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61" r:id="rId4"/>
    <p:sldId id="293" r:id="rId5"/>
    <p:sldId id="258" r:id="rId6"/>
    <p:sldId id="294" r:id="rId7"/>
    <p:sldId id="283" r:id="rId8"/>
    <p:sldId id="285" r:id="rId9"/>
    <p:sldId id="284" r:id="rId10"/>
    <p:sldId id="286" r:id="rId11"/>
    <p:sldId id="272" r:id="rId12"/>
    <p:sldId id="268" r:id="rId13"/>
    <p:sldId id="273" r:id="rId14"/>
    <p:sldId id="277" r:id="rId15"/>
    <p:sldId id="276" r:id="rId16"/>
    <p:sldId id="275" r:id="rId17"/>
    <p:sldId id="278" r:id="rId18"/>
    <p:sldId id="279" r:id="rId19"/>
    <p:sldId id="280" r:id="rId20"/>
    <p:sldId id="281" r:id="rId21"/>
    <p:sldId id="260" r:id="rId22"/>
    <p:sldId id="263" r:id="rId23"/>
    <p:sldId id="270" r:id="rId24"/>
    <p:sldId id="264" r:id="rId25"/>
    <p:sldId id="265" r:id="rId26"/>
    <p:sldId id="271" r:id="rId27"/>
    <p:sldId id="289" r:id="rId28"/>
    <p:sldId id="290" r:id="rId29"/>
    <p:sldId id="296" r:id="rId30"/>
    <p:sldId id="267" r:id="rId31"/>
    <p:sldId id="29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3933B3-7F76-1F17-E16B-60AE64E98AAA}" name="Fiona Curtis" initials="FC" userId="S::sf908474@reading.ac.uk::cc708d6c-8da7-4c6e-88c3-f5e47e85d378" providerId="AD"/>
  <p188:author id="{B13B18CE-B022-7FF5-63EE-CBB7A205EE97}" name="Ashley Compton" initials="AC" userId="S::ashley.compton_bishopg.ac.uk#ext#@livereadingac.onmicrosoft.com::5c9dc46a-978c-4954-be77-cf8a70301890" providerId="AD"/>
  <p188:author id="{65BB52E6-6C44-1B90-F6FE-BEE2895AEBB7}" name="k.a.gladwin@sussex.ac.uk" initials="k." userId="S::urn:spo:guest#k.a.gladwin@sussex.ac.uk::"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E385F"/>
    <a:srgbClr val="011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p:restoredTop sz="80725" autoAdjust="0"/>
  </p:normalViewPr>
  <p:slideViewPr>
    <p:cSldViewPr snapToGrid="0">
      <p:cViewPr varScale="1">
        <p:scale>
          <a:sx n="78" d="100"/>
          <a:sy n="78" d="100"/>
        </p:scale>
        <p:origin x="10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B9382-DD5B-43DB-88A9-51AA3E5D3050}" type="datetimeFigureOut">
              <a:rPr lang="en-GB" smtClean="0"/>
              <a:t>03/04/2024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5A974-2BB3-4471-B655-34298745494B}" type="slidenum">
              <a:rPr lang="en-GB" smtClean="0"/>
              <a:t>‹#›</a:t>
            </a:fld>
            <a:endParaRPr lang="en-GB"/>
          </a:p>
        </p:txBody>
      </p:sp>
    </p:spTree>
    <p:extLst>
      <p:ext uri="{BB962C8B-B14F-4D97-AF65-F5344CB8AC3E}">
        <p14:creationId xmlns:p14="http://schemas.microsoft.com/office/powerpoint/2010/main" val="2918553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TTA grant to AMET, ATM, BSRLM and MA to produce materials and provide induction support (induction events) following concern re suitably qualified ITE and CPD providers – lower pay than school teachers, HE funding struggles</a:t>
            </a:r>
          </a:p>
          <a:p>
            <a:r>
              <a:rPr lang="en-GB"/>
              <a:t>Pope et al., 2003 – transfer of resources to schools introduced temporary hourly paid staff, intensification of work, bureaucracy and supervision, less research.</a:t>
            </a:r>
          </a:p>
        </p:txBody>
      </p:sp>
      <p:sp>
        <p:nvSpPr>
          <p:cNvPr id="4" name="Slide Number Placeholder 3"/>
          <p:cNvSpPr>
            <a:spLocks noGrp="1"/>
          </p:cNvSpPr>
          <p:nvPr>
            <p:ph type="sldNum" sz="quarter" idx="5"/>
          </p:nvPr>
        </p:nvSpPr>
        <p:spPr/>
        <p:txBody>
          <a:bodyPr/>
          <a:lstStyle/>
          <a:p>
            <a:fld id="{3B75A974-2BB3-4471-B655-34298745494B}" type="slidenum">
              <a:rPr lang="en-GB" smtClean="0"/>
              <a:t>2</a:t>
            </a:fld>
            <a:endParaRPr lang="en-GB"/>
          </a:p>
        </p:txBody>
      </p:sp>
    </p:spTree>
    <p:extLst>
      <p:ext uri="{BB962C8B-B14F-4D97-AF65-F5344CB8AC3E}">
        <p14:creationId xmlns:p14="http://schemas.microsoft.com/office/powerpoint/2010/main" val="3686904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a:p>
            <a:r>
              <a:rPr lang="en-US" dirty="0"/>
              <a:t>I don’t think any of us are surprised to see that the quantity of workload alongside bureaucracy &amp; paperwork lead the way in the challenges colleagues faced in their first three years. Followed closely by having to navigate how the new institution worked.  Is this different to changing schools?  What was nice to see was that teaching adults (not pupils) &amp; teaching about teaching weren’t seen as major issues.  (Although I have to say I personally miss teaching straight </a:t>
            </a:r>
            <a:r>
              <a:rPr lang="en-US" dirty="0" err="1"/>
              <a:t>maths</a:t>
            </a:r>
            <a:r>
              <a:rPr lang="en-US" dirty="0"/>
              <a:t> – now my SKE is asynchronous.)</a:t>
            </a:r>
          </a:p>
          <a:p>
            <a:r>
              <a:rPr lang="en-US" dirty="0"/>
              <a:t>"Other" was indicated as 3 minor and 1 moderate, but the majority of who replied (not everyone did)  said not experienced … I am intrigued… so we will follow this up when we interview and see if we missed any key areas.</a:t>
            </a:r>
            <a:endParaRPr lang="en-GB" dirty="0"/>
          </a:p>
          <a:p>
            <a:endParaRPr lang="en-US" dirty="0">
              <a:latin typeface="Aptos"/>
              <a:ea typeface="Calibri"/>
              <a:cs typeface="Calibri"/>
            </a:endParaRPr>
          </a:p>
          <a:p>
            <a:r>
              <a:rPr lang="en-US" dirty="0">
                <a:latin typeface="Calibri"/>
                <a:ea typeface="Calibri"/>
                <a:cs typeface="Calibri"/>
              </a:rPr>
              <a:t>The variability in teacher educators roles is well documented (for </a:t>
            </a:r>
            <a:r>
              <a:rPr lang="en-US" dirty="0" err="1">
                <a:latin typeface="Calibri"/>
                <a:ea typeface="Calibri"/>
                <a:cs typeface="Calibri"/>
              </a:rPr>
              <a:t>eg</a:t>
            </a:r>
            <a:r>
              <a:rPr lang="en-US" dirty="0">
                <a:latin typeface="Calibri"/>
                <a:ea typeface="Calibri"/>
                <a:cs typeface="Calibri"/>
              </a:rPr>
              <a:t> Lunenberg, Dengerink and Korthagen 2014; Swennen, Jones and Volman 2010). This can of course depend upon things like nature employment ( part time/ full time, permanency of contract), the phase, whether the tutor is housed in schools, colleges or universities. Roles are often described by colleagues to include teaching, training, coaching, gatekeeping the profession, curriculum development, research, critical inquiry and writing.  However studies like Boyd, Harris and Murray (2011); Braund (2015) suggest that it is the scholar and research roles that are cited as the biggest concern for novice teacher educators.</a:t>
            </a:r>
          </a:p>
        </p:txBody>
      </p:sp>
      <p:sp>
        <p:nvSpPr>
          <p:cNvPr id="4" name="Slide Number Placeholder 3"/>
          <p:cNvSpPr>
            <a:spLocks noGrp="1"/>
          </p:cNvSpPr>
          <p:nvPr>
            <p:ph type="sldNum" sz="quarter" idx="5"/>
          </p:nvPr>
        </p:nvSpPr>
        <p:spPr/>
        <p:txBody>
          <a:bodyPr/>
          <a:lstStyle/>
          <a:p>
            <a:fld id="{3B75A974-2BB3-4471-B655-34298745494B}" type="slidenum">
              <a:rPr lang="en-GB" smtClean="0"/>
              <a:t>12</a:t>
            </a:fld>
            <a:endParaRPr lang="en-GB"/>
          </a:p>
        </p:txBody>
      </p:sp>
    </p:spTree>
    <p:extLst>
      <p:ext uri="{BB962C8B-B14F-4D97-AF65-F5344CB8AC3E}">
        <p14:creationId xmlns:p14="http://schemas.microsoft.com/office/powerpoint/2010/main" val="88923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Ashley</a:t>
            </a:r>
          </a:p>
          <a:p>
            <a:endParaRPr lang="en-US" dirty="0">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Calibri"/>
                <a:ea typeface="Calibri"/>
                <a:cs typeface="Calibri"/>
              </a:rPr>
              <a:t>Niklasson</a:t>
            </a:r>
            <a:r>
              <a:rPr lang="en-US" dirty="0">
                <a:latin typeface="Calibri"/>
                <a:ea typeface="Calibri"/>
                <a:cs typeface="Calibri"/>
              </a:rPr>
              <a:t> (2019) </a:t>
            </a:r>
            <a:r>
              <a:rPr lang="en-GB"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respondents entered TE in different ways, but their reasons for applying to work in TE were similar in one respect, namely that they all wanted a change. P.439</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Calibri"/>
                <a:ea typeface="Calibri"/>
                <a:cs typeface="Calibri"/>
              </a:rPr>
              <a:t>Rieg</a:t>
            </a:r>
            <a:r>
              <a:rPr lang="en-US" dirty="0">
                <a:latin typeface="Calibri"/>
                <a:ea typeface="Calibri"/>
                <a:cs typeface="Calibri"/>
              </a:rPr>
              <a:t> &amp; </a:t>
            </a:r>
            <a:r>
              <a:rPr lang="en-US" dirty="0" err="1">
                <a:latin typeface="Calibri"/>
                <a:ea typeface="Calibri"/>
                <a:cs typeface="Calibri"/>
              </a:rPr>
              <a:t>Helterbran</a:t>
            </a:r>
            <a:r>
              <a:rPr lang="en-US" dirty="0">
                <a:latin typeface="Calibri"/>
                <a:ea typeface="Calibri"/>
                <a:cs typeface="Calibri"/>
              </a:rPr>
              <a:t> (2005) </a:t>
            </a:r>
            <a:r>
              <a:rPr lang="en-GB" sz="1800" dirty="0">
                <a:effectLst/>
                <a:latin typeface="Times"/>
                <a:ea typeface="Times New Roman" panose="02020603050405020304" pitchFamily="18" charset="0"/>
              </a:rPr>
              <a:t>“...becoming a teacher educator may just provide the opportunity for you to recharge your intellectual batteries and to offer college-aged students the benefit of your knowledge and experience.” p.47</a:t>
            </a:r>
            <a:endParaRPr lang="en-GB" sz="1800" dirty="0">
              <a:effectLst/>
              <a:latin typeface="Times New Roman" panose="02020603050405020304" pitchFamily="18" charset="0"/>
              <a:ea typeface="Times New Roman" panose="02020603050405020304" pitchFamily="18" charset="0"/>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B75A974-2BB3-4471-B655-34298745494B}" type="slidenum">
              <a:rPr lang="en-GB" smtClean="0"/>
              <a:t>13</a:t>
            </a:fld>
            <a:endParaRPr lang="en-GB"/>
          </a:p>
        </p:txBody>
      </p:sp>
    </p:spTree>
    <p:extLst>
      <p:ext uri="{BB962C8B-B14F-4D97-AF65-F5344CB8AC3E}">
        <p14:creationId xmlns:p14="http://schemas.microsoft.com/office/powerpoint/2010/main" val="1731248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Ashley</a:t>
            </a:r>
          </a:p>
          <a:p>
            <a:r>
              <a:rPr lang="en-US" dirty="0">
                <a:latin typeface="Calibri"/>
                <a:ea typeface="Calibri"/>
                <a:cs typeface="Calibri"/>
              </a:rPr>
              <a:t>Boyd et al (2021) need to move beyond </a:t>
            </a:r>
            <a:r>
              <a:rPr lang="en-US" dirty="0" err="1">
                <a:latin typeface="Calibri"/>
                <a:ea typeface="Calibri"/>
                <a:cs typeface="Calibri"/>
              </a:rPr>
              <a:t>classteacher</a:t>
            </a:r>
            <a:r>
              <a:rPr lang="en-US" dirty="0">
                <a:latin typeface="Calibri"/>
                <a:ea typeface="Calibri"/>
                <a:cs typeface="Calibri"/>
              </a:rPr>
              <a:t> – limiting</a:t>
            </a:r>
            <a:endParaRPr lang="en-US" dirty="0"/>
          </a:p>
          <a:p>
            <a:r>
              <a:rPr lang="en-US" dirty="0"/>
              <a:t>Czerniawski (2018). Moving from expert teacher to novice TE painful</a:t>
            </a:r>
          </a:p>
          <a:p>
            <a:r>
              <a:rPr lang="en-US" dirty="0">
                <a:latin typeface="Calibri"/>
                <a:ea typeface="Calibri"/>
                <a:cs typeface="Calibri"/>
              </a:rPr>
              <a:t>Murray and Male (2005) a couple still saw themselves just as teachers (semi-academics)</a:t>
            </a:r>
            <a:endParaRPr lang="en-US" dirty="0"/>
          </a:p>
          <a:p>
            <a:r>
              <a:rPr lang="en-US" dirty="0" err="1"/>
              <a:t>Izadinia</a:t>
            </a:r>
            <a:r>
              <a:rPr lang="en-US" dirty="0"/>
              <a:t> (2014) important to develop a teacher educator identity; Those who don’t self-</a:t>
            </a:r>
            <a:r>
              <a:rPr lang="en-US" dirty="0" err="1"/>
              <a:t>categorise</a:t>
            </a:r>
            <a:r>
              <a:rPr lang="en-US" dirty="0"/>
              <a:t> as TE unlikely to form a TE identity</a:t>
            </a:r>
          </a:p>
          <a:p>
            <a:endParaRPr lang="en-US" dirty="0">
              <a:latin typeface="Aptos"/>
              <a:ea typeface="Calibri"/>
              <a:cs typeface="Calibri"/>
            </a:endParaRPr>
          </a:p>
          <a:p>
            <a:r>
              <a:rPr lang="en-US" dirty="0">
                <a:latin typeface="Calibri"/>
                <a:ea typeface="Calibri"/>
                <a:cs typeface="Calibri"/>
              </a:rPr>
              <a:t>BUT</a:t>
            </a:r>
          </a:p>
          <a:p>
            <a:endParaRPr lang="en-US" dirty="0">
              <a:latin typeface="Calibri"/>
              <a:ea typeface="Calibri"/>
              <a:cs typeface="Calibri"/>
            </a:endParaRPr>
          </a:p>
          <a:p>
            <a:r>
              <a:rPr lang="en-US" dirty="0" err="1">
                <a:latin typeface="Calibri"/>
                <a:ea typeface="Calibri"/>
                <a:cs typeface="Calibri"/>
              </a:rPr>
              <a:t>Niklasson</a:t>
            </a:r>
            <a:r>
              <a:rPr lang="en-US" dirty="0">
                <a:latin typeface="Calibri"/>
                <a:ea typeface="Calibri"/>
                <a:cs typeface="Calibri"/>
              </a:rPr>
              <a:t> (2019) </a:t>
            </a:r>
            <a:r>
              <a:rPr lang="en-US" dirty="0"/>
              <a:t>Kept teacher identity in parallel with TE identity without feeling deskilled and uncertain</a:t>
            </a:r>
          </a:p>
          <a:p>
            <a:endParaRPr lang="en-US" dirty="0"/>
          </a:p>
          <a:p>
            <a:r>
              <a:rPr lang="en-US" dirty="0"/>
              <a:t>Caveat: Our question was </a:t>
            </a:r>
            <a:r>
              <a:rPr lang="en-US" i="1" dirty="0"/>
              <a:t>How do you feel your teacher identity has changed, if at all? </a:t>
            </a:r>
            <a:r>
              <a:rPr lang="en-US" i="0" dirty="0"/>
              <a:t>It is possible that these people also had an identity as teacher educator but did not focus on this because of the wording of the question.</a:t>
            </a:r>
            <a:endParaRPr lang="en-US" i="1" dirty="0"/>
          </a:p>
          <a:p>
            <a:endParaRPr lang="en-US" dirty="0"/>
          </a:p>
        </p:txBody>
      </p:sp>
      <p:sp>
        <p:nvSpPr>
          <p:cNvPr id="4" name="Slide Number Placeholder 3"/>
          <p:cNvSpPr>
            <a:spLocks noGrp="1"/>
          </p:cNvSpPr>
          <p:nvPr>
            <p:ph type="sldNum" sz="quarter" idx="5"/>
          </p:nvPr>
        </p:nvSpPr>
        <p:spPr/>
        <p:txBody>
          <a:bodyPr/>
          <a:lstStyle/>
          <a:p>
            <a:fld id="{3B75A974-2BB3-4471-B655-34298745494B}" type="slidenum">
              <a:rPr lang="en-GB" smtClean="0"/>
              <a:t>14</a:t>
            </a:fld>
            <a:endParaRPr lang="en-GB"/>
          </a:p>
        </p:txBody>
      </p:sp>
    </p:spTree>
    <p:extLst>
      <p:ext uri="{BB962C8B-B14F-4D97-AF65-F5344CB8AC3E}">
        <p14:creationId xmlns:p14="http://schemas.microsoft.com/office/powerpoint/2010/main" val="281725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a:p>
            <a:r>
              <a:rPr lang="en-US" dirty="0"/>
              <a:t>"As I gained more experience in ITE, I felt it gave me a different perspective on teaching and learning, seeing it in a wider and deeper context, which I was able to use to good effect in my teaching." (mixed phase)</a:t>
            </a:r>
          </a:p>
          <a:p>
            <a:r>
              <a:rPr lang="en-US" dirty="0"/>
              <a:t>"I used to feel I brought up to date teaching expertise now I </a:t>
            </a:r>
            <a:r>
              <a:rPr lang="en-US" dirty="0" err="1"/>
              <a:t>realise</a:t>
            </a:r>
            <a:r>
              <a:rPr lang="en-US" dirty="0"/>
              <a:t> I bring something different." (primary)</a:t>
            </a:r>
          </a:p>
          <a:p>
            <a:endParaRPr lang="en-US"/>
          </a:p>
          <a:p>
            <a:r>
              <a:rPr lang="en-US" dirty="0"/>
              <a:t>Boyd et al (2021) need to develop a different form of credibility than school experience</a:t>
            </a:r>
          </a:p>
          <a:p>
            <a:endParaRPr lang="en-US"/>
          </a:p>
        </p:txBody>
      </p:sp>
      <p:sp>
        <p:nvSpPr>
          <p:cNvPr id="4" name="Slide Number Placeholder 3"/>
          <p:cNvSpPr>
            <a:spLocks noGrp="1"/>
          </p:cNvSpPr>
          <p:nvPr>
            <p:ph type="sldNum" sz="quarter" idx="5"/>
          </p:nvPr>
        </p:nvSpPr>
        <p:spPr/>
        <p:txBody>
          <a:bodyPr/>
          <a:lstStyle/>
          <a:p>
            <a:fld id="{3B75A974-2BB3-4471-B655-34298745494B}" type="slidenum">
              <a:rPr lang="en-GB" smtClean="0"/>
              <a:t>15</a:t>
            </a:fld>
            <a:endParaRPr lang="en-GB"/>
          </a:p>
        </p:txBody>
      </p:sp>
    </p:spTree>
    <p:extLst>
      <p:ext uri="{BB962C8B-B14F-4D97-AF65-F5344CB8AC3E}">
        <p14:creationId xmlns:p14="http://schemas.microsoft.com/office/powerpoint/2010/main" val="2096330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Ashley</a:t>
            </a:r>
          </a:p>
          <a:p>
            <a:r>
              <a:rPr lang="en-US" dirty="0">
                <a:latin typeface="Calibri"/>
                <a:ea typeface="Calibri"/>
                <a:cs typeface="Calibri"/>
              </a:rPr>
              <a:t>Boyd et al (2021) </a:t>
            </a:r>
            <a:r>
              <a:rPr lang="en-US" dirty="0"/>
              <a:t>Multiple identities but need to move beyond schoolteacher</a:t>
            </a:r>
          </a:p>
          <a:p>
            <a:r>
              <a:rPr lang="en-US" dirty="0">
                <a:latin typeface="Calibri"/>
                <a:ea typeface="Calibri"/>
                <a:cs typeface="Calibri"/>
              </a:rPr>
              <a:t>Cochrane-Smith et al (2020) </a:t>
            </a:r>
            <a:r>
              <a:rPr lang="en-US" dirty="0"/>
              <a:t>Multiple roles and each have their own knowledges</a:t>
            </a:r>
          </a:p>
          <a:p>
            <a:pPr algn="l" rtl="0" fontAlgn="base"/>
            <a:r>
              <a:rPr lang="en-US" b="0" i="0" u="none" strike="noStrike" dirty="0">
                <a:solidFill>
                  <a:srgbClr val="000000"/>
                </a:solidFill>
                <a:effectLst/>
                <a:highlight>
                  <a:srgbClr val="F3F2F1"/>
                </a:highlight>
                <a:latin typeface="Aptos" panose="020B0004020202020204" pitchFamily="34" charset="0"/>
              </a:rPr>
              <a:t>Lunenberg et al (2014) teacher educators in HE adopt at least </a:t>
            </a:r>
            <a:r>
              <a:rPr lang="en-US" b="1" i="0" u="none" strike="noStrike" dirty="0">
                <a:solidFill>
                  <a:srgbClr val="000000"/>
                </a:solidFill>
                <a:effectLst/>
                <a:highlight>
                  <a:srgbClr val="F3F2F1"/>
                </a:highlight>
                <a:latin typeface="Aptos" panose="020B0004020202020204" pitchFamily="34" charset="0"/>
              </a:rPr>
              <a:t>six different roles: teacher of teachers, researcher or scholar, coach, curriculum developer, gate-keeper and broker</a:t>
            </a:r>
            <a:r>
              <a:rPr lang="en-US" b="0" i="0" dirty="0">
                <a:solidFill>
                  <a:srgbClr val="444444"/>
                </a:solidFill>
                <a:effectLst/>
                <a:highlight>
                  <a:srgbClr val="F3F2F1"/>
                </a:highlight>
                <a:latin typeface="Aptos" panose="020B0004020202020204" pitchFamily="34" charset="0"/>
              </a:rPr>
              <a:t>​</a:t>
            </a:r>
            <a:endParaRPr lang="en-US" b="0" i="0" dirty="0">
              <a:solidFill>
                <a:srgbClr val="444444"/>
              </a:solidFill>
              <a:effectLst/>
              <a:highlight>
                <a:srgbClr val="F3F2F1"/>
              </a:highlight>
              <a:latin typeface="Calibri" panose="020F0502020204030204" pitchFamily="34" charset="0"/>
            </a:endParaRPr>
          </a:p>
          <a:p>
            <a:pPr algn="l" rtl="0" fontAlgn="base"/>
            <a:r>
              <a:rPr lang="en-US" b="0" i="0" u="none" strike="noStrike" dirty="0">
                <a:solidFill>
                  <a:srgbClr val="000000"/>
                </a:solidFill>
                <a:effectLst/>
                <a:highlight>
                  <a:srgbClr val="F3F2F1"/>
                </a:highlight>
                <a:latin typeface="Aptos" panose="020B0004020202020204" pitchFamily="34" charset="0"/>
              </a:rPr>
              <a:t>Our participants focused on teacher of teachers and researcher in the teacher identity question, although other roles were discussed in other questions</a:t>
            </a:r>
            <a:endParaRPr lang="en-US" b="0" i="0" dirty="0">
              <a:solidFill>
                <a:srgbClr val="444444"/>
              </a:solidFill>
              <a:effectLst/>
              <a:highlight>
                <a:srgbClr val="F3F2F1"/>
              </a:highlight>
              <a:latin typeface="Calibri" panose="020F0502020204030204" pitchFamily="34" charset="0"/>
            </a:endParaRPr>
          </a:p>
          <a:p>
            <a:endParaRPr lang="en-US" dirty="0">
              <a:latin typeface="Calibri"/>
              <a:ea typeface="Calibri"/>
              <a:cs typeface="Calibri"/>
            </a:endParaRPr>
          </a:p>
          <a:p>
            <a:r>
              <a:rPr lang="en-US" dirty="0">
                <a:latin typeface="Calibri"/>
                <a:ea typeface="Calibri"/>
                <a:cs typeface="Calibri"/>
              </a:rPr>
              <a:t>Teacher education is layered because we are teaching about teaching and often employ modelling.</a:t>
            </a:r>
          </a:p>
        </p:txBody>
      </p:sp>
      <p:sp>
        <p:nvSpPr>
          <p:cNvPr id="4" name="Slide Number Placeholder 3"/>
          <p:cNvSpPr>
            <a:spLocks noGrp="1"/>
          </p:cNvSpPr>
          <p:nvPr>
            <p:ph type="sldNum" sz="quarter" idx="5"/>
          </p:nvPr>
        </p:nvSpPr>
        <p:spPr/>
        <p:txBody>
          <a:bodyPr/>
          <a:lstStyle/>
          <a:p>
            <a:fld id="{3B75A974-2BB3-4471-B655-34298745494B}" type="slidenum">
              <a:rPr lang="en-GB" smtClean="0"/>
              <a:t>16</a:t>
            </a:fld>
            <a:endParaRPr lang="en-GB"/>
          </a:p>
        </p:txBody>
      </p:sp>
    </p:spTree>
    <p:extLst>
      <p:ext uri="{BB962C8B-B14F-4D97-AF65-F5344CB8AC3E}">
        <p14:creationId xmlns:p14="http://schemas.microsoft.com/office/powerpoint/2010/main" val="2830935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a:p>
            <a:r>
              <a:rPr lang="en-US" dirty="0" err="1"/>
              <a:t>Izadinia</a:t>
            </a:r>
            <a:r>
              <a:rPr lang="en-US" dirty="0"/>
              <a:t> (2014) Developing a TE identity is important in becoming a TE; Other TEs accepting you as part of the group helps form a TE identity; Being part of a community helps with this; Self-study helps in forming a TE identity</a:t>
            </a:r>
          </a:p>
          <a:p>
            <a:r>
              <a:rPr lang="en-US" dirty="0"/>
              <a:t>Boyd et al (2021) need to develop TE identity</a:t>
            </a:r>
          </a:p>
          <a:p>
            <a:r>
              <a:rPr lang="en-US" dirty="0"/>
              <a:t>Czerniawski, G. (2018). Teacher educator identity – how they view themselves, view others and how others view them</a:t>
            </a:r>
          </a:p>
          <a:p>
            <a:r>
              <a:rPr lang="en-US" dirty="0"/>
              <a:t>Murray and Male (2005) took 2 or 3 years to develop TE identity for most</a:t>
            </a:r>
          </a:p>
          <a:p>
            <a:endParaRPr lang="en-US"/>
          </a:p>
        </p:txBody>
      </p:sp>
      <p:sp>
        <p:nvSpPr>
          <p:cNvPr id="4" name="Slide Number Placeholder 3"/>
          <p:cNvSpPr>
            <a:spLocks noGrp="1"/>
          </p:cNvSpPr>
          <p:nvPr>
            <p:ph type="sldNum" sz="quarter" idx="5"/>
          </p:nvPr>
        </p:nvSpPr>
        <p:spPr/>
        <p:txBody>
          <a:bodyPr/>
          <a:lstStyle/>
          <a:p>
            <a:fld id="{3B75A974-2BB3-4471-B655-34298745494B}" type="slidenum">
              <a:rPr lang="en-GB" smtClean="0"/>
              <a:t>17</a:t>
            </a:fld>
            <a:endParaRPr lang="en-GB"/>
          </a:p>
        </p:txBody>
      </p:sp>
    </p:spTree>
    <p:extLst>
      <p:ext uri="{BB962C8B-B14F-4D97-AF65-F5344CB8AC3E}">
        <p14:creationId xmlns:p14="http://schemas.microsoft.com/office/powerpoint/2010/main" val="69651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a:p>
            <a:r>
              <a:rPr lang="en-US" dirty="0"/>
              <a:t>"As I gained more experience in ITE, I felt it gave me a different perspective on teaching and learning, seeing it in a wider and deeper context, which I was able to use to good effect in my teaching." (mixed phase)</a:t>
            </a:r>
          </a:p>
          <a:p>
            <a:r>
              <a:rPr lang="en-US" dirty="0"/>
              <a:t>"I used to feel I brought up to date teaching expertise now I </a:t>
            </a:r>
            <a:r>
              <a:rPr lang="en-US" dirty="0" err="1"/>
              <a:t>realise</a:t>
            </a:r>
            <a:r>
              <a:rPr lang="en-US" dirty="0"/>
              <a:t> I bring something different." (primary)</a:t>
            </a:r>
          </a:p>
          <a:p>
            <a:endParaRPr lang="en-US" dirty="0"/>
          </a:p>
          <a:p>
            <a:r>
              <a:rPr lang="en-US" dirty="0"/>
              <a:t>"I am a different tutor to the one that started out in 2008 and this is largely because of my research interests in mathematics education, that inform my practice. I am a better listener and learner, rather than being didactic in approach. I have become more creative in my work in recent years." (mixed phase)</a:t>
            </a:r>
          </a:p>
          <a:p>
            <a:endParaRPr lang="en-US" dirty="0"/>
          </a:p>
          <a:p>
            <a:r>
              <a:rPr lang="en-US" dirty="0"/>
              <a:t>Boyd (2021) Subversion is a mission of academics, Be value based rather than complying; Teaching and research should flow together</a:t>
            </a:r>
          </a:p>
          <a:p>
            <a:r>
              <a:rPr lang="en-US" dirty="0"/>
              <a:t>Boyd et al (2021) Live your values to promote your wellbeing and create change; social justice</a:t>
            </a:r>
          </a:p>
          <a:p>
            <a:endParaRPr lang="en-US" dirty="0"/>
          </a:p>
          <a:p>
            <a:endParaRPr lang="en-US" dirty="0"/>
          </a:p>
        </p:txBody>
      </p:sp>
      <p:sp>
        <p:nvSpPr>
          <p:cNvPr id="4" name="Slide Number Placeholder 3"/>
          <p:cNvSpPr>
            <a:spLocks noGrp="1"/>
          </p:cNvSpPr>
          <p:nvPr>
            <p:ph type="sldNum" sz="quarter" idx="5"/>
          </p:nvPr>
        </p:nvSpPr>
        <p:spPr/>
        <p:txBody>
          <a:bodyPr/>
          <a:lstStyle/>
          <a:p>
            <a:fld id="{3B75A974-2BB3-4471-B655-34298745494B}" type="slidenum">
              <a:rPr lang="en-GB" smtClean="0"/>
              <a:t>18</a:t>
            </a:fld>
            <a:endParaRPr lang="en-GB"/>
          </a:p>
        </p:txBody>
      </p:sp>
    </p:spTree>
    <p:extLst>
      <p:ext uri="{BB962C8B-B14F-4D97-AF65-F5344CB8AC3E}">
        <p14:creationId xmlns:p14="http://schemas.microsoft.com/office/powerpoint/2010/main" val="2502675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Ashley</a:t>
            </a:r>
          </a:p>
        </p:txBody>
      </p:sp>
      <p:sp>
        <p:nvSpPr>
          <p:cNvPr id="4" name="Slide Number Placeholder 3"/>
          <p:cNvSpPr>
            <a:spLocks noGrp="1"/>
          </p:cNvSpPr>
          <p:nvPr>
            <p:ph type="sldNum" sz="quarter" idx="5"/>
          </p:nvPr>
        </p:nvSpPr>
        <p:spPr/>
        <p:txBody>
          <a:bodyPr/>
          <a:lstStyle/>
          <a:p>
            <a:fld id="{3B75A974-2BB3-4471-B655-34298745494B}" type="slidenum">
              <a:rPr lang="en-GB" smtClean="0"/>
              <a:t>19</a:t>
            </a:fld>
            <a:endParaRPr lang="en-GB"/>
          </a:p>
        </p:txBody>
      </p:sp>
    </p:spTree>
    <p:extLst>
      <p:ext uri="{BB962C8B-B14F-4D97-AF65-F5344CB8AC3E}">
        <p14:creationId xmlns:p14="http://schemas.microsoft.com/office/powerpoint/2010/main" val="2439751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Ashley</a:t>
            </a:r>
          </a:p>
          <a:p>
            <a:r>
              <a:rPr lang="en-US" dirty="0">
                <a:latin typeface="Calibri"/>
                <a:ea typeface="Calibri"/>
                <a:cs typeface="Calibri"/>
              </a:rPr>
              <a:t>"Enabling my trainees to find a balance where they have a positive impact on their learners' relationship with mathematics, while still enacting school / government requirements is a challenge."</a:t>
            </a:r>
            <a:endParaRPr lang="en-US" dirty="0"/>
          </a:p>
          <a:p>
            <a:r>
              <a:rPr lang="en-US" dirty="0">
                <a:latin typeface="Calibri"/>
                <a:ea typeface="Calibri"/>
                <a:cs typeface="Calibri"/>
              </a:rPr>
              <a:t>"How to continue to foster awe and curiosity in mathematics, when delivery in schools might be at odds with that." </a:t>
            </a:r>
          </a:p>
          <a:p>
            <a:r>
              <a:rPr lang="en-US" dirty="0">
                <a:latin typeface="Calibri"/>
                <a:ea typeface="Calibri"/>
                <a:cs typeface="Calibri"/>
              </a:rPr>
              <a:t>"The difference between mathematics education research and the reality trainees often experience in school."</a:t>
            </a:r>
          </a:p>
          <a:p>
            <a:r>
              <a:rPr lang="en-US" dirty="0">
                <a:latin typeface="Calibri"/>
                <a:ea typeface="Calibri"/>
                <a:cs typeface="Calibri"/>
              </a:rPr>
              <a:t>"How our philosophy / ethos on the </a:t>
            </a:r>
            <a:r>
              <a:rPr lang="en-US" dirty="0" err="1">
                <a:latin typeface="Calibri"/>
                <a:ea typeface="Calibri"/>
                <a:cs typeface="Calibri"/>
              </a:rPr>
              <a:t>programme</a:t>
            </a:r>
            <a:r>
              <a:rPr lang="en-US" dirty="0">
                <a:latin typeface="Calibri"/>
                <a:ea typeface="Calibri"/>
                <a:cs typeface="Calibri"/>
              </a:rPr>
              <a:t> may differ to what students see in schools, the restrictions from the CCF."</a:t>
            </a:r>
          </a:p>
          <a:p>
            <a:pPr marL="171450" indent="-171450">
              <a:buFont typeface="Calibri"/>
              <a:buChar char="-"/>
            </a:pPr>
            <a:endParaRPr lang="en-US">
              <a:latin typeface="Calibri"/>
              <a:ea typeface="Calibri"/>
              <a:cs typeface="Calibri"/>
            </a:endParaRPr>
          </a:p>
          <a:p>
            <a:r>
              <a:rPr lang="en-US" dirty="0" err="1">
                <a:latin typeface="Calibri"/>
                <a:ea typeface="Calibri"/>
                <a:cs typeface="Calibri"/>
              </a:rPr>
              <a:t>Nikalsson</a:t>
            </a:r>
            <a:r>
              <a:rPr lang="en-US" dirty="0">
                <a:latin typeface="Calibri"/>
                <a:ea typeface="Calibri"/>
                <a:cs typeface="Calibri"/>
              </a:rPr>
              <a:t> - </a:t>
            </a:r>
            <a:r>
              <a:rPr lang="en-US" dirty="0"/>
              <a:t>Need to know workload heavy and exceeds time allocated</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B75A974-2BB3-4471-B655-34298745494B}" type="slidenum">
              <a:rPr lang="en-GB" smtClean="0"/>
              <a:t>20</a:t>
            </a:fld>
            <a:endParaRPr lang="en-GB"/>
          </a:p>
        </p:txBody>
      </p:sp>
    </p:spTree>
    <p:extLst>
      <p:ext uri="{BB962C8B-B14F-4D97-AF65-F5344CB8AC3E}">
        <p14:creationId xmlns:p14="http://schemas.microsoft.com/office/powerpoint/2010/main" val="3760053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Fiona</a:t>
            </a:r>
          </a:p>
          <a:p>
            <a:r>
              <a:rPr lang="en-GB" dirty="0"/>
              <a:t>75% of secondary said ‘great deal’ of freedom re time allocation </a:t>
            </a:r>
            <a:r>
              <a:rPr lang="en-GB" dirty="0" err="1"/>
              <a:t>cf</a:t>
            </a:r>
            <a:r>
              <a:rPr lang="en-GB" dirty="0"/>
              <a:t> 27% of primary </a:t>
            </a:r>
            <a:endParaRPr lang="en-GB"/>
          </a:p>
          <a:p>
            <a:r>
              <a:rPr lang="en-GB" dirty="0"/>
              <a:t>18% of primary said no freedom re shaping curriculum generally, (0 of secondary) and 27% said no freedom re interaction with schools (</a:t>
            </a:r>
            <a:r>
              <a:rPr lang="en-GB" dirty="0" err="1"/>
              <a:t>cf</a:t>
            </a:r>
            <a:r>
              <a:rPr lang="en-GB" dirty="0"/>
              <a:t> 13%)</a:t>
            </a:r>
          </a:p>
          <a:p>
            <a:endParaRPr lang="en-GB"/>
          </a:p>
          <a:p>
            <a:r>
              <a:rPr lang="en-GB" dirty="0"/>
              <a:t>Over half of the 10 </a:t>
            </a:r>
            <a:r>
              <a:rPr lang="en-GB" dirty="0" err="1"/>
              <a:t>yrs</a:t>
            </a:r>
            <a:r>
              <a:rPr lang="en-GB" dirty="0"/>
              <a:t> + had great deal of freedom, </a:t>
            </a:r>
            <a:r>
              <a:rPr lang="en-GB" dirty="0" err="1"/>
              <a:t>partic</a:t>
            </a:r>
            <a:r>
              <a:rPr lang="en-GB" dirty="0"/>
              <a:t> with content and focus, about 1/5 of 3-10 </a:t>
            </a:r>
            <a:r>
              <a:rPr lang="en-GB" dirty="0" err="1"/>
              <a:t>yrs</a:t>
            </a:r>
            <a:r>
              <a:rPr lang="en-GB" dirty="0"/>
              <a:t> said great deal and 1/5 said no freedom, but 1/3 of up to 3 yrs.</a:t>
            </a:r>
          </a:p>
        </p:txBody>
      </p:sp>
      <p:sp>
        <p:nvSpPr>
          <p:cNvPr id="4" name="Slide Number Placeholder 3"/>
          <p:cNvSpPr>
            <a:spLocks noGrp="1"/>
          </p:cNvSpPr>
          <p:nvPr>
            <p:ph type="sldNum" sz="quarter" idx="5"/>
          </p:nvPr>
        </p:nvSpPr>
        <p:spPr/>
        <p:txBody>
          <a:bodyPr/>
          <a:lstStyle/>
          <a:p>
            <a:fld id="{3B75A974-2BB3-4471-B655-34298745494B}" type="slidenum">
              <a:rPr lang="en-GB" smtClean="0"/>
              <a:t>21</a:t>
            </a:fld>
            <a:endParaRPr lang="en-GB"/>
          </a:p>
        </p:txBody>
      </p:sp>
    </p:spTree>
    <p:extLst>
      <p:ext uri="{BB962C8B-B14F-4D97-AF65-F5344CB8AC3E}">
        <p14:creationId xmlns:p14="http://schemas.microsoft.com/office/powerpoint/2010/main" val="150187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Pedagogy – construct and deliver lectures, manage discussion-based learning not transmission, what/how/WHEN to teach</a:t>
            </a:r>
          </a:p>
          <a:p>
            <a:r>
              <a:rPr lang="en-GB"/>
              <a:t>Research difficult to reconcile with busyness of school work, initiatives, Ofsted, no sense of symbiosis</a:t>
            </a:r>
          </a:p>
        </p:txBody>
      </p:sp>
      <p:sp>
        <p:nvSpPr>
          <p:cNvPr id="4" name="Slide Number Placeholder 3"/>
          <p:cNvSpPr>
            <a:spLocks noGrp="1"/>
          </p:cNvSpPr>
          <p:nvPr>
            <p:ph type="sldNum" sz="quarter" idx="5"/>
          </p:nvPr>
        </p:nvSpPr>
        <p:spPr/>
        <p:txBody>
          <a:bodyPr/>
          <a:lstStyle/>
          <a:p>
            <a:fld id="{3B75A974-2BB3-4471-B655-34298745494B}" type="slidenum">
              <a:rPr lang="en-GB" smtClean="0"/>
              <a:t>3</a:t>
            </a:fld>
            <a:endParaRPr lang="en-GB"/>
          </a:p>
        </p:txBody>
      </p:sp>
    </p:spTree>
    <p:extLst>
      <p:ext uri="{BB962C8B-B14F-4D97-AF65-F5344CB8AC3E}">
        <p14:creationId xmlns:p14="http://schemas.microsoft.com/office/powerpoint/2010/main" val="2094142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Fiona</a:t>
            </a:r>
          </a:p>
          <a:p>
            <a:r>
              <a:rPr lang="en-GB" dirty="0"/>
              <a:t>Primary ‘mostly’ 82% guided by same programme same subject, </a:t>
            </a:r>
            <a:r>
              <a:rPr lang="en-GB" dirty="0" err="1"/>
              <a:t>cf</a:t>
            </a:r>
            <a:r>
              <a:rPr lang="en-GB" dirty="0"/>
              <a:t> secondary ‘mostly’ 63%.  Secondary ‘some’ 88% peers in other institutions, </a:t>
            </a:r>
            <a:r>
              <a:rPr lang="en-GB" dirty="0" err="1"/>
              <a:t>cf</a:t>
            </a:r>
            <a:r>
              <a:rPr lang="en-GB" dirty="0"/>
              <a:t> primary 36% (55% none).</a:t>
            </a:r>
          </a:p>
          <a:p>
            <a:r>
              <a:rPr lang="en-GB" dirty="0"/>
              <a:t>No substantial differences in terms of years of experience</a:t>
            </a:r>
          </a:p>
          <a:p>
            <a:r>
              <a:rPr lang="en-GB" dirty="0"/>
              <a:t>Consistent with van </a:t>
            </a:r>
            <a:r>
              <a:rPr lang="en-GB" dirty="0" err="1"/>
              <a:t>Velzen</a:t>
            </a:r>
            <a:r>
              <a:rPr lang="en-GB" dirty="0"/>
              <a:t> et al (2010) – 5 of the 11 novice TEs interviewed had mentors, but not necessarily valued – all referred to working with colleagues in an informal or self-initiated support capacity.  Different countries used courses and workshops differently, but mostly for practical/technical skills</a:t>
            </a:r>
          </a:p>
        </p:txBody>
      </p:sp>
      <p:sp>
        <p:nvSpPr>
          <p:cNvPr id="4" name="Slide Number Placeholder 3"/>
          <p:cNvSpPr>
            <a:spLocks noGrp="1"/>
          </p:cNvSpPr>
          <p:nvPr>
            <p:ph type="sldNum" sz="quarter" idx="5"/>
          </p:nvPr>
        </p:nvSpPr>
        <p:spPr/>
        <p:txBody>
          <a:bodyPr/>
          <a:lstStyle/>
          <a:p>
            <a:fld id="{3B75A974-2BB3-4471-B655-34298745494B}" type="slidenum">
              <a:rPr lang="en-GB" smtClean="0"/>
              <a:t>22</a:t>
            </a:fld>
            <a:endParaRPr lang="en-GB"/>
          </a:p>
        </p:txBody>
      </p:sp>
    </p:spTree>
    <p:extLst>
      <p:ext uri="{BB962C8B-B14F-4D97-AF65-F5344CB8AC3E}">
        <p14:creationId xmlns:p14="http://schemas.microsoft.com/office/powerpoint/2010/main" val="3354346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Fiona</a:t>
            </a:r>
          </a:p>
          <a:p>
            <a:r>
              <a:rPr lang="en-GB" dirty="0"/>
              <a:t>Swennen et al (2009) reviewed literature and found little induction for TEs except in Israel (which often recruits from academic background not school-based).  They found areas of guidance to be professional knowledge, practical solutions to day to day difficulties, research and theories of education and professional confidence, which our results fit with.</a:t>
            </a:r>
          </a:p>
          <a:p>
            <a:r>
              <a:rPr lang="en-GB" dirty="0"/>
              <a:t>Van </a:t>
            </a:r>
            <a:r>
              <a:rPr lang="en-GB" dirty="0" err="1"/>
              <a:t>Velzen</a:t>
            </a:r>
            <a:r>
              <a:rPr lang="en-GB" dirty="0"/>
              <a:t> et al (2010) added assessment/supervision of PSTs – perhaps our participants had more experience in prior TE activity (83% had worked as ITE or ECT mentor prior to starting as TE in current role)</a:t>
            </a:r>
          </a:p>
        </p:txBody>
      </p:sp>
      <p:sp>
        <p:nvSpPr>
          <p:cNvPr id="4" name="Slide Number Placeholder 3"/>
          <p:cNvSpPr>
            <a:spLocks noGrp="1"/>
          </p:cNvSpPr>
          <p:nvPr>
            <p:ph type="sldNum" sz="quarter" idx="5"/>
          </p:nvPr>
        </p:nvSpPr>
        <p:spPr/>
        <p:txBody>
          <a:bodyPr/>
          <a:lstStyle/>
          <a:p>
            <a:fld id="{3B75A974-2BB3-4471-B655-34298745494B}" type="slidenum">
              <a:rPr lang="en-GB" smtClean="0"/>
              <a:t>23</a:t>
            </a:fld>
            <a:endParaRPr lang="en-GB"/>
          </a:p>
        </p:txBody>
      </p:sp>
    </p:spTree>
    <p:extLst>
      <p:ext uri="{BB962C8B-B14F-4D97-AF65-F5344CB8AC3E}">
        <p14:creationId xmlns:p14="http://schemas.microsoft.com/office/powerpoint/2010/main" val="782942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Fiona</a:t>
            </a:r>
          </a:p>
          <a:p>
            <a:r>
              <a:rPr lang="en-GB" dirty="0"/>
              <a:t>The challenge of marking academic and practical assignments is briefly mentioned in Boyd et al. (2021) but not a strong feature in the literature</a:t>
            </a:r>
          </a:p>
        </p:txBody>
      </p:sp>
      <p:sp>
        <p:nvSpPr>
          <p:cNvPr id="4" name="Slide Number Placeholder 3"/>
          <p:cNvSpPr>
            <a:spLocks noGrp="1"/>
          </p:cNvSpPr>
          <p:nvPr>
            <p:ph type="sldNum" sz="quarter" idx="5"/>
          </p:nvPr>
        </p:nvSpPr>
        <p:spPr/>
        <p:txBody>
          <a:bodyPr/>
          <a:lstStyle/>
          <a:p>
            <a:fld id="{3B75A974-2BB3-4471-B655-34298745494B}" type="slidenum">
              <a:rPr lang="en-GB" smtClean="0"/>
              <a:t>24</a:t>
            </a:fld>
            <a:endParaRPr lang="en-GB"/>
          </a:p>
        </p:txBody>
      </p:sp>
    </p:spTree>
    <p:extLst>
      <p:ext uri="{BB962C8B-B14F-4D97-AF65-F5344CB8AC3E}">
        <p14:creationId xmlns:p14="http://schemas.microsoft.com/office/powerpoint/2010/main" val="2332709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Fiona</a:t>
            </a:r>
          </a:p>
          <a:p>
            <a:pPr marL="0" marR="0" lvl="0" indent="0" algn="l" defTabSz="914400">
              <a:lnSpc>
                <a:spcPct val="100000"/>
              </a:lnSpc>
              <a:spcBef>
                <a:spcPts val="0"/>
              </a:spcBef>
              <a:spcAft>
                <a:spcPts val="0"/>
              </a:spcAft>
              <a:buClrTx/>
              <a:buSzTx/>
              <a:buFontTx/>
              <a:buNone/>
              <a:tabLst/>
              <a:defRPr/>
            </a:pPr>
            <a:r>
              <a:rPr lang="en-GB" dirty="0"/>
              <a:t>Swennen et al. (2009) suggest working with colleagues on pedagogy and curriculum, observations and feedback with other TEs, creating support group for identity issues and undertaking research</a:t>
            </a:r>
          </a:p>
          <a:p>
            <a:endParaRPr lang="en-GB"/>
          </a:p>
        </p:txBody>
      </p:sp>
      <p:sp>
        <p:nvSpPr>
          <p:cNvPr id="4" name="Slide Number Placeholder 3"/>
          <p:cNvSpPr>
            <a:spLocks noGrp="1"/>
          </p:cNvSpPr>
          <p:nvPr>
            <p:ph type="sldNum" sz="quarter" idx="5"/>
          </p:nvPr>
        </p:nvSpPr>
        <p:spPr/>
        <p:txBody>
          <a:bodyPr/>
          <a:lstStyle/>
          <a:p>
            <a:fld id="{3B75A974-2BB3-4471-B655-34298745494B}" type="slidenum">
              <a:rPr lang="en-GB" smtClean="0"/>
              <a:t>25</a:t>
            </a:fld>
            <a:endParaRPr lang="en-GB"/>
          </a:p>
        </p:txBody>
      </p:sp>
    </p:spTree>
    <p:extLst>
      <p:ext uri="{BB962C8B-B14F-4D97-AF65-F5344CB8AC3E}">
        <p14:creationId xmlns:p14="http://schemas.microsoft.com/office/powerpoint/2010/main" val="560072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Fiona</a:t>
            </a:r>
          </a:p>
          <a:p>
            <a:pPr marL="0" marR="0" lvl="0" indent="0" algn="l" defTabSz="914400">
              <a:lnSpc>
                <a:spcPct val="100000"/>
              </a:lnSpc>
              <a:spcBef>
                <a:spcPts val="0"/>
              </a:spcBef>
              <a:spcAft>
                <a:spcPts val="0"/>
              </a:spcAft>
              <a:buClrTx/>
              <a:buSzTx/>
              <a:buFontTx/>
              <a:buNone/>
              <a:tabLst/>
              <a:defRPr/>
            </a:pPr>
            <a:r>
              <a:rPr lang="en-GB" dirty="0"/>
              <a:t>Swennen et al. (2009) suggest working with colleagues on pedagogy and curriculum, observations and feedback with other TEs, creating support group for identity issues and undertaking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ERASMUS website has international perspectives</a:t>
            </a:r>
          </a:p>
          <a:p>
            <a:endParaRPr lang="en-GB" dirty="0"/>
          </a:p>
        </p:txBody>
      </p:sp>
      <p:sp>
        <p:nvSpPr>
          <p:cNvPr id="4" name="Slide Number Placeholder 3"/>
          <p:cNvSpPr>
            <a:spLocks noGrp="1"/>
          </p:cNvSpPr>
          <p:nvPr>
            <p:ph type="sldNum" sz="quarter" idx="5"/>
          </p:nvPr>
        </p:nvSpPr>
        <p:spPr/>
        <p:txBody>
          <a:bodyPr/>
          <a:lstStyle/>
          <a:p>
            <a:fld id="{3B75A974-2BB3-4471-B655-34298745494B}" type="slidenum">
              <a:rPr lang="en-GB" smtClean="0"/>
              <a:t>26</a:t>
            </a:fld>
            <a:endParaRPr lang="en-GB"/>
          </a:p>
        </p:txBody>
      </p:sp>
    </p:spTree>
    <p:extLst>
      <p:ext uri="{BB962C8B-B14F-4D97-AF65-F5344CB8AC3E}">
        <p14:creationId xmlns:p14="http://schemas.microsoft.com/office/powerpoint/2010/main" val="2193970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Ashley</a:t>
            </a:r>
          </a:p>
          <a:p>
            <a:pPr marL="0" marR="0" lvl="0" indent="0" algn="l" defTabSz="914400">
              <a:lnSpc>
                <a:spcPct val="100000"/>
              </a:lnSpc>
              <a:spcBef>
                <a:spcPts val="0"/>
              </a:spcBef>
              <a:spcAft>
                <a:spcPts val="0"/>
              </a:spcAft>
              <a:buClrTx/>
              <a:buSzTx/>
              <a:buFontTx/>
              <a:buNone/>
              <a:tabLst/>
              <a:defRPr/>
            </a:pPr>
            <a:r>
              <a:rPr lang="en-GB" dirty="0"/>
              <a:t>Swennen et al. (2009) suggest working with colleagues on pedagogy and curriculum, observations and feedback with other TEs, creating support group for identity issues and undertaking research</a:t>
            </a:r>
          </a:p>
          <a:p>
            <a:endParaRPr lang="en-GB"/>
          </a:p>
        </p:txBody>
      </p:sp>
      <p:sp>
        <p:nvSpPr>
          <p:cNvPr id="4" name="Slide Number Placeholder 3"/>
          <p:cNvSpPr>
            <a:spLocks noGrp="1"/>
          </p:cNvSpPr>
          <p:nvPr>
            <p:ph type="sldNum" sz="quarter" idx="5"/>
          </p:nvPr>
        </p:nvSpPr>
        <p:spPr/>
        <p:txBody>
          <a:bodyPr/>
          <a:lstStyle/>
          <a:p>
            <a:fld id="{3B75A974-2BB3-4471-B655-34298745494B}" type="slidenum">
              <a:rPr lang="en-GB" smtClean="0"/>
              <a:t>27</a:t>
            </a:fld>
            <a:endParaRPr lang="en-GB"/>
          </a:p>
        </p:txBody>
      </p:sp>
    </p:spTree>
    <p:extLst>
      <p:ext uri="{BB962C8B-B14F-4D97-AF65-F5344CB8AC3E}">
        <p14:creationId xmlns:p14="http://schemas.microsoft.com/office/powerpoint/2010/main" val="3881320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Ashley</a:t>
            </a:r>
          </a:p>
          <a:p>
            <a:r>
              <a:rPr lang="en-US" dirty="0">
                <a:latin typeface="Calibri"/>
                <a:ea typeface="Calibri"/>
                <a:cs typeface="Calibri"/>
              </a:rPr>
              <a:t>Let us know your thoughts by using the QR code to get to our </a:t>
            </a:r>
            <a:r>
              <a:rPr lang="en-US" dirty="0" err="1">
                <a:latin typeface="Calibri"/>
                <a:ea typeface="Calibri"/>
                <a:cs typeface="Calibri"/>
              </a:rPr>
              <a:t>padlet</a:t>
            </a:r>
            <a:endParaRPr lang="en-US" dirty="0">
              <a:latin typeface="Calibri"/>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B75A974-2BB3-4471-B655-34298745494B}" type="slidenum">
              <a:rPr lang="en-GB" smtClean="0"/>
              <a:t>28</a:t>
            </a:fld>
            <a:endParaRPr lang="en-GB"/>
          </a:p>
        </p:txBody>
      </p:sp>
    </p:spTree>
    <p:extLst>
      <p:ext uri="{BB962C8B-B14F-4D97-AF65-F5344CB8AC3E}">
        <p14:creationId xmlns:p14="http://schemas.microsoft.com/office/powerpoint/2010/main" val="4187998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Ashley</a:t>
            </a:r>
          </a:p>
          <a:p>
            <a:r>
              <a:rPr lang="en-US">
                <a:latin typeface="Calibri"/>
                <a:ea typeface="Calibri"/>
                <a:cs typeface="Calibri"/>
              </a:rPr>
              <a:t>Let us know your thoughts by using the QR code to get to our </a:t>
            </a:r>
            <a:r>
              <a:rPr lang="en-US" err="1">
                <a:latin typeface="Calibri"/>
                <a:ea typeface="Calibri"/>
                <a:cs typeface="Calibri"/>
              </a:rPr>
              <a:t>padlet</a:t>
            </a:r>
            <a:endParaRPr lang="en-US">
              <a:latin typeface="Calibri"/>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B75A974-2BB3-4471-B655-34298745494B}" type="slidenum">
              <a:rPr lang="en-GB" smtClean="0"/>
              <a:t>29</a:t>
            </a:fld>
            <a:endParaRPr lang="en-GB"/>
          </a:p>
        </p:txBody>
      </p:sp>
    </p:spTree>
    <p:extLst>
      <p:ext uri="{BB962C8B-B14F-4D97-AF65-F5344CB8AC3E}">
        <p14:creationId xmlns:p14="http://schemas.microsoft.com/office/powerpoint/2010/main" val="3976048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75A974-2BB3-4471-B655-34298745494B}" type="slidenum">
              <a:rPr lang="en-GB" smtClean="0"/>
              <a:t>30</a:t>
            </a:fld>
            <a:endParaRPr lang="en-GB"/>
          </a:p>
        </p:txBody>
      </p:sp>
    </p:spTree>
    <p:extLst>
      <p:ext uri="{BB962C8B-B14F-4D97-AF65-F5344CB8AC3E}">
        <p14:creationId xmlns:p14="http://schemas.microsoft.com/office/powerpoint/2010/main" val="3388583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75A974-2BB3-4471-B655-34298745494B}" type="slidenum">
              <a:rPr lang="en-GB" smtClean="0"/>
              <a:t>31</a:t>
            </a:fld>
            <a:endParaRPr lang="en-GB"/>
          </a:p>
        </p:txBody>
      </p:sp>
    </p:spTree>
    <p:extLst>
      <p:ext uri="{BB962C8B-B14F-4D97-AF65-F5344CB8AC3E}">
        <p14:creationId xmlns:p14="http://schemas.microsoft.com/office/powerpoint/2010/main" val="240048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teacher pedagogy enough?</a:t>
            </a:r>
          </a:p>
          <a:p>
            <a:pPr algn="l" rtl="0" fontAlgn="base"/>
            <a:r>
              <a:rPr lang="en-US" b="0" i="0" u="none" strike="noStrike" dirty="0">
                <a:solidFill>
                  <a:srgbClr val="000000"/>
                </a:solidFill>
                <a:effectLst/>
                <a:highlight>
                  <a:srgbClr val="F3F2F1"/>
                </a:highlight>
                <a:latin typeface="Aptos" panose="020B0004020202020204" pitchFamily="34" charset="0"/>
              </a:rPr>
              <a:t>Is teacher pedagogy enough?</a:t>
            </a:r>
            <a:r>
              <a:rPr lang="en-US" b="0" i="0" dirty="0">
                <a:solidFill>
                  <a:srgbClr val="444444"/>
                </a:solidFill>
                <a:effectLst/>
                <a:highlight>
                  <a:srgbClr val="F3F2F1"/>
                </a:highlight>
                <a:latin typeface="Aptos" panose="020B0004020202020204" pitchFamily="34" charset="0"/>
              </a:rPr>
              <a:t>​</a:t>
            </a:r>
            <a:endParaRPr lang="en-US" b="0" i="0" dirty="0">
              <a:solidFill>
                <a:srgbClr val="444444"/>
              </a:solidFill>
              <a:effectLst/>
              <a:highlight>
                <a:srgbClr val="F3F2F1"/>
              </a:highlight>
              <a:latin typeface="Calibri" panose="020F0502020204030204" pitchFamily="34" charset="0"/>
            </a:endParaRPr>
          </a:p>
          <a:p>
            <a:pPr algn="l" rtl="0" fontAlgn="base"/>
            <a:r>
              <a:rPr lang="en-US" b="0" i="0" u="none" strike="noStrike" dirty="0">
                <a:solidFill>
                  <a:srgbClr val="000000"/>
                </a:solidFill>
                <a:effectLst/>
                <a:highlight>
                  <a:srgbClr val="F3F2F1"/>
                </a:highlight>
                <a:latin typeface="Aptos" panose="020B0004020202020204" pitchFamily="34" charset="0"/>
              </a:rPr>
              <a:t>Simmons and Back (2014) say you need to consider andragogy</a:t>
            </a:r>
            <a:r>
              <a:rPr lang="en-US" b="0" i="0" dirty="0">
                <a:solidFill>
                  <a:srgbClr val="444444"/>
                </a:solidFill>
                <a:effectLst/>
                <a:highlight>
                  <a:srgbClr val="F3F2F1"/>
                </a:highlight>
                <a:latin typeface="Aptos" panose="020B0004020202020204" pitchFamily="34" charset="0"/>
              </a:rPr>
              <a:t>​</a:t>
            </a:r>
            <a:endParaRPr lang="en-US" b="0" i="0" dirty="0">
              <a:solidFill>
                <a:srgbClr val="444444"/>
              </a:solidFill>
              <a:effectLst/>
              <a:highlight>
                <a:srgbClr val="F3F2F1"/>
              </a:highlight>
              <a:latin typeface="Calibri" panose="020F0502020204030204" pitchFamily="34" charset="0"/>
            </a:endParaRPr>
          </a:p>
          <a:p>
            <a:pPr algn="l" rtl="0" fontAlgn="base"/>
            <a:r>
              <a:rPr lang="en-US" b="0" i="0" u="none" strike="noStrike" dirty="0">
                <a:solidFill>
                  <a:srgbClr val="000000"/>
                </a:solidFill>
                <a:effectLst/>
                <a:highlight>
                  <a:srgbClr val="F3F2F1"/>
                </a:highlight>
                <a:latin typeface="Aptos" panose="020B0004020202020204" pitchFamily="34" charset="0"/>
              </a:rPr>
              <a:t>Knowles et al (2011) developed the theory of andragogy – but later conceded that pedagogy – andragogy is more of a continuum and all can apply to children and adults at different times / contexts</a:t>
            </a:r>
            <a:r>
              <a:rPr lang="en-US" b="0" i="0" dirty="0">
                <a:solidFill>
                  <a:srgbClr val="444444"/>
                </a:solidFill>
                <a:effectLst/>
                <a:highlight>
                  <a:srgbClr val="F3F2F1"/>
                </a:highlight>
                <a:latin typeface="Aptos" panose="020B0004020202020204" pitchFamily="34" charset="0"/>
              </a:rPr>
              <a:t>​</a:t>
            </a:r>
            <a:endParaRPr lang="en-US" b="0" i="0" dirty="0">
              <a:solidFill>
                <a:srgbClr val="444444"/>
              </a:solidFill>
              <a:effectLst/>
              <a:highlight>
                <a:srgbClr val="F3F2F1"/>
              </a:highlight>
              <a:latin typeface="Calibri" panose="020F0502020204030204" pitchFamily="34" charset="0"/>
            </a:endParaRPr>
          </a:p>
          <a:p>
            <a:pPr algn="l" rtl="0" fontAlgn="base"/>
            <a:r>
              <a:rPr lang="en-US" b="0" i="0" u="none" strike="noStrike" dirty="0">
                <a:solidFill>
                  <a:srgbClr val="000000"/>
                </a:solidFill>
                <a:effectLst/>
                <a:highlight>
                  <a:srgbClr val="F3F2F1"/>
                </a:highlight>
                <a:latin typeface="Aptos" panose="020B0004020202020204" pitchFamily="34" charset="0"/>
              </a:rPr>
              <a:t>Merriam, S. &amp; Baumgartner, L. (2020). Questions andragogy; They discuss other theories of learning that relate to adults, </a:t>
            </a:r>
            <a:r>
              <a:rPr lang="en-US" b="0" i="0" dirty="0">
                <a:solidFill>
                  <a:srgbClr val="444444"/>
                </a:solidFill>
                <a:effectLst/>
                <a:highlight>
                  <a:srgbClr val="F3F2F1"/>
                </a:highlight>
                <a:latin typeface="Aptos" panose="020B0004020202020204" pitchFamily="34" charset="0"/>
              </a:rPr>
              <a:t>​</a:t>
            </a:r>
            <a:endParaRPr lang="en-US" b="0" i="0" dirty="0">
              <a:solidFill>
                <a:srgbClr val="444444"/>
              </a:solidFill>
              <a:effectLst/>
              <a:highlight>
                <a:srgbClr val="F3F2F1"/>
              </a:highlight>
              <a:latin typeface="Calibri" panose="020F0502020204030204" pitchFamily="34" charset="0"/>
            </a:endParaRPr>
          </a:p>
          <a:p>
            <a:pPr algn="l" rtl="0" fontAlgn="base"/>
            <a:r>
              <a:rPr lang="en-US" b="0" i="0" u="none" strike="noStrike" dirty="0">
                <a:solidFill>
                  <a:srgbClr val="000000"/>
                </a:solidFill>
                <a:effectLst/>
                <a:highlight>
                  <a:srgbClr val="F3F2F1"/>
                </a:highlight>
                <a:latin typeface="Aptos" panose="020B0004020202020204" pitchFamily="34" charset="0"/>
              </a:rPr>
              <a:t>*such as McClusky theory of margin, balancing load (external load: adults have a lot of responsibilities beyond the classroom, e.g. work, caring commitments, internal load: self-concept; goals; expectations) and power (physical: health, stamina; social: ability to relate to others; mental: ability to think and reason; economic: money, influence; skills: what they can do) ; Critics say this is not a theory of learning but the conditions necessary for learning.</a:t>
            </a:r>
            <a:r>
              <a:rPr lang="en-US" b="0" i="0" dirty="0">
                <a:solidFill>
                  <a:srgbClr val="444444"/>
                </a:solidFill>
                <a:effectLst/>
                <a:highlight>
                  <a:srgbClr val="F3F2F1"/>
                </a:highlight>
                <a:latin typeface="Aptos" panose="020B0004020202020204" pitchFamily="34" charset="0"/>
              </a:rPr>
              <a:t>​</a:t>
            </a:r>
            <a:endParaRPr lang="en-US" b="0" i="0" dirty="0">
              <a:solidFill>
                <a:srgbClr val="444444"/>
              </a:solidFill>
              <a:effectLst/>
              <a:highlight>
                <a:srgbClr val="F3F2F1"/>
              </a:highlight>
              <a:latin typeface="Calibri" panose="020F0502020204030204" pitchFamily="34" charset="0"/>
            </a:endParaRPr>
          </a:p>
          <a:p>
            <a:pPr algn="l" rtl="0" fontAlgn="base"/>
            <a:r>
              <a:rPr lang="en-US" b="0" i="0" u="none" strike="noStrike" dirty="0">
                <a:solidFill>
                  <a:srgbClr val="000000"/>
                </a:solidFill>
                <a:effectLst/>
                <a:highlight>
                  <a:srgbClr val="F3F2F1"/>
                </a:highlight>
                <a:latin typeface="Aptos" panose="020B0004020202020204" pitchFamily="34" charset="0"/>
              </a:rPr>
              <a:t>*and Mezirow </a:t>
            </a:r>
            <a:r>
              <a:rPr lang="en-US" b="0" i="0" u="none" strike="noStrike" dirty="0" err="1">
                <a:solidFill>
                  <a:srgbClr val="000000"/>
                </a:solidFill>
                <a:effectLst/>
                <a:highlight>
                  <a:srgbClr val="F3F2F1"/>
                </a:highlight>
                <a:latin typeface="Aptos" panose="020B0004020202020204" pitchFamily="34" charset="0"/>
              </a:rPr>
              <a:t>psychocritical</a:t>
            </a:r>
            <a:r>
              <a:rPr lang="en-US" b="0" i="0" u="none" strike="noStrike" dirty="0">
                <a:solidFill>
                  <a:srgbClr val="000000"/>
                </a:solidFill>
                <a:effectLst/>
                <a:highlight>
                  <a:srgbClr val="F3F2F1"/>
                </a:highlight>
                <a:latin typeface="Aptos" panose="020B0004020202020204" pitchFamily="34" charset="0"/>
              </a:rPr>
              <a:t> approach of transformative learning – this involves 4 stages: experience, critical reflection, reflective discourse and action. It makes the learner more critical of others but also examining own assumptions and beliefs.</a:t>
            </a:r>
            <a:r>
              <a:rPr lang="en-US" b="0" i="0" dirty="0">
                <a:solidFill>
                  <a:srgbClr val="444444"/>
                </a:solidFill>
                <a:effectLst/>
                <a:highlight>
                  <a:srgbClr val="F3F2F1"/>
                </a:highlight>
                <a:latin typeface="Aptos" panose="020B0004020202020204" pitchFamily="34" charset="0"/>
              </a:rPr>
              <a:t>​</a:t>
            </a:r>
            <a:endParaRPr lang="en-US" b="0" i="0" dirty="0">
              <a:solidFill>
                <a:srgbClr val="444444"/>
              </a:solidFill>
              <a:effectLst/>
              <a:highlight>
                <a:srgbClr val="F3F2F1"/>
              </a:highlight>
              <a:latin typeface="Calibri" panose="020F0502020204030204" pitchFamily="34" charset="0"/>
            </a:endParaRPr>
          </a:p>
          <a:p>
            <a:pPr algn="l" rtl="0" fontAlgn="base"/>
            <a:r>
              <a:rPr lang="en-US" b="0" i="0" u="none" strike="noStrike" dirty="0" err="1">
                <a:solidFill>
                  <a:srgbClr val="000000"/>
                </a:solidFill>
                <a:effectLst/>
                <a:highlight>
                  <a:srgbClr val="F3F2F1"/>
                </a:highlight>
                <a:latin typeface="Aptos" panose="020B0004020202020204" pitchFamily="34" charset="0"/>
              </a:rPr>
              <a:t>Rieg</a:t>
            </a:r>
            <a:r>
              <a:rPr lang="en-US" b="0" i="0" u="none" strike="noStrike" dirty="0">
                <a:solidFill>
                  <a:srgbClr val="000000"/>
                </a:solidFill>
                <a:effectLst/>
                <a:highlight>
                  <a:srgbClr val="F3F2F1"/>
                </a:highlight>
                <a:latin typeface="Aptos" panose="020B0004020202020204" pitchFamily="34" charset="0"/>
              </a:rPr>
              <a:t> &amp; </a:t>
            </a:r>
            <a:r>
              <a:rPr lang="en-US" b="0" i="0" u="none" strike="noStrike" dirty="0" err="1">
                <a:solidFill>
                  <a:srgbClr val="000000"/>
                </a:solidFill>
                <a:effectLst/>
                <a:highlight>
                  <a:srgbClr val="F3F2F1"/>
                </a:highlight>
                <a:latin typeface="Aptos" panose="020B0004020202020204" pitchFamily="34" charset="0"/>
              </a:rPr>
              <a:t>Helterbran</a:t>
            </a:r>
            <a:r>
              <a:rPr lang="en-US" b="0" i="0" u="none" strike="noStrike" dirty="0">
                <a:solidFill>
                  <a:srgbClr val="000000"/>
                </a:solidFill>
                <a:effectLst/>
                <a:highlight>
                  <a:srgbClr val="F3F2F1"/>
                </a:highlight>
                <a:latin typeface="Aptos" panose="020B0004020202020204" pitchFamily="34" charset="0"/>
              </a:rPr>
              <a:t> (2005) They disagree and say that many teaching skills are the same for children and adults</a:t>
            </a:r>
            <a:endParaRPr lang="en-US" b="0" i="0" dirty="0">
              <a:solidFill>
                <a:srgbClr val="444444"/>
              </a:solidFill>
              <a:effectLst/>
              <a:highlight>
                <a:srgbClr val="F3F2F1"/>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75A974-2BB3-4471-B655-34298745494B}" type="slidenum">
              <a:rPr lang="en-GB" smtClean="0"/>
              <a:t>4</a:t>
            </a:fld>
            <a:endParaRPr lang="en-GB"/>
          </a:p>
        </p:txBody>
      </p:sp>
    </p:spTree>
    <p:extLst>
      <p:ext uri="{BB962C8B-B14F-4D97-AF65-F5344CB8AC3E}">
        <p14:creationId xmlns:p14="http://schemas.microsoft.com/office/powerpoint/2010/main" val="34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Fiona</a:t>
            </a:r>
          </a:p>
          <a:p>
            <a:r>
              <a:rPr lang="en-GB" dirty="0"/>
              <a:t>Consistent with Boyd et al. (2011) almost always appointed from school background, variation in institutional expectations about  research/publishing</a:t>
            </a:r>
          </a:p>
          <a:p>
            <a:r>
              <a:rPr lang="en-GB" dirty="0"/>
              <a:t>Not known what institutional requirements were, rather than what incumbent had.  Straw poll in the room</a:t>
            </a:r>
          </a:p>
        </p:txBody>
      </p:sp>
      <p:sp>
        <p:nvSpPr>
          <p:cNvPr id="4" name="Slide Number Placeholder 3"/>
          <p:cNvSpPr>
            <a:spLocks noGrp="1"/>
          </p:cNvSpPr>
          <p:nvPr>
            <p:ph type="sldNum" sz="quarter" idx="5"/>
          </p:nvPr>
        </p:nvSpPr>
        <p:spPr/>
        <p:txBody>
          <a:bodyPr/>
          <a:lstStyle/>
          <a:p>
            <a:fld id="{3B75A974-2BB3-4471-B655-34298745494B}" type="slidenum">
              <a:rPr lang="en-GB" smtClean="0"/>
              <a:t>6</a:t>
            </a:fld>
            <a:endParaRPr lang="en-GB"/>
          </a:p>
        </p:txBody>
      </p:sp>
    </p:spTree>
    <p:extLst>
      <p:ext uri="{BB962C8B-B14F-4D97-AF65-F5344CB8AC3E}">
        <p14:creationId xmlns:p14="http://schemas.microsoft.com/office/powerpoint/2010/main" val="383601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a:p>
            <a:r>
              <a:rPr lang="en-US" dirty="0"/>
              <a:t>Q8</a:t>
            </a:r>
          </a:p>
          <a:p>
            <a:r>
              <a:rPr lang="en-US" dirty="0"/>
              <a:t>5 negative or no mention of actual induction</a:t>
            </a:r>
            <a:endParaRPr lang="en-GB"/>
          </a:p>
          <a:p>
            <a:r>
              <a:rPr lang="en-US" dirty="0"/>
              <a:t>4 ok or mixed between </a:t>
            </a:r>
            <a:r>
              <a:rPr lang="en-US" dirty="0" err="1"/>
              <a:t>uni</a:t>
            </a:r>
            <a:r>
              <a:rPr lang="en-US" dirty="0"/>
              <a:t> and dept</a:t>
            </a:r>
            <a:endParaRPr lang="en-GB"/>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B75A974-2BB3-4471-B655-34298745494B}" type="slidenum">
              <a:rPr lang="en-GB" smtClean="0"/>
              <a:t>7</a:t>
            </a:fld>
            <a:endParaRPr lang="en-GB"/>
          </a:p>
        </p:txBody>
      </p:sp>
    </p:spTree>
    <p:extLst>
      <p:ext uri="{BB962C8B-B14F-4D97-AF65-F5344CB8AC3E}">
        <p14:creationId xmlns:p14="http://schemas.microsoft.com/office/powerpoint/2010/main" val="108117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a:p>
            <a:r>
              <a:rPr lang="en-US" dirty="0"/>
              <a:t>A study by Czerniawski et al. (2017) that looked at 1158 ITE tutors in HE across six countries found the tutors were only moderately satisfied with their experiences of induction and professional development.</a:t>
            </a:r>
          </a:p>
          <a:p>
            <a:endParaRPr lang="en-US">
              <a:latin typeface="Aptos" panose="02110004020202020204"/>
              <a:ea typeface="Calibri"/>
              <a:cs typeface="Calibri"/>
            </a:endParaRPr>
          </a:p>
          <a:p>
            <a:r>
              <a:rPr lang="en-US" dirty="0"/>
              <a:t>Czerniawski et al. (2017) said that there are five important things to consider when addressing induction needs.</a:t>
            </a:r>
          </a:p>
          <a:p>
            <a:pPr marL="228600" indent="-228600">
              <a:buAutoNum type="arabicPeriod"/>
            </a:pPr>
            <a:r>
              <a:rPr lang="en-US" dirty="0">
                <a:latin typeface="Aptos"/>
                <a:ea typeface="Calibri"/>
                <a:cs typeface="Calibri"/>
              </a:rPr>
              <a:t>more time for research, discussions with colleagues, introduction into new pedagogies and ideas</a:t>
            </a:r>
          </a:p>
          <a:p>
            <a:pPr marL="228600" indent="-228600">
              <a:buAutoNum type="arabicPeriod"/>
            </a:pPr>
            <a:r>
              <a:rPr lang="en-US" dirty="0">
                <a:latin typeface="Aptos"/>
                <a:ea typeface="Calibri"/>
                <a:cs typeface="Calibri"/>
              </a:rPr>
              <a:t>Development of research skills both locally and internationally</a:t>
            </a:r>
          </a:p>
          <a:p>
            <a:pPr marL="228600" indent="-228600">
              <a:buAutoNum type="arabicPeriod"/>
            </a:pPr>
            <a:r>
              <a:rPr lang="en-US" dirty="0">
                <a:latin typeface="Aptos"/>
                <a:ea typeface="Calibri"/>
                <a:cs typeface="Calibri"/>
              </a:rPr>
              <a:t>supporting the use of ICT with courses and training especially in areas like social media</a:t>
            </a:r>
          </a:p>
          <a:p>
            <a:pPr marL="228600" indent="-228600">
              <a:buAutoNum type="arabicPeriod"/>
            </a:pPr>
            <a:r>
              <a:rPr lang="en-US" dirty="0">
                <a:latin typeface="Aptos"/>
                <a:ea typeface="Calibri"/>
                <a:cs typeface="Calibri"/>
              </a:rPr>
              <a:t>Initiating the publishing of research, and then later in a career, help with increasing the rates of publication</a:t>
            </a:r>
          </a:p>
          <a:p>
            <a:pPr marL="228600" indent="-228600">
              <a:buAutoNum type="arabicPeriod"/>
            </a:pPr>
            <a:r>
              <a:rPr lang="en-US" dirty="0">
                <a:latin typeface="Aptos"/>
                <a:ea typeface="Calibri"/>
                <a:cs typeface="Calibri"/>
              </a:rPr>
              <a:t>Consideration of pedagogies, principles and delivery leading to upskilling of general generic teaching</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B75A974-2BB3-4471-B655-34298745494B}" type="slidenum">
              <a:rPr lang="en-GB" smtClean="0"/>
              <a:t>8</a:t>
            </a:fld>
            <a:endParaRPr lang="en-GB"/>
          </a:p>
        </p:txBody>
      </p:sp>
    </p:spTree>
    <p:extLst>
      <p:ext uri="{BB962C8B-B14F-4D97-AF65-F5344CB8AC3E}">
        <p14:creationId xmlns:p14="http://schemas.microsoft.com/office/powerpoint/2010/main" val="2548538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Karen</a:t>
            </a:r>
          </a:p>
          <a:p>
            <a:r>
              <a:rPr lang="en-US" dirty="0">
                <a:latin typeface="Calibri"/>
                <a:ea typeface="Calibri"/>
                <a:cs typeface="Calibri"/>
              </a:rPr>
              <a:t>I think this spread of ideas ties in with Murray and Male's (2005) thoughts that it takes a novice teacher educator up to three years to </a:t>
            </a:r>
            <a:r>
              <a:rPr lang="en-US" dirty="0" err="1">
                <a:latin typeface="Calibri"/>
                <a:ea typeface="Calibri"/>
                <a:cs typeface="Calibri"/>
              </a:rPr>
              <a:t>acclimatise</a:t>
            </a:r>
            <a:r>
              <a:rPr lang="en-US" dirty="0">
                <a:latin typeface="Calibri"/>
                <a:ea typeface="Calibri"/>
                <a:cs typeface="Calibri"/>
              </a:rPr>
              <a:t> to the expectations, roles and forms of professional knowledge associated with working in HE.</a:t>
            </a:r>
            <a:endParaRPr lang="en-US"/>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B75A974-2BB3-4471-B655-34298745494B}" type="slidenum">
              <a:rPr lang="en-GB" smtClean="0"/>
              <a:t>9</a:t>
            </a:fld>
            <a:endParaRPr lang="en-GB"/>
          </a:p>
        </p:txBody>
      </p:sp>
    </p:spTree>
    <p:extLst>
      <p:ext uri="{BB962C8B-B14F-4D97-AF65-F5344CB8AC3E}">
        <p14:creationId xmlns:p14="http://schemas.microsoft.com/office/powerpoint/2010/main" val="2550381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a:p>
            <a:r>
              <a:rPr lang="en-US" dirty="0"/>
              <a:t>When moving from school to university Braund (2015) identified from literature, four transitional fears</a:t>
            </a:r>
          </a:p>
          <a:p>
            <a:pPr marL="228600" indent="-228600">
              <a:buAutoNum type="arabicPeriod"/>
            </a:pPr>
            <a:r>
              <a:rPr lang="en-US" dirty="0"/>
              <a:t>uncertainty with new professional roles ( Boyd and Harris 2010)</a:t>
            </a:r>
          </a:p>
          <a:p>
            <a:pPr marL="228600" indent="-228600">
              <a:buAutoNum type="arabicPeriod"/>
            </a:pPr>
            <a:r>
              <a:rPr lang="en-US" dirty="0"/>
              <a:t>the nature of adult pedagogy (Murray and Male 2005; Loughran 2006)</a:t>
            </a:r>
          </a:p>
          <a:p>
            <a:pPr marL="228600" indent="-228600">
              <a:buAutoNum type="arabicPeriod"/>
            </a:pPr>
            <a:r>
              <a:rPr lang="en-US" dirty="0"/>
              <a:t>Fears in relation to the adequacy of professional and academic knowledge bases ( McKeon and Harrison 2010)</a:t>
            </a:r>
          </a:p>
          <a:p>
            <a:pPr marL="228600" indent="-228600">
              <a:buAutoNum type="arabicPeriod"/>
            </a:pPr>
            <a:r>
              <a:rPr lang="en-US" dirty="0"/>
              <a:t>the relative absence of collaborative working environments to facilitate reflective workplace learning(Eraut 2004; Harrison and McKeon 2008)</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B75A974-2BB3-4471-B655-34298745494B}" type="slidenum">
              <a:rPr lang="en-GB" smtClean="0"/>
              <a:t>10</a:t>
            </a:fld>
            <a:endParaRPr lang="en-GB"/>
          </a:p>
        </p:txBody>
      </p:sp>
    </p:spTree>
    <p:extLst>
      <p:ext uri="{BB962C8B-B14F-4D97-AF65-F5344CB8AC3E}">
        <p14:creationId xmlns:p14="http://schemas.microsoft.com/office/powerpoint/2010/main" val="3408208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a:p>
            <a:r>
              <a:rPr lang="en-US" dirty="0"/>
              <a:t>Working with trainees was mentioned in many people's responses.  Being able to see them grow both as </a:t>
            </a:r>
            <a:r>
              <a:rPr lang="en-US" dirty="0" err="1"/>
              <a:t>maths</a:t>
            </a:r>
            <a:r>
              <a:rPr lang="en-US" dirty="0"/>
              <a:t> teachers and individuals came across strongly. Working on techniques together while noticing the connections and beauty in mathematics, seemed as important as challenging their beliefs on teaching. There were mentions of energy,  passion,  and enthusiasm.  And with reference to working with undergrad students in their first year of training and it being a little akin to working with teenagers!</a:t>
            </a:r>
          </a:p>
          <a:p>
            <a:r>
              <a:rPr lang="en-US" dirty="0"/>
              <a:t>And even mention of working on critical writing with the trainees which is a challenge for many of us, I’m sure! </a:t>
            </a:r>
            <a:endParaRPr lang="en-GB" dirty="0"/>
          </a:p>
          <a:p>
            <a:r>
              <a:rPr lang="en-US" dirty="0"/>
              <a:t>People spoke of working with schools to supporting placement experiences and the progression of mathematics education.  Working with mentors to make sure that pupils had at least competent and ideally inspiring teachers in their </a:t>
            </a:r>
            <a:r>
              <a:rPr lang="en-US" dirty="0" err="1"/>
              <a:t>maths</a:t>
            </a:r>
            <a:r>
              <a:rPr lang="en-US" dirty="0"/>
              <a:t> classrooms.</a:t>
            </a:r>
            <a:endParaRPr lang="en-GB" dirty="0"/>
          </a:p>
          <a:p>
            <a:r>
              <a:rPr lang="en-US" dirty="0"/>
              <a:t>Great colleagues and teamwork were mentioned along with sharing ideas both inside and out of home institutions.</a:t>
            </a:r>
            <a:endParaRPr lang="en-GB" dirty="0"/>
          </a:p>
          <a:p>
            <a:r>
              <a:rPr lang="en-US" dirty="0"/>
              <a:t>Tutors enjoyed the academic freedom (now gone?), planning their own curriculum and writing new session content.</a:t>
            </a:r>
            <a:endParaRPr lang="en-GB" dirty="0"/>
          </a:p>
          <a:p>
            <a:r>
              <a:rPr lang="en-US" dirty="0"/>
              <a:t>Research was mentioned by a few who talked about having time to developing their own understanding of mathematics education research and making links with other educators.</a:t>
            </a:r>
            <a:endParaRPr lang="en-GB" dirty="0"/>
          </a:p>
          <a:p>
            <a:r>
              <a:rPr lang="en-US" dirty="0"/>
              <a:t>There were several mentions of things around flexibility and the variety of work in ITE, being trusted to get on with things, and more freedom than in a school classroom.</a:t>
            </a:r>
            <a:endParaRPr lang="en-GB" dirty="0"/>
          </a:p>
          <a:p>
            <a:r>
              <a:rPr lang="en-US" dirty="0">
                <a:latin typeface="Calibri"/>
                <a:ea typeface="Calibri"/>
                <a:cs typeface="Calibri"/>
              </a:rPr>
              <a:t>This points across a range of aspects that we face as ITE tutors and ties in with </a:t>
            </a:r>
            <a:r>
              <a:rPr lang="en-US" dirty="0" err="1">
                <a:latin typeface="Calibri"/>
                <a:ea typeface="Calibri"/>
                <a:cs typeface="Calibri"/>
              </a:rPr>
              <a:t>Laudel</a:t>
            </a:r>
            <a:r>
              <a:rPr lang="en-US" dirty="0">
                <a:latin typeface="Calibri"/>
                <a:ea typeface="Calibri"/>
                <a:cs typeface="Calibri"/>
              </a:rPr>
              <a:t> and Glaser's (2008) work that suggests that being an academic involves 3 different careers in one: a cognitive career involving research and the publication of articles, a community career and for teacher trainers I guess the community includes our departments and our partner schools and a organizational career where employees perform according to the requirements of their institution.</a:t>
            </a:r>
          </a:p>
        </p:txBody>
      </p:sp>
      <p:sp>
        <p:nvSpPr>
          <p:cNvPr id="4" name="Slide Number Placeholder 3"/>
          <p:cNvSpPr>
            <a:spLocks noGrp="1"/>
          </p:cNvSpPr>
          <p:nvPr>
            <p:ph type="sldNum" sz="quarter" idx="5"/>
          </p:nvPr>
        </p:nvSpPr>
        <p:spPr/>
        <p:txBody>
          <a:bodyPr/>
          <a:lstStyle/>
          <a:p>
            <a:fld id="{3B75A974-2BB3-4471-B655-34298745494B}" type="slidenum">
              <a:rPr lang="en-GB" smtClean="0"/>
              <a:t>11</a:t>
            </a:fld>
            <a:endParaRPr lang="en-GB"/>
          </a:p>
        </p:txBody>
      </p:sp>
    </p:spTree>
    <p:extLst>
      <p:ext uri="{BB962C8B-B14F-4D97-AF65-F5344CB8AC3E}">
        <p14:creationId xmlns:p14="http://schemas.microsoft.com/office/powerpoint/2010/main" val="4117305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7077511" y="5410201"/>
            <a:ext cx="2743200" cy="365125"/>
          </a:xfrm>
        </p:spPr>
        <p:txBody>
          <a:bodyPr/>
          <a:lstStyle/>
          <a:p>
            <a:fld id="{66BE379F-DFF2-4B2D-9576-04D249307C9A}" type="datetimeFigureOut">
              <a:rPr lang="en-GB" smtClean="0"/>
              <a:t>03/04/2024</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DF832B0B-1CD2-485C-88BE-47CFA462DD02}" type="slidenum">
              <a:rPr lang="en-GB" smtClean="0"/>
              <a:t>‹#›</a:t>
            </a:fld>
            <a:endParaRPr lang="en-GB"/>
          </a:p>
        </p:txBody>
      </p:sp>
    </p:spTree>
    <p:extLst>
      <p:ext uri="{BB962C8B-B14F-4D97-AF65-F5344CB8AC3E}">
        <p14:creationId xmlns:p14="http://schemas.microsoft.com/office/powerpoint/2010/main" val="311309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6BE379F-DFF2-4B2D-9576-04D249307C9A}" type="datetimeFigureOut">
              <a:rPr lang="en-GB" smtClean="0"/>
              <a:t>03/04/2024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832B0B-1CD2-485C-88BE-47CFA462DD02}" type="slidenum">
              <a:rPr lang="en-GB" smtClean="0"/>
              <a:t>‹#›</a:t>
            </a:fld>
            <a:endParaRPr lang="en-GB"/>
          </a:p>
        </p:txBody>
      </p:sp>
    </p:spTree>
    <p:extLst>
      <p:ext uri="{BB962C8B-B14F-4D97-AF65-F5344CB8AC3E}">
        <p14:creationId xmlns:p14="http://schemas.microsoft.com/office/powerpoint/2010/main" val="411245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6BE379F-DFF2-4B2D-9576-04D249307C9A}" type="datetimeFigureOut">
              <a:rPr lang="en-GB" smtClean="0"/>
              <a:t>03/04/2024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832B0B-1CD2-485C-88BE-47CFA462DD02}" type="slidenum">
              <a:rPr lang="en-GB" smtClean="0"/>
              <a:t>‹#›</a:t>
            </a:fld>
            <a:endParaRPr lang="en-GB"/>
          </a:p>
        </p:txBody>
      </p:sp>
    </p:spTree>
    <p:extLst>
      <p:ext uri="{BB962C8B-B14F-4D97-AF65-F5344CB8AC3E}">
        <p14:creationId xmlns:p14="http://schemas.microsoft.com/office/powerpoint/2010/main" val="2955244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6BE379F-DFF2-4B2D-9576-04D249307C9A}" type="datetimeFigureOut">
              <a:rPr lang="en-GB" smtClean="0"/>
              <a:t>03/04/2024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832B0B-1CD2-485C-88BE-47CFA462DD02}"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60036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6BE379F-DFF2-4B2D-9576-04D249307C9A}" type="datetimeFigureOut">
              <a:rPr lang="en-GB" smtClean="0"/>
              <a:t>03/04/2024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832B0B-1CD2-485C-88BE-47CFA462DD02}" type="slidenum">
              <a:rPr lang="en-GB" smtClean="0"/>
              <a:t>‹#›</a:t>
            </a:fld>
            <a:endParaRPr lang="en-GB"/>
          </a:p>
        </p:txBody>
      </p:sp>
    </p:spTree>
    <p:extLst>
      <p:ext uri="{BB962C8B-B14F-4D97-AF65-F5344CB8AC3E}">
        <p14:creationId xmlns:p14="http://schemas.microsoft.com/office/powerpoint/2010/main" val="3991516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66BE379F-DFF2-4B2D-9576-04D249307C9A}" type="datetimeFigureOut">
              <a:rPr lang="en-GB" smtClean="0"/>
              <a:t>03/04/2024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832B0B-1CD2-485C-88BE-47CFA462DD02}" type="slidenum">
              <a:rPr lang="en-GB" smtClean="0"/>
              <a:t>‹#›</a:t>
            </a:fld>
            <a:endParaRPr lang="en-GB"/>
          </a:p>
        </p:txBody>
      </p:sp>
    </p:spTree>
    <p:extLst>
      <p:ext uri="{BB962C8B-B14F-4D97-AF65-F5344CB8AC3E}">
        <p14:creationId xmlns:p14="http://schemas.microsoft.com/office/powerpoint/2010/main" val="9071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66BE379F-DFF2-4B2D-9576-04D249307C9A}" type="datetimeFigureOut">
              <a:rPr lang="en-GB" smtClean="0"/>
              <a:t>03/04/2024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832B0B-1CD2-485C-88BE-47CFA462DD02}" type="slidenum">
              <a:rPr lang="en-GB" smtClean="0"/>
              <a:t>‹#›</a:t>
            </a:fld>
            <a:endParaRPr lang="en-GB"/>
          </a:p>
        </p:txBody>
      </p:sp>
    </p:spTree>
    <p:extLst>
      <p:ext uri="{BB962C8B-B14F-4D97-AF65-F5344CB8AC3E}">
        <p14:creationId xmlns:p14="http://schemas.microsoft.com/office/powerpoint/2010/main" val="3870122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6BE379F-DFF2-4B2D-9576-04D249307C9A}" type="datetimeFigureOut">
              <a:rPr lang="en-GB" smtClean="0"/>
              <a:t>03/04/2024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32B0B-1CD2-485C-88BE-47CFA462DD02}" type="slidenum">
              <a:rPr lang="en-GB" smtClean="0"/>
              <a:t>‹#›</a:t>
            </a:fld>
            <a:endParaRPr lang="en-GB"/>
          </a:p>
        </p:txBody>
      </p:sp>
    </p:spTree>
    <p:extLst>
      <p:ext uri="{BB962C8B-B14F-4D97-AF65-F5344CB8AC3E}">
        <p14:creationId xmlns:p14="http://schemas.microsoft.com/office/powerpoint/2010/main" val="346963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6BE379F-DFF2-4B2D-9576-04D249307C9A}" type="datetimeFigureOut">
              <a:rPr lang="en-GB" smtClean="0"/>
              <a:t>03/04/2024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32B0B-1CD2-485C-88BE-47CFA462DD02}" type="slidenum">
              <a:rPr lang="en-GB" smtClean="0"/>
              <a:t>‹#›</a:t>
            </a:fld>
            <a:endParaRPr lang="en-GB"/>
          </a:p>
        </p:txBody>
      </p:sp>
    </p:spTree>
    <p:extLst>
      <p:ext uri="{BB962C8B-B14F-4D97-AF65-F5344CB8AC3E}">
        <p14:creationId xmlns:p14="http://schemas.microsoft.com/office/powerpoint/2010/main" val="403428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6BE379F-DFF2-4B2D-9576-04D249307C9A}" type="datetimeFigureOut">
              <a:rPr lang="en-GB" smtClean="0"/>
              <a:t>03/04/2024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32B0B-1CD2-485C-88BE-47CFA462DD02}" type="slidenum">
              <a:rPr lang="en-GB" smtClean="0"/>
              <a:t>‹#›</a:t>
            </a:fld>
            <a:endParaRPr lang="en-GB"/>
          </a:p>
        </p:txBody>
      </p:sp>
    </p:spTree>
    <p:extLst>
      <p:ext uri="{BB962C8B-B14F-4D97-AF65-F5344CB8AC3E}">
        <p14:creationId xmlns:p14="http://schemas.microsoft.com/office/powerpoint/2010/main" val="112541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6BE379F-DFF2-4B2D-9576-04D249307C9A}" type="datetimeFigureOut">
              <a:rPr lang="en-GB" smtClean="0"/>
              <a:t>03/04/2024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32B0B-1CD2-485C-88BE-47CFA462DD02}" type="slidenum">
              <a:rPr lang="en-GB" smtClean="0"/>
              <a:t>‹#›</a:t>
            </a:fld>
            <a:endParaRPr lang="en-GB"/>
          </a:p>
        </p:txBody>
      </p:sp>
    </p:spTree>
    <p:extLst>
      <p:ext uri="{BB962C8B-B14F-4D97-AF65-F5344CB8AC3E}">
        <p14:creationId xmlns:p14="http://schemas.microsoft.com/office/powerpoint/2010/main" val="354488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6BE379F-DFF2-4B2D-9576-04D249307C9A}" type="datetimeFigureOut">
              <a:rPr lang="en-GB" smtClean="0"/>
              <a:t>03/04/2024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832B0B-1CD2-485C-88BE-47CFA462DD02}" type="slidenum">
              <a:rPr lang="en-GB" smtClean="0"/>
              <a:t>‹#›</a:t>
            </a:fld>
            <a:endParaRPr lang="en-GB"/>
          </a:p>
        </p:txBody>
      </p:sp>
    </p:spTree>
    <p:extLst>
      <p:ext uri="{BB962C8B-B14F-4D97-AF65-F5344CB8AC3E}">
        <p14:creationId xmlns:p14="http://schemas.microsoft.com/office/powerpoint/2010/main" val="11842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6BE379F-DFF2-4B2D-9576-04D249307C9A}" type="datetimeFigureOut">
              <a:rPr lang="en-GB" smtClean="0"/>
              <a:t>03/04/2024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832B0B-1CD2-485C-88BE-47CFA462DD02}" type="slidenum">
              <a:rPr lang="en-GB" smtClean="0"/>
              <a:t>‹#›</a:t>
            </a:fld>
            <a:endParaRPr lang="en-GB"/>
          </a:p>
        </p:txBody>
      </p:sp>
    </p:spTree>
    <p:extLst>
      <p:ext uri="{BB962C8B-B14F-4D97-AF65-F5344CB8AC3E}">
        <p14:creationId xmlns:p14="http://schemas.microsoft.com/office/powerpoint/2010/main" val="73442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6BE379F-DFF2-4B2D-9576-04D249307C9A}" type="datetimeFigureOut">
              <a:rPr lang="en-GB" smtClean="0"/>
              <a:t>03/04/2024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832B0B-1CD2-485C-88BE-47CFA462DD02}" type="slidenum">
              <a:rPr lang="en-GB" smtClean="0"/>
              <a:t>‹#›</a:t>
            </a:fld>
            <a:endParaRPr lang="en-GB"/>
          </a:p>
        </p:txBody>
      </p:sp>
    </p:spTree>
    <p:extLst>
      <p:ext uri="{BB962C8B-B14F-4D97-AF65-F5344CB8AC3E}">
        <p14:creationId xmlns:p14="http://schemas.microsoft.com/office/powerpoint/2010/main" val="281354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E379F-DFF2-4B2D-9576-04D249307C9A}" type="datetimeFigureOut">
              <a:rPr lang="en-GB" smtClean="0"/>
              <a:t>03/04/2024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832B0B-1CD2-485C-88BE-47CFA462DD02}" type="slidenum">
              <a:rPr lang="en-GB" smtClean="0"/>
              <a:t>‹#›</a:t>
            </a:fld>
            <a:endParaRPr lang="en-GB"/>
          </a:p>
        </p:txBody>
      </p:sp>
    </p:spTree>
    <p:extLst>
      <p:ext uri="{BB962C8B-B14F-4D97-AF65-F5344CB8AC3E}">
        <p14:creationId xmlns:p14="http://schemas.microsoft.com/office/powerpoint/2010/main" val="2754136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6BE379F-DFF2-4B2D-9576-04D249307C9A}" type="datetimeFigureOut">
              <a:rPr lang="en-GB" smtClean="0"/>
              <a:t>03/04/2024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832B0B-1CD2-485C-88BE-47CFA462DD02}" type="slidenum">
              <a:rPr lang="en-GB" smtClean="0"/>
              <a:t>‹#›</a:t>
            </a:fld>
            <a:endParaRPr lang="en-GB"/>
          </a:p>
        </p:txBody>
      </p:sp>
    </p:spTree>
    <p:extLst>
      <p:ext uri="{BB962C8B-B14F-4D97-AF65-F5344CB8AC3E}">
        <p14:creationId xmlns:p14="http://schemas.microsoft.com/office/powerpoint/2010/main" val="428372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6BE379F-DFF2-4B2D-9576-04D249307C9A}" type="datetimeFigureOut">
              <a:rPr lang="en-GB" smtClean="0"/>
              <a:t>03/04/2024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832B0B-1CD2-485C-88BE-47CFA462DD02}" type="slidenum">
              <a:rPr lang="en-GB" smtClean="0"/>
              <a:t>‹#›</a:t>
            </a:fld>
            <a:endParaRPr lang="en-GB"/>
          </a:p>
        </p:txBody>
      </p:sp>
    </p:spTree>
    <p:extLst>
      <p:ext uri="{BB962C8B-B14F-4D97-AF65-F5344CB8AC3E}">
        <p14:creationId xmlns:p14="http://schemas.microsoft.com/office/powerpoint/2010/main" val="284807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BE379F-DFF2-4B2D-9576-04D249307C9A}" type="datetimeFigureOut">
              <a:rPr lang="en-GB" smtClean="0"/>
              <a:t>03/04/2024</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F832B0B-1CD2-485C-88BE-47CFA462DD02}" type="slidenum">
              <a:rPr lang="en-GB" smtClean="0"/>
              <a:t>‹#›</a:t>
            </a:fld>
            <a:endParaRPr lang="en-GB"/>
          </a:p>
        </p:txBody>
      </p:sp>
    </p:spTree>
    <p:extLst>
      <p:ext uri="{BB962C8B-B14F-4D97-AF65-F5344CB8AC3E}">
        <p14:creationId xmlns:p14="http://schemas.microsoft.com/office/powerpoint/2010/main" val="13291564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ofsussex.padlet.org/kagladwin1/amet-considers-induction-np81xwo820d9ywcq"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inyurl.com/3hp5pfwz"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info-ted.e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uofsussex.padlet.org/kagladwin1/amet-considers-induction-np81xwo820d9ywcq" TargetMode="External"/><Relationship Id="rId5" Type="http://schemas.openxmlformats.org/officeDocument/2006/relationships/image" Target="../media/image3.png"/><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3" Type="http://schemas.openxmlformats.org/officeDocument/2006/relationships/hyperlink" Target="mailto:F.r.curtis@reading.ac.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mailto:K.a.gladwin@sussex.ac.uk" TargetMode="External"/><Relationship Id="rId4" Type="http://schemas.openxmlformats.org/officeDocument/2006/relationships/hyperlink" Target="mailto:ashley.compton@bishopg.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bera.ac.uk/blog/being-a-subversive-teacher-educator"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7A3E-12AC-3E02-37C9-A80E6D94803A}"/>
              </a:ext>
            </a:extLst>
          </p:cNvPr>
          <p:cNvSpPr>
            <a:spLocks noGrp="1"/>
          </p:cNvSpPr>
          <p:nvPr>
            <p:ph type="ctrTitle"/>
          </p:nvPr>
        </p:nvSpPr>
        <p:spPr/>
        <p:txBody>
          <a:bodyPr/>
          <a:lstStyle/>
          <a:p>
            <a:r>
              <a:rPr lang="en-GB"/>
              <a:t>Shaping up as new Initial Teacher Education maths tutors</a:t>
            </a:r>
          </a:p>
        </p:txBody>
      </p:sp>
      <p:sp>
        <p:nvSpPr>
          <p:cNvPr id="3" name="Subtitle 2">
            <a:extLst>
              <a:ext uri="{FF2B5EF4-FFF2-40B4-BE49-F238E27FC236}">
                <a16:creationId xmlns:a16="http://schemas.microsoft.com/office/drawing/2014/main" id="{94508066-386D-113C-53A7-9DE642DF2079}"/>
              </a:ext>
            </a:extLst>
          </p:cNvPr>
          <p:cNvSpPr>
            <a:spLocks noGrp="1"/>
          </p:cNvSpPr>
          <p:nvPr>
            <p:ph type="subTitle" idx="1"/>
          </p:nvPr>
        </p:nvSpPr>
        <p:spPr/>
        <p:txBody>
          <a:bodyPr/>
          <a:lstStyle/>
          <a:p>
            <a:r>
              <a:rPr lang="en-GB"/>
              <a:t>Karen Gladwin, Ashley Compton &amp; Fiona Curtis</a:t>
            </a:r>
          </a:p>
          <a:p>
            <a:r>
              <a:rPr lang="en-GB"/>
              <a:t>April 2024</a:t>
            </a:r>
          </a:p>
        </p:txBody>
      </p:sp>
      <p:pic>
        <p:nvPicPr>
          <p:cNvPr id="4" name="Picture 3" descr="QR code for this padlet">
            <a:extLst>
              <a:ext uri="{FF2B5EF4-FFF2-40B4-BE49-F238E27FC236}">
                <a16:creationId xmlns:a16="http://schemas.microsoft.com/office/drawing/2014/main" id="{99678702-6F72-35BC-3AC7-87ED3F8FC372}"/>
              </a:ext>
            </a:extLst>
          </p:cNvPr>
          <p:cNvPicPr>
            <a:picLocks noChangeAspect="1"/>
          </p:cNvPicPr>
          <p:nvPr/>
        </p:nvPicPr>
        <p:blipFill>
          <a:blip r:embed="rId2"/>
          <a:stretch>
            <a:fillRect/>
          </a:stretch>
        </p:blipFill>
        <p:spPr>
          <a:xfrm>
            <a:off x="8735683" y="3236343"/>
            <a:ext cx="2743200" cy="2743200"/>
          </a:xfrm>
          <a:prstGeom prst="rect">
            <a:avLst/>
          </a:prstGeom>
        </p:spPr>
      </p:pic>
      <p:sp>
        <p:nvSpPr>
          <p:cNvPr id="5" name="TextBox 4">
            <a:extLst>
              <a:ext uri="{FF2B5EF4-FFF2-40B4-BE49-F238E27FC236}">
                <a16:creationId xmlns:a16="http://schemas.microsoft.com/office/drawing/2014/main" id="{0EB47663-97C4-D956-ACC2-DEC80AE18EE7}"/>
              </a:ext>
            </a:extLst>
          </p:cNvPr>
          <p:cNvSpPr txBox="1"/>
          <p:nvPr/>
        </p:nvSpPr>
        <p:spPr>
          <a:xfrm>
            <a:off x="8735683" y="5932098"/>
            <a:ext cx="31026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https://uofsussex.padlet.org/kagladwin1/amet-considers-induction-np81xwo820d9ywcq</a:t>
            </a:r>
            <a:endParaRPr lang="en-US"/>
          </a:p>
        </p:txBody>
      </p:sp>
    </p:spTree>
    <p:extLst>
      <p:ext uri="{BB962C8B-B14F-4D97-AF65-F5344CB8AC3E}">
        <p14:creationId xmlns:p14="http://schemas.microsoft.com/office/powerpoint/2010/main" val="1339317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2B10-77CB-DE73-02D7-94105ED67D8C}"/>
              </a:ext>
            </a:extLst>
          </p:cNvPr>
          <p:cNvSpPr>
            <a:spLocks noGrp="1"/>
          </p:cNvSpPr>
          <p:nvPr>
            <p:ph type="title"/>
          </p:nvPr>
        </p:nvSpPr>
        <p:spPr>
          <a:xfrm>
            <a:off x="1141413" y="618518"/>
            <a:ext cx="9905998" cy="1478570"/>
          </a:xfrm>
        </p:spPr>
        <p:txBody>
          <a:bodyPr>
            <a:normAutofit/>
          </a:bodyPr>
          <a:lstStyle/>
          <a:p>
            <a:pPr algn="ctr"/>
            <a:r>
              <a:rPr lang="en-GB">
                <a:latin typeface="Calibri Light"/>
                <a:ea typeface="Calibri Light"/>
                <a:cs typeface="Calibri Light"/>
              </a:rPr>
              <a:t>Things that helped settle into role</a:t>
            </a:r>
            <a:endParaRPr lang="en-US"/>
          </a:p>
        </p:txBody>
      </p:sp>
      <p:sp>
        <p:nvSpPr>
          <p:cNvPr id="3" name="Content Placeholder 2">
            <a:extLst>
              <a:ext uri="{FF2B5EF4-FFF2-40B4-BE49-F238E27FC236}">
                <a16:creationId xmlns:a16="http://schemas.microsoft.com/office/drawing/2014/main" id="{409E33E8-676A-B5B2-DF4C-277B1C855C47}"/>
              </a:ext>
            </a:extLst>
          </p:cNvPr>
          <p:cNvSpPr>
            <a:spLocks noGrp="1"/>
          </p:cNvSpPr>
          <p:nvPr>
            <p:ph idx="1"/>
          </p:nvPr>
        </p:nvSpPr>
        <p:spPr>
          <a:xfrm>
            <a:off x="1141412" y="2249487"/>
            <a:ext cx="4844521" cy="3541714"/>
          </a:xfrm>
        </p:spPr>
        <p:txBody>
          <a:bodyPr vert="horz" lIns="91440" tIns="45720" rIns="91440" bIns="45720" rtlCol="0" anchor="ctr">
            <a:normAutofit/>
          </a:bodyPr>
          <a:lstStyle/>
          <a:p>
            <a:r>
              <a:rPr lang="en-GB"/>
              <a:t>Mentored trainees previously</a:t>
            </a:r>
          </a:p>
          <a:p>
            <a:r>
              <a:rPr lang="en-GB"/>
              <a:t>Having a masters</a:t>
            </a:r>
          </a:p>
          <a:p>
            <a:r>
              <a:rPr lang="en-GB"/>
              <a:t>Doing a PG cert (PGCAP)</a:t>
            </a:r>
          </a:p>
          <a:p>
            <a:r>
              <a:rPr lang="en-GB"/>
              <a:t>Online handbook</a:t>
            </a:r>
          </a:p>
          <a:p>
            <a:endParaRPr lang="en-GB"/>
          </a:p>
        </p:txBody>
      </p:sp>
      <p:pic>
        <p:nvPicPr>
          <p:cNvPr id="5" name="Picture 4" descr="Seminar Attendance Free Stock Photo - Public Domain Pictures">
            <a:extLst>
              <a:ext uri="{FF2B5EF4-FFF2-40B4-BE49-F238E27FC236}">
                <a16:creationId xmlns:a16="http://schemas.microsoft.com/office/drawing/2014/main" id="{90753B83-3CB4-92EB-849A-015C19BC83C0}"/>
              </a:ext>
            </a:extLst>
          </p:cNvPr>
          <p:cNvPicPr>
            <a:picLocks noChangeAspect="1"/>
          </p:cNvPicPr>
          <p:nvPr/>
        </p:nvPicPr>
        <p:blipFill rotWithShape="1">
          <a:blip r:embed="rId4"/>
          <a:srcRect l="12665" r="20689"/>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6" name="TextBox 5">
            <a:extLst>
              <a:ext uri="{FF2B5EF4-FFF2-40B4-BE49-F238E27FC236}">
                <a16:creationId xmlns:a16="http://schemas.microsoft.com/office/drawing/2014/main" id="{7432E423-32F1-62F5-D477-17AEEFDA9E66}"/>
              </a:ext>
            </a:extLst>
          </p:cNvPr>
          <p:cNvSpPr txBox="1"/>
          <p:nvPr/>
        </p:nvSpPr>
        <p:spPr>
          <a:xfrm>
            <a:off x="8566483" y="6054816"/>
            <a:ext cx="2630905" cy="369332"/>
          </a:xfrm>
          <a:prstGeom prst="rect">
            <a:avLst/>
          </a:prstGeom>
          <a:noFill/>
        </p:spPr>
        <p:txBody>
          <a:bodyPr wrap="square">
            <a:spAutoFit/>
          </a:bodyPr>
          <a:lstStyle/>
          <a:p>
            <a:endParaRPr lang="en-GB" dirty="0"/>
          </a:p>
        </p:txBody>
      </p:sp>
    </p:spTree>
    <p:extLst>
      <p:ext uri="{BB962C8B-B14F-4D97-AF65-F5344CB8AC3E}">
        <p14:creationId xmlns:p14="http://schemas.microsoft.com/office/powerpoint/2010/main" val="167861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1F9D-14C9-E5E0-FA5F-E8742B2D9E6A}"/>
              </a:ext>
            </a:extLst>
          </p:cNvPr>
          <p:cNvSpPr>
            <a:spLocks noGrp="1"/>
          </p:cNvSpPr>
          <p:nvPr>
            <p:ph type="title"/>
          </p:nvPr>
        </p:nvSpPr>
        <p:spPr/>
        <p:txBody>
          <a:bodyPr/>
          <a:lstStyle/>
          <a:p>
            <a:r>
              <a:rPr lang="en-GB"/>
              <a:t>In the first three years, what did you find enjoyable about being an ITE tutor?</a:t>
            </a:r>
            <a:endParaRPr lang="en-US"/>
          </a:p>
        </p:txBody>
      </p:sp>
      <p:sp>
        <p:nvSpPr>
          <p:cNvPr id="3" name="Content Placeholder 2">
            <a:extLst>
              <a:ext uri="{FF2B5EF4-FFF2-40B4-BE49-F238E27FC236}">
                <a16:creationId xmlns:a16="http://schemas.microsoft.com/office/drawing/2014/main" id="{FC524AF2-9191-72C0-994D-120772EAC922}"/>
              </a:ext>
            </a:extLst>
          </p:cNvPr>
          <p:cNvSpPr>
            <a:spLocks noGrp="1"/>
          </p:cNvSpPr>
          <p:nvPr>
            <p:ph idx="1"/>
          </p:nvPr>
        </p:nvSpPr>
        <p:spPr/>
        <p:txBody>
          <a:bodyPr vert="horz" lIns="91440" tIns="45720" rIns="91440" bIns="45720" rtlCol="0" anchor="t">
            <a:normAutofit fontScale="92500" lnSpcReduction="20000"/>
          </a:bodyPr>
          <a:lstStyle/>
          <a:p>
            <a:r>
              <a:rPr lang="en-GB" sz="2800" dirty="0">
                <a:latin typeface="Calibri"/>
                <a:ea typeface="Calibri"/>
                <a:cs typeface="Calibri"/>
              </a:rPr>
              <a:t>Working with enthusiastic trainees and having influence on their development. </a:t>
            </a:r>
            <a:endParaRPr lang="en-GB" dirty="0"/>
          </a:p>
          <a:p>
            <a:r>
              <a:rPr lang="en-GB" sz="2800" dirty="0">
                <a:latin typeface="Calibri"/>
                <a:ea typeface="Calibri"/>
                <a:cs typeface="Calibri"/>
              </a:rPr>
              <a:t>Working with schools/mentors - shared aspirations for best practise</a:t>
            </a:r>
            <a:endParaRPr lang="en-GB" dirty="0"/>
          </a:p>
          <a:p>
            <a:r>
              <a:rPr lang="en-GB" sz="2800" dirty="0">
                <a:latin typeface="Calibri"/>
                <a:ea typeface="Calibri"/>
                <a:cs typeface="Calibri"/>
              </a:rPr>
              <a:t>Colleagues</a:t>
            </a:r>
            <a:endParaRPr lang="en-GB" dirty="0"/>
          </a:p>
          <a:p>
            <a:r>
              <a:rPr lang="en-GB" sz="2800" dirty="0">
                <a:latin typeface="Calibri"/>
                <a:ea typeface="Calibri"/>
                <a:cs typeface="Calibri"/>
              </a:rPr>
              <a:t>Course development</a:t>
            </a:r>
            <a:endParaRPr lang="en-GB" dirty="0"/>
          </a:p>
          <a:p>
            <a:r>
              <a:rPr lang="en-GB" sz="2800" dirty="0">
                <a:latin typeface="Calibri"/>
                <a:ea typeface="Calibri"/>
                <a:cs typeface="Calibri"/>
              </a:rPr>
              <a:t>Research/scholarship</a:t>
            </a:r>
            <a:endParaRPr lang="en-GB" dirty="0"/>
          </a:p>
          <a:p>
            <a:r>
              <a:rPr lang="en-GB" sz="2800" dirty="0">
                <a:latin typeface="Calibri"/>
                <a:ea typeface="Calibri"/>
                <a:cs typeface="Calibri"/>
              </a:rPr>
              <a:t>Trust and flexibility</a:t>
            </a:r>
            <a:endParaRPr lang="en-GB" dirty="0"/>
          </a:p>
          <a:p>
            <a:endParaRPr lang="en-GB" dirty="0"/>
          </a:p>
        </p:txBody>
      </p:sp>
    </p:spTree>
    <p:extLst>
      <p:ext uri="{BB962C8B-B14F-4D97-AF65-F5344CB8AC3E}">
        <p14:creationId xmlns:p14="http://schemas.microsoft.com/office/powerpoint/2010/main" val="236911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F5BA16D-93D4-983D-BA28-75C7D7EB4D26}"/>
              </a:ext>
            </a:extLst>
          </p:cNvPr>
          <p:cNvPicPr>
            <a:picLocks noGrp="1" noChangeAspect="1"/>
          </p:cNvPicPr>
          <p:nvPr>
            <p:ph idx="1"/>
          </p:nvPr>
        </p:nvPicPr>
        <p:blipFill>
          <a:blip r:embed="rId3"/>
          <a:stretch>
            <a:fillRect/>
          </a:stretch>
        </p:blipFill>
        <p:spPr>
          <a:xfrm>
            <a:off x="2946221" y="2249487"/>
            <a:ext cx="6296380" cy="3541714"/>
          </a:xfrm>
        </p:spPr>
      </p:pic>
      <p:pic>
        <p:nvPicPr>
          <p:cNvPr id="5" name="Picture 4">
            <a:extLst>
              <a:ext uri="{FF2B5EF4-FFF2-40B4-BE49-F238E27FC236}">
                <a16:creationId xmlns:a16="http://schemas.microsoft.com/office/drawing/2014/main" id="{49EF9964-2A4B-890C-9DE2-78323F2B6C99}"/>
              </a:ext>
            </a:extLst>
          </p:cNvPr>
          <p:cNvPicPr>
            <a:picLocks noChangeAspect="1"/>
          </p:cNvPicPr>
          <p:nvPr/>
        </p:nvPicPr>
        <p:blipFill>
          <a:blip r:embed="rId3"/>
          <a:stretch>
            <a:fillRect/>
          </a:stretch>
        </p:blipFill>
        <p:spPr>
          <a:xfrm>
            <a:off x="212651" y="119616"/>
            <a:ext cx="11766698" cy="6618768"/>
          </a:xfrm>
          <a:prstGeom prst="rect">
            <a:avLst/>
          </a:prstGeom>
        </p:spPr>
      </p:pic>
    </p:spTree>
    <p:extLst>
      <p:ext uri="{BB962C8B-B14F-4D97-AF65-F5344CB8AC3E}">
        <p14:creationId xmlns:p14="http://schemas.microsoft.com/office/powerpoint/2010/main" val="219132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CB10-67A3-848B-438A-F16C9792CC4F}"/>
              </a:ext>
            </a:extLst>
          </p:cNvPr>
          <p:cNvSpPr>
            <a:spLocks noGrp="1"/>
          </p:cNvSpPr>
          <p:nvPr>
            <p:ph type="title"/>
          </p:nvPr>
        </p:nvSpPr>
        <p:spPr/>
        <p:txBody>
          <a:bodyPr/>
          <a:lstStyle/>
          <a:p>
            <a:r>
              <a:rPr lang="en-US"/>
              <a:t>Why go into ITE?</a:t>
            </a:r>
          </a:p>
        </p:txBody>
      </p:sp>
      <p:pic>
        <p:nvPicPr>
          <p:cNvPr id="4" name="Graphic 3" descr="Group brainstorm with solid fill">
            <a:extLst>
              <a:ext uri="{FF2B5EF4-FFF2-40B4-BE49-F238E27FC236}">
                <a16:creationId xmlns:a16="http://schemas.microsoft.com/office/drawing/2014/main" id="{53EC400C-7A43-05C8-1D51-0B2004125E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27810" y="301028"/>
            <a:ext cx="914400" cy="914400"/>
          </a:xfrm>
          <a:prstGeom prst="rect">
            <a:avLst/>
          </a:prstGeom>
        </p:spPr>
      </p:pic>
      <p:graphicFrame>
        <p:nvGraphicFramePr>
          <p:cNvPr id="5" name="Table 4">
            <a:extLst>
              <a:ext uri="{FF2B5EF4-FFF2-40B4-BE49-F238E27FC236}">
                <a16:creationId xmlns:a16="http://schemas.microsoft.com/office/drawing/2014/main" id="{F1C6FA97-D354-282C-8E56-91548CA70C43}"/>
              </a:ext>
            </a:extLst>
          </p:cNvPr>
          <p:cNvGraphicFramePr>
            <a:graphicFrameLocks noGrp="1"/>
          </p:cNvGraphicFramePr>
          <p:nvPr>
            <p:extLst>
              <p:ext uri="{D42A27DB-BD31-4B8C-83A1-F6EECF244321}">
                <p14:modId xmlns:p14="http://schemas.microsoft.com/office/powerpoint/2010/main" val="2450187244"/>
              </p:ext>
            </p:extLst>
          </p:nvPr>
        </p:nvGraphicFramePr>
        <p:xfrm>
          <a:off x="747622" y="2099093"/>
          <a:ext cx="10716713" cy="3915012"/>
        </p:xfrm>
        <a:graphic>
          <a:graphicData uri="http://schemas.openxmlformats.org/drawingml/2006/table">
            <a:tbl>
              <a:tblPr bandRow="1">
                <a:tableStyleId>{46F890A9-2807-4EBB-B81D-B2AA78EC7F39}</a:tableStyleId>
              </a:tblPr>
              <a:tblGrid>
                <a:gridCol w="3362794">
                  <a:extLst>
                    <a:ext uri="{9D8B030D-6E8A-4147-A177-3AD203B41FA5}">
                      <a16:colId xmlns:a16="http://schemas.microsoft.com/office/drawing/2014/main" val="2747605306"/>
                    </a:ext>
                  </a:extLst>
                </a:gridCol>
                <a:gridCol w="2450547">
                  <a:extLst>
                    <a:ext uri="{9D8B030D-6E8A-4147-A177-3AD203B41FA5}">
                      <a16:colId xmlns:a16="http://schemas.microsoft.com/office/drawing/2014/main" val="4255109732"/>
                    </a:ext>
                  </a:extLst>
                </a:gridCol>
                <a:gridCol w="2396886">
                  <a:extLst>
                    <a:ext uri="{9D8B030D-6E8A-4147-A177-3AD203B41FA5}">
                      <a16:colId xmlns:a16="http://schemas.microsoft.com/office/drawing/2014/main" val="559869140"/>
                    </a:ext>
                  </a:extLst>
                </a:gridCol>
                <a:gridCol w="2506486">
                  <a:extLst>
                    <a:ext uri="{9D8B030D-6E8A-4147-A177-3AD203B41FA5}">
                      <a16:colId xmlns:a16="http://schemas.microsoft.com/office/drawing/2014/main" val="2913785257"/>
                    </a:ext>
                  </a:extLst>
                </a:gridCol>
              </a:tblGrid>
              <a:tr h="479155">
                <a:tc>
                  <a:txBody>
                    <a:bodyPr/>
                    <a:lstStyle/>
                    <a:p>
                      <a:pPr algn="ctr"/>
                      <a:r>
                        <a:rPr lang="en-GB" sz="2400" b="1">
                          <a:solidFill>
                            <a:schemeClr val="tx1"/>
                          </a:solidFill>
                        </a:rPr>
                        <a:t>Reason</a:t>
                      </a:r>
                    </a:p>
                  </a:txBody>
                  <a:tcPr>
                    <a:lnL w="12700">
                      <a:solidFill>
                        <a:schemeClr val="bg1"/>
                      </a:solidFill>
                    </a:lnL>
                    <a:lnR w="12700">
                      <a:solidFill>
                        <a:schemeClr val="bg1"/>
                      </a:solidFill>
                    </a:lnR>
                    <a:lnT w="12700">
                      <a:solidFill>
                        <a:schemeClr val="bg1"/>
                      </a:solidFill>
                    </a:lnT>
                    <a:lnB w="12700">
                      <a:solidFill>
                        <a:schemeClr val="bg1"/>
                      </a:solidFill>
                    </a:lnB>
                    <a:solidFill>
                      <a:srgbClr val="0E385F"/>
                    </a:solidFill>
                  </a:tcPr>
                </a:tc>
                <a:tc>
                  <a:txBody>
                    <a:bodyPr/>
                    <a:lstStyle/>
                    <a:p>
                      <a:pPr lvl="0" algn="ctr">
                        <a:buNone/>
                      </a:pPr>
                      <a:r>
                        <a:rPr lang="en-GB" sz="2400" b="1">
                          <a:solidFill>
                            <a:schemeClr val="tx1"/>
                          </a:solidFill>
                        </a:rPr>
                        <a:t>Primary(11)</a:t>
                      </a:r>
                    </a:p>
                  </a:txBody>
                  <a:tcPr>
                    <a:lnL w="12700">
                      <a:solidFill>
                        <a:schemeClr val="bg1"/>
                      </a:solidFill>
                    </a:lnL>
                    <a:lnR w="12700">
                      <a:solidFill>
                        <a:schemeClr val="bg1"/>
                      </a:solidFill>
                    </a:lnR>
                    <a:lnT w="12700">
                      <a:solidFill>
                        <a:schemeClr val="bg1"/>
                      </a:solidFill>
                    </a:lnT>
                    <a:lnB w="12700">
                      <a:solidFill>
                        <a:schemeClr val="bg1"/>
                      </a:solidFill>
                    </a:lnB>
                    <a:solidFill>
                      <a:srgbClr val="0E385F"/>
                    </a:solidFill>
                  </a:tcPr>
                </a:tc>
                <a:tc>
                  <a:txBody>
                    <a:bodyPr/>
                    <a:lstStyle/>
                    <a:p>
                      <a:pPr algn="ctr"/>
                      <a:r>
                        <a:rPr lang="en-GB" sz="2400" b="1">
                          <a:solidFill>
                            <a:schemeClr val="tx1"/>
                          </a:solidFill>
                        </a:rPr>
                        <a:t>Secondary(8)</a:t>
                      </a:r>
                    </a:p>
                  </a:txBody>
                  <a:tcPr>
                    <a:lnL w="12700">
                      <a:solidFill>
                        <a:schemeClr val="bg1"/>
                      </a:solidFill>
                    </a:lnL>
                    <a:lnR w="12700">
                      <a:solidFill>
                        <a:schemeClr val="bg1"/>
                      </a:solidFill>
                    </a:lnR>
                    <a:lnT w="12700">
                      <a:solidFill>
                        <a:schemeClr val="bg1"/>
                      </a:solidFill>
                    </a:lnT>
                    <a:lnB w="12700">
                      <a:solidFill>
                        <a:schemeClr val="bg1"/>
                      </a:solidFill>
                    </a:lnB>
                    <a:solidFill>
                      <a:srgbClr val="0E385F"/>
                    </a:solidFill>
                  </a:tcPr>
                </a:tc>
                <a:tc>
                  <a:txBody>
                    <a:bodyPr/>
                    <a:lstStyle/>
                    <a:p>
                      <a:pPr algn="ctr"/>
                      <a:r>
                        <a:rPr lang="en-GB" sz="2400" b="1">
                          <a:solidFill>
                            <a:schemeClr val="tx1"/>
                          </a:solidFill>
                        </a:rPr>
                        <a:t>Mixed Phase(4)</a:t>
                      </a:r>
                    </a:p>
                  </a:txBody>
                  <a:tcPr>
                    <a:lnL w="12700" cap="flat" cmpd="sng" algn="ctr">
                      <a:solidFill>
                        <a:schemeClr val="bg1"/>
                      </a:solidFill>
                      <a:prstDash val="solid"/>
                      <a:round/>
                      <a:headEnd type="none" w="med" len="med"/>
                      <a:tailEnd type="none" w="med" len="med"/>
                    </a:lnL>
                    <a:lnR w="12700">
                      <a:solidFill>
                        <a:schemeClr val="bg1"/>
                      </a:solidFill>
                    </a:lnR>
                    <a:lnT w="12700">
                      <a:solidFill>
                        <a:schemeClr val="bg1"/>
                      </a:solidFill>
                    </a:lnT>
                    <a:lnB w="12700" cap="flat" cmpd="sng" algn="ctr">
                      <a:solidFill>
                        <a:schemeClr val="bg1"/>
                      </a:solidFill>
                      <a:prstDash val="solid"/>
                      <a:round/>
                      <a:headEnd type="none" w="med" len="med"/>
                      <a:tailEnd type="none" w="med" len="med"/>
                    </a:lnB>
                    <a:solidFill>
                      <a:srgbClr val="0E385F"/>
                    </a:solidFill>
                  </a:tcPr>
                </a:tc>
                <a:extLst>
                  <a:ext uri="{0D108BD9-81ED-4DB2-BD59-A6C34878D82A}">
                    <a16:rowId xmlns:a16="http://schemas.microsoft.com/office/drawing/2014/main" val="4250529457"/>
                  </a:ext>
                </a:extLst>
              </a:tr>
              <a:tr h="479155">
                <a:tc>
                  <a:txBody>
                    <a:bodyPr/>
                    <a:lstStyle/>
                    <a:p>
                      <a:pPr lvl="0" algn="ctr">
                        <a:buNone/>
                      </a:pPr>
                      <a:r>
                        <a:rPr lang="en-GB" sz="2400" b="1">
                          <a:solidFill>
                            <a:schemeClr val="tx1"/>
                          </a:solidFill>
                        </a:rPr>
                        <a:t>Developing Teachers</a:t>
                      </a:r>
                    </a:p>
                  </a:txBody>
                  <a:tcPr>
                    <a:lnL w="12700">
                      <a:solidFill>
                        <a:schemeClr val="bg1"/>
                      </a:solidFill>
                    </a:lnL>
                    <a:lnR w="12700">
                      <a:solidFill>
                        <a:schemeClr val="bg1"/>
                      </a:solidFill>
                    </a:lnR>
                    <a:lnT w="12700">
                      <a:solidFill>
                        <a:schemeClr val="bg1"/>
                      </a:solidFill>
                    </a:lnT>
                    <a:lnB w="12700">
                      <a:solidFill>
                        <a:schemeClr val="bg1"/>
                      </a:solidFill>
                    </a:lnB>
                    <a:solidFill>
                      <a:srgbClr val="0E385F"/>
                    </a:solidFill>
                  </a:tcPr>
                </a:tc>
                <a:tc>
                  <a:txBody>
                    <a:bodyPr/>
                    <a:lstStyle/>
                    <a:p>
                      <a:pPr lvl="0" algn="ctr">
                        <a:buNone/>
                      </a:pPr>
                      <a:r>
                        <a:rPr lang="en-GB" sz="2400"/>
                        <a:t>5</a:t>
                      </a:r>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lvl="0" algn="ctr">
                        <a:buNone/>
                      </a:pPr>
                      <a:r>
                        <a:rPr lang="en-GB" sz="2400"/>
                        <a:t>3</a:t>
                      </a:r>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lvl="0" algn="ctr">
                        <a:buNone/>
                      </a:pPr>
                      <a:r>
                        <a:rPr lang="en-GB" sz="2400"/>
                        <a:t>0</a:t>
                      </a:r>
                    </a:p>
                  </a:txBody>
                  <a:tcP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793165"/>
                  </a:ext>
                </a:extLst>
              </a:tr>
              <a:tr h="479155">
                <a:tc>
                  <a:txBody>
                    <a:bodyPr/>
                    <a:lstStyle/>
                    <a:p>
                      <a:pPr lvl="0" algn="ctr">
                        <a:buNone/>
                      </a:pPr>
                      <a:r>
                        <a:rPr lang="en-GB" sz="2400" b="1">
                          <a:solidFill>
                            <a:schemeClr val="tx1"/>
                          </a:solidFill>
                        </a:rPr>
                        <a:t>Career Development</a:t>
                      </a:r>
                    </a:p>
                  </a:txBody>
                  <a:tcPr>
                    <a:lnL w="12700">
                      <a:solidFill>
                        <a:schemeClr val="bg1"/>
                      </a:solidFill>
                    </a:lnL>
                    <a:lnR w="12700">
                      <a:solidFill>
                        <a:schemeClr val="bg1"/>
                      </a:solidFill>
                    </a:lnR>
                    <a:lnT w="12700">
                      <a:solidFill>
                        <a:schemeClr val="bg1"/>
                      </a:solidFill>
                    </a:lnT>
                    <a:lnB w="12700">
                      <a:solidFill>
                        <a:schemeClr val="bg1"/>
                      </a:solidFill>
                    </a:lnB>
                    <a:solidFill>
                      <a:srgbClr val="0E385F"/>
                    </a:solidFill>
                  </a:tcPr>
                </a:tc>
                <a:tc>
                  <a:txBody>
                    <a:bodyPr/>
                    <a:lstStyle/>
                    <a:p>
                      <a:pPr lvl="0" algn="ctr">
                        <a:buNone/>
                      </a:pPr>
                      <a:r>
                        <a:rPr lang="en-GB" sz="2400"/>
                        <a:t>3</a:t>
                      </a:r>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lvl="0" algn="ctr">
                        <a:buNone/>
                      </a:pPr>
                      <a:r>
                        <a:rPr lang="en-GB" sz="2400"/>
                        <a:t>2</a:t>
                      </a:r>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lvl="0" algn="ctr">
                        <a:buNone/>
                      </a:pPr>
                      <a:r>
                        <a:rPr lang="en-GB" sz="2400"/>
                        <a:t>2</a:t>
                      </a:r>
                    </a:p>
                  </a:txBody>
                  <a:tcP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83355544"/>
                  </a:ext>
                </a:extLst>
              </a:tr>
              <a:tr h="523875">
                <a:tc>
                  <a:txBody>
                    <a:bodyPr/>
                    <a:lstStyle/>
                    <a:p>
                      <a:pPr algn="ctr"/>
                      <a:r>
                        <a:rPr lang="en-GB" sz="2400" b="1">
                          <a:solidFill>
                            <a:schemeClr val="tx1"/>
                          </a:solidFill>
                        </a:rPr>
                        <a:t>Research</a:t>
                      </a:r>
                    </a:p>
                  </a:txBody>
                  <a:tcPr>
                    <a:lnL w="12700">
                      <a:solidFill>
                        <a:schemeClr val="bg1"/>
                      </a:solidFill>
                    </a:lnL>
                    <a:lnR w="12700">
                      <a:solidFill>
                        <a:schemeClr val="bg1"/>
                      </a:solidFill>
                    </a:lnR>
                    <a:lnT w="12700">
                      <a:solidFill>
                        <a:schemeClr val="bg1"/>
                      </a:solidFill>
                    </a:lnT>
                    <a:lnB w="12700">
                      <a:solidFill>
                        <a:schemeClr val="bg1"/>
                      </a:solidFill>
                    </a:lnB>
                    <a:solidFill>
                      <a:srgbClr val="0E385F"/>
                    </a:solidFill>
                  </a:tcPr>
                </a:tc>
                <a:tc>
                  <a:txBody>
                    <a:bodyPr/>
                    <a:lstStyle/>
                    <a:p>
                      <a:pPr algn="ctr"/>
                      <a:r>
                        <a:rPr lang="en-GB" sz="2400"/>
                        <a:t>3</a:t>
                      </a:r>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algn="ctr"/>
                      <a:r>
                        <a:rPr lang="en-GB" sz="2400"/>
                        <a:t>1</a:t>
                      </a:r>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algn="ctr"/>
                      <a:r>
                        <a:rPr lang="en-GB" sz="2400"/>
                        <a:t>1</a:t>
                      </a:r>
                    </a:p>
                  </a:txBody>
                  <a:tcP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88923872"/>
                  </a:ext>
                </a:extLst>
              </a:tr>
              <a:tr h="523875">
                <a:tc>
                  <a:txBody>
                    <a:bodyPr/>
                    <a:lstStyle/>
                    <a:p>
                      <a:pPr lvl="0" algn="ctr">
                        <a:buNone/>
                      </a:pPr>
                      <a:r>
                        <a:rPr lang="en-GB" sz="2400" b="1">
                          <a:solidFill>
                            <a:schemeClr val="tx1"/>
                          </a:solidFill>
                        </a:rPr>
                        <a:t>Enjoyment</a:t>
                      </a:r>
                    </a:p>
                  </a:txBody>
                  <a:tcPr>
                    <a:lnL w="12700">
                      <a:solidFill>
                        <a:schemeClr val="bg1"/>
                      </a:solidFill>
                    </a:lnL>
                    <a:lnR w="12700">
                      <a:solidFill>
                        <a:schemeClr val="bg1"/>
                      </a:solidFill>
                    </a:lnR>
                    <a:lnT w="12700">
                      <a:solidFill>
                        <a:schemeClr val="bg1"/>
                      </a:solidFill>
                    </a:lnT>
                    <a:lnB w="12700">
                      <a:solidFill>
                        <a:schemeClr val="bg1"/>
                      </a:solidFill>
                    </a:lnB>
                    <a:solidFill>
                      <a:srgbClr val="0E385F"/>
                    </a:solidFill>
                  </a:tcPr>
                </a:tc>
                <a:tc>
                  <a:txBody>
                    <a:bodyPr/>
                    <a:lstStyle/>
                    <a:p>
                      <a:pPr lvl="0" algn="ctr">
                        <a:buNone/>
                      </a:pPr>
                      <a:r>
                        <a:rPr lang="en-GB" sz="2400"/>
                        <a:t>1</a:t>
                      </a:r>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lvl="0" algn="ctr">
                        <a:buNone/>
                      </a:pPr>
                      <a:r>
                        <a:rPr lang="en-GB" sz="2400"/>
                        <a:t>3</a:t>
                      </a:r>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lvl="0" algn="ctr">
                        <a:buNone/>
                      </a:pPr>
                      <a:r>
                        <a:rPr lang="en-GB" sz="2400"/>
                        <a:t>0</a:t>
                      </a:r>
                    </a:p>
                  </a:txBody>
                  <a:tcP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93294447"/>
                  </a:ext>
                </a:extLst>
              </a:tr>
              <a:tr h="471487">
                <a:tc>
                  <a:txBody>
                    <a:bodyPr/>
                    <a:lstStyle/>
                    <a:p>
                      <a:pPr algn="ctr"/>
                      <a:r>
                        <a:rPr lang="en-GB" sz="2400" b="1">
                          <a:solidFill>
                            <a:schemeClr val="tx1"/>
                          </a:solidFill>
                        </a:rPr>
                        <a:t>Share experience</a:t>
                      </a:r>
                    </a:p>
                  </a:txBody>
                  <a:tcPr>
                    <a:lnL w="12700">
                      <a:solidFill>
                        <a:schemeClr val="bg1"/>
                      </a:solidFill>
                    </a:lnL>
                    <a:lnR w="12700">
                      <a:solidFill>
                        <a:schemeClr val="bg1"/>
                      </a:solidFill>
                    </a:lnR>
                    <a:lnT w="12700">
                      <a:solidFill>
                        <a:schemeClr val="bg1"/>
                      </a:solidFill>
                    </a:lnT>
                    <a:lnB w="12700">
                      <a:solidFill>
                        <a:schemeClr val="bg1"/>
                      </a:solidFill>
                    </a:lnB>
                    <a:solidFill>
                      <a:srgbClr val="0E385F"/>
                    </a:solidFill>
                  </a:tcPr>
                </a:tc>
                <a:tc>
                  <a:txBody>
                    <a:bodyPr/>
                    <a:lstStyle/>
                    <a:p>
                      <a:pPr algn="ctr"/>
                      <a:r>
                        <a:rPr lang="en-GB" sz="2400"/>
                        <a:t>1</a:t>
                      </a:r>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algn="ctr"/>
                      <a:r>
                        <a:rPr lang="en-GB" sz="2400"/>
                        <a:t>2</a:t>
                      </a:r>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algn="ctr"/>
                      <a:r>
                        <a:rPr lang="en-GB" sz="2400"/>
                        <a:t>1</a:t>
                      </a:r>
                    </a:p>
                  </a:txBody>
                  <a:tcP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86578145"/>
                  </a:ext>
                </a:extLst>
              </a:tr>
              <a:tr h="479155">
                <a:tc>
                  <a:txBody>
                    <a:bodyPr/>
                    <a:lstStyle/>
                    <a:p>
                      <a:pPr algn="ctr"/>
                      <a:r>
                        <a:rPr lang="en-GB" sz="2400" b="1">
                          <a:solidFill>
                            <a:schemeClr val="tx1"/>
                          </a:solidFill>
                        </a:rPr>
                        <a:t>Make a difference</a:t>
                      </a:r>
                    </a:p>
                  </a:txBody>
                  <a:tcPr>
                    <a:lnL w="12700">
                      <a:solidFill>
                        <a:schemeClr val="bg1"/>
                      </a:solidFill>
                    </a:lnL>
                    <a:lnR w="12700">
                      <a:solidFill>
                        <a:schemeClr val="bg1"/>
                      </a:solidFill>
                    </a:lnR>
                    <a:lnT w="12700">
                      <a:solidFill>
                        <a:schemeClr val="bg1"/>
                      </a:solidFill>
                    </a:lnT>
                    <a:lnB w="12700">
                      <a:solidFill>
                        <a:schemeClr val="bg1"/>
                      </a:solidFill>
                    </a:lnB>
                    <a:solidFill>
                      <a:srgbClr val="0E385F"/>
                    </a:solidFill>
                  </a:tcPr>
                </a:tc>
                <a:tc>
                  <a:txBody>
                    <a:bodyPr/>
                    <a:lstStyle/>
                    <a:p>
                      <a:pPr algn="ctr"/>
                      <a:r>
                        <a:rPr lang="en-GB" sz="2400"/>
                        <a:t>0</a:t>
                      </a:r>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algn="ctr"/>
                      <a:r>
                        <a:rPr lang="en-GB" sz="2400"/>
                        <a:t>2</a:t>
                      </a:r>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algn="ctr"/>
                      <a:r>
                        <a:rPr lang="en-GB" sz="2400"/>
                        <a:t>1</a:t>
                      </a:r>
                    </a:p>
                  </a:txBody>
                  <a:tcP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84649987"/>
                  </a:ext>
                </a:extLst>
              </a:tr>
              <a:tr h="479155">
                <a:tc>
                  <a:txBody>
                    <a:bodyPr/>
                    <a:lstStyle/>
                    <a:p>
                      <a:pPr algn="ctr"/>
                      <a:r>
                        <a:rPr lang="en-GB" sz="2400" b="1">
                          <a:solidFill>
                            <a:schemeClr val="tx1"/>
                          </a:solidFill>
                        </a:rPr>
                        <a:t>Flexibility</a:t>
                      </a:r>
                    </a:p>
                  </a:txBody>
                  <a:tcPr>
                    <a:lnL w="12700">
                      <a:solidFill>
                        <a:schemeClr val="bg1"/>
                      </a:solidFill>
                    </a:lnL>
                    <a:lnR w="12700">
                      <a:solidFill>
                        <a:schemeClr val="bg1"/>
                      </a:solidFill>
                    </a:lnR>
                    <a:lnT w="12700">
                      <a:solidFill>
                        <a:schemeClr val="bg1"/>
                      </a:solidFill>
                    </a:lnT>
                    <a:lnB w="12700">
                      <a:solidFill>
                        <a:schemeClr val="bg1"/>
                      </a:solidFill>
                    </a:lnB>
                    <a:solidFill>
                      <a:srgbClr val="0E385F"/>
                    </a:solidFill>
                  </a:tcPr>
                </a:tc>
                <a:tc>
                  <a:txBody>
                    <a:bodyPr/>
                    <a:lstStyle/>
                    <a:p>
                      <a:pPr algn="ctr"/>
                      <a:r>
                        <a:rPr lang="en-GB" sz="2400"/>
                        <a:t>1</a:t>
                      </a:r>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algn="ctr"/>
                      <a:r>
                        <a:rPr lang="en-GB" sz="2400"/>
                        <a:t>1</a:t>
                      </a:r>
                    </a:p>
                  </a:txBody>
                  <a:tcPr>
                    <a:lnL w="12700">
                      <a:solidFill>
                        <a:schemeClr val="bg1"/>
                      </a:solidFill>
                    </a:lnL>
                    <a:lnR w="12700">
                      <a:solidFill>
                        <a:schemeClr val="bg1"/>
                      </a:solidFill>
                    </a:lnR>
                    <a:lnT w="12700">
                      <a:solidFill>
                        <a:schemeClr val="bg1"/>
                      </a:solidFill>
                    </a:lnT>
                    <a:lnB w="12700">
                      <a:solidFill>
                        <a:schemeClr val="bg1"/>
                      </a:solidFill>
                    </a:lnB>
                  </a:tcPr>
                </a:tc>
                <a:tc>
                  <a:txBody>
                    <a:bodyPr/>
                    <a:lstStyle/>
                    <a:p>
                      <a:pPr algn="ctr"/>
                      <a:r>
                        <a:rPr lang="en-GB" sz="2400"/>
                        <a:t>0</a:t>
                      </a:r>
                    </a:p>
                  </a:txBody>
                  <a:tcP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a:solidFill>
                        <a:schemeClr val="bg1"/>
                      </a:solidFill>
                    </a:lnB>
                  </a:tcPr>
                </a:tc>
                <a:extLst>
                  <a:ext uri="{0D108BD9-81ED-4DB2-BD59-A6C34878D82A}">
                    <a16:rowId xmlns:a16="http://schemas.microsoft.com/office/drawing/2014/main" val="306278634"/>
                  </a:ext>
                </a:extLst>
              </a:tr>
            </a:tbl>
          </a:graphicData>
        </a:graphic>
      </p:graphicFrame>
      <p:sp>
        <p:nvSpPr>
          <p:cNvPr id="6" name="TextBox 5">
            <a:extLst>
              <a:ext uri="{FF2B5EF4-FFF2-40B4-BE49-F238E27FC236}">
                <a16:creationId xmlns:a16="http://schemas.microsoft.com/office/drawing/2014/main" id="{0C2E2241-D17D-AF6D-5A70-8CD80F5B9EBB}"/>
              </a:ext>
            </a:extLst>
          </p:cNvPr>
          <p:cNvSpPr txBox="1"/>
          <p:nvPr/>
        </p:nvSpPr>
        <p:spPr>
          <a:xfrm>
            <a:off x="10996268" y="760752"/>
            <a:ext cx="569613"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rPr>
              <a:t>Q2</a:t>
            </a:r>
          </a:p>
        </p:txBody>
      </p:sp>
    </p:spTree>
    <p:extLst>
      <p:ext uri="{BB962C8B-B14F-4D97-AF65-F5344CB8AC3E}">
        <p14:creationId xmlns:p14="http://schemas.microsoft.com/office/powerpoint/2010/main" val="582015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631B-34FB-28BA-90AA-42A40BC65BA4}"/>
              </a:ext>
            </a:extLst>
          </p:cNvPr>
          <p:cNvSpPr>
            <a:spLocks noGrp="1"/>
          </p:cNvSpPr>
          <p:nvPr>
            <p:ph type="title"/>
          </p:nvPr>
        </p:nvSpPr>
        <p:spPr>
          <a:xfrm>
            <a:off x="7962519" y="238955"/>
            <a:ext cx="3815143" cy="1478570"/>
          </a:xfrm>
        </p:spPr>
        <p:txBody>
          <a:bodyPr>
            <a:normAutofit/>
          </a:bodyPr>
          <a:lstStyle/>
          <a:p>
            <a:r>
              <a:rPr lang="en-US" sz="3200"/>
              <a:t>Impact on teacher identity - Teacher</a:t>
            </a:r>
          </a:p>
        </p:txBody>
      </p:sp>
      <p:pic>
        <p:nvPicPr>
          <p:cNvPr id="7" name="Picture 6" descr="Children at school">
            <a:extLst>
              <a:ext uri="{FF2B5EF4-FFF2-40B4-BE49-F238E27FC236}">
                <a16:creationId xmlns:a16="http://schemas.microsoft.com/office/drawing/2014/main" id="{E8FE8A4B-0E11-C134-81D2-7E3E7BEAD094}"/>
              </a:ext>
            </a:extLst>
          </p:cNvPr>
          <p:cNvPicPr>
            <a:picLocks noChangeAspect="1"/>
          </p:cNvPicPr>
          <p:nvPr/>
        </p:nvPicPr>
        <p:blipFill rotWithShape="1">
          <a:blip r:embed="rId4">
            <a:extLst>
              <a:ext uri="{28A0092B-C50C-407E-A947-70E740481C1C}">
                <a14:useLocalDpi xmlns:a14="http://schemas.microsoft.com/office/drawing/2010/main" val="0"/>
              </a:ext>
            </a:extLst>
          </a:blip>
          <a:srcRect l="11222" r="15208" b="-1"/>
          <a:stretch/>
        </p:blipFill>
        <p:spPr>
          <a:xfrm>
            <a:off x="17585" y="-2"/>
            <a:ext cx="7695935" cy="6857990"/>
          </a:xfrm>
          <a:prstGeom prst="rect">
            <a:avLst/>
          </a:prstGeom>
        </p:spPr>
      </p:pic>
      <p:sp>
        <p:nvSpPr>
          <p:cNvPr id="3" name="Content Placeholder 2">
            <a:extLst>
              <a:ext uri="{FF2B5EF4-FFF2-40B4-BE49-F238E27FC236}">
                <a16:creationId xmlns:a16="http://schemas.microsoft.com/office/drawing/2014/main" id="{6B4F898E-6697-55CC-210E-0991F34853B2}"/>
              </a:ext>
            </a:extLst>
          </p:cNvPr>
          <p:cNvSpPr>
            <a:spLocks noGrp="1"/>
          </p:cNvSpPr>
          <p:nvPr>
            <p:ph idx="1"/>
          </p:nvPr>
        </p:nvSpPr>
        <p:spPr>
          <a:xfrm>
            <a:off x="7859001" y="1658938"/>
            <a:ext cx="4091368" cy="4960937"/>
          </a:xfrm>
        </p:spPr>
        <p:txBody>
          <a:bodyPr vert="horz" lIns="91440" tIns="45720" rIns="91440" bIns="45720" rtlCol="0" anchor="t">
            <a:noAutofit/>
          </a:bodyPr>
          <a:lstStyle/>
          <a:p>
            <a:pPr>
              <a:lnSpc>
                <a:spcPct val="110000"/>
              </a:lnSpc>
            </a:pPr>
            <a:r>
              <a:rPr lang="en-US"/>
              <a:t>7/11 primary</a:t>
            </a:r>
          </a:p>
          <a:p>
            <a:pPr>
              <a:lnSpc>
                <a:spcPct val="110000"/>
              </a:lnSpc>
            </a:pPr>
            <a:r>
              <a:rPr lang="en-US" i="1"/>
              <a:t>"Surprisingly, I found that my teacher identity has remained very much the same as when I was class teacher, but with more reliance on the relevant and recent research from mathematics education."</a:t>
            </a:r>
          </a:p>
          <a:p>
            <a:pPr>
              <a:lnSpc>
                <a:spcPct val="110000"/>
              </a:lnSpc>
            </a:pPr>
            <a:r>
              <a:rPr lang="en-US" i="1"/>
              <a:t>"I still think of myself as a primary school teacher although clearly I am not."</a:t>
            </a:r>
          </a:p>
        </p:txBody>
      </p:sp>
    </p:spTree>
    <p:extLst>
      <p:ext uri="{BB962C8B-B14F-4D97-AF65-F5344CB8AC3E}">
        <p14:creationId xmlns:p14="http://schemas.microsoft.com/office/powerpoint/2010/main" val="54083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xmlns:a16="http://schemas.microsoft.com/office/drawing/2014/main">
                  <a:solidFill>
                    <a:srgbClr val="FFFFFF"/>
                  </a:solidFill>
                </a14:hiddenFill>
              </a:ext>
            </a:extLst>
          </p:spPr>
        </p:pic>
      </p:grpSp>
      <p:sp>
        <p:nvSpPr>
          <p:cNvPr id="2" name="Title 1">
            <a:extLst>
              <a:ext uri="{FF2B5EF4-FFF2-40B4-BE49-F238E27FC236}">
                <a16:creationId xmlns:a16="http://schemas.microsoft.com/office/drawing/2014/main" id="{96C2631B-34FB-28BA-90AA-42A40BC65BA4}"/>
              </a:ext>
            </a:extLst>
          </p:cNvPr>
          <p:cNvSpPr>
            <a:spLocks noGrp="1"/>
          </p:cNvSpPr>
          <p:nvPr>
            <p:ph type="title"/>
          </p:nvPr>
        </p:nvSpPr>
        <p:spPr>
          <a:xfrm>
            <a:off x="4996697" y="618518"/>
            <a:ext cx="6050713" cy="1478570"/>
          </a:xfrm>
        </p:spPr>
        <p:txBody>
          <a:bodyPr>
            <a:normAutofit/>
          </a:bodyPr>
          <a:lstStyle/>
          <a:p>
            <a:r>
              <a:rPr lang="en-US"/>
              <a:t>Impact on teacher identity – losing relevance</a:t>
            </a:r>
          </a:p>
        </p:txBody>
      </p:sp>
      <p:pic>
        <p:nvPicPr>
          <p:cNvPr id="4" name="Picture 3" descr="Asian student writing on blackboard with chalk in classroom">
            <a:extLst>
              <a:ext uri="{FF2B5EF4-FFF2-40B4-BE49-F238E27FC236}">
                <a16:creationId xmlns:a16="http://schemas.microsoft.com/office/drawing/2014/main" id="{48ED599D-D33F-B6FC-CB73-3338F5FE9D5A}"/>
              </a:ext>
            </a:extLst>
          </p:cNvPr>
          <p:cNvPicPr>
            <a:picLocks noChangeAspect="1"/>
          </p:cNvPicPr>
          <p:nvPr/>
        </p:nvPicPr>
        <p:blipFill rotWithShape="1">
          <a:blip r:embed="rId5"/>
          <a:srcRect l="14768" r="40112" b="-1"/>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a:lstStyle/>
            <a:p>
              <a:endParaRPr lang="en-GB"/>
            </a:p>
          </p:txBody>
        </p:sp>
        <p:sp>
          <p:nvSpPr>
            <p:cNvPr id="15"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16"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17" name="Rectangle 16">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a:lstStyle/>
            <a:p>
              <a:endParaRPr lang="en-GB"/>
            </a:p>
          </p:txBody>
        </p:sp>
        <p:sp>
          <p:nvSpPr>
            <p:cNvPr id="18"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19"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0"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1"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2"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3"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4"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5"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6"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7"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8"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9"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0"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1"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2"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3"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4"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5"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6"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7"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8"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9"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0"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1"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2" name="Rectangle 41">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a:lstStyle/>
            <a:p>
              <a:endParaRPr lang="en-GB"/>
            </a:p>
          </p:txBody>
        </p:sp>
        <p:sp>
          <p:nvSpPr>
            <p:cNvPr id="43"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4"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5"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6"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7"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8"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9"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0"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1"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2"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3"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4" name="Rectangle 53">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a:lstStyle/>
            <a:p>
              <a:endParaRPr lang="en-GB"/>
            </a:p>
          </p:txBody>
        </p:sp>
        <p:sp>
          <p:nvSpPr>
            <p:cNvPr id="55"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6"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7"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8"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9"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0"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1"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2"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3"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4"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5"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6"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7"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grpSp>
      <p:sp>
        <p:nvSpPr>
          <p:cNvPr id="3" name="Content Placeholder 2">
            <a:extLst>
              <a:ext uri="{FF2B5EF4-FFF2-40B4-BE49-F238E27FC236}">
                <a16:creationId xmlns:a16="http://schemas.microsoft.com/office/drawing/2014/main" id="{6B4F898E-6697-55CC-210E-0991F34853B2}"/>
              </a:ext>
            </a:extLst>
          </p:cNvPr>
          <p:cNvSpPr>
            <a:spLocks noGrp="1"/>
          </p:cNvSpPr>
          <p:nvPr>
            <p:ph idx="1"/>
          </p:nvPr>
        </p:nvSpPr>
        <p:spPr>
          <a:xfrm>
            <a:off x="4968958" y="2249487"/>
            <a:ext cx="6078453" cy="3541714"/>
          </a:xfrm>
        </p:spPr>
        <p:txBody>
          <a:bodyPr vert="horz" lIns="91440" tIns="45720" rIns="91440" bIns="45720" rtlCol="0">
            <a:normAutofit/>
          </a:bodyPr>
          <a:lstStyle/>
          <a:p>
            <a:pPr>
              <a:lnSpc>
                <a:spcPct val="110000"/>
              </a:lnSpc>
            </a:pPr>
            <a:r>
              <a:rPr lang="en-US" i="1"/>
              <a:t>"I don't feel it has changed massively. I have been doing this for almost 20 years and I worry...the extent to which my classroom experience is still relevant."</a:t>
            </a:r>
            <a:endParaRPr lang="en-US"/>
          </a:p>
          <a:p>
            <a:pPr>
              <a:lnSpc>
                <a:spcPct val="110000"/>
              </a:lnSpc>
            </a:pPr>
            <a:r>
              <a:rPr lang="en-US" i="1"/>
              <a:t>"After 5 years out, I am starting to feel removed from the day to day practice of being a 'proper' teacher – I suspect I will return to it soon." (split HE / school role)</a:t>
            </a:r>
          </a:p>
        </p:txBody>
      </p:sp>
    </p:spTree>
    <p:extLst>
      <p:ext uri="{BB962C8B-B14F-4D97-AF65-F5344CB8AC3E}">
        <p14:creationId xmlns:p14="http://schemas.microsoft.com/office/powerpoint/2010/main" val="185034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xmlns:a16="http://schemas.microsoft.com/office/drawing/2014/main">
                  <a:solidFill>
                    <a:srgbClr val="FFFFFF"/>
                  </a:solidFill>
                </a14:hiddenFill>
              </a:ext>
            </a:extLst>
          </p:spPr>
        </p:pic>
      </p:grpSp>
      <p:sp>
        <p:nvSpPr>
          <p:cNvPr id="2" name="Title 1">
            <a:extLst>
              <a:ext uri="{FF2B5EF4-FFF2-40B4-BE49-F238E27FC236}">
                <a16:creationId xmlns:a16="http://schemas.microsoft.com/office/drawing/2014/main" id="{96C2631B-34FB-28BA-90AA-42A40BC65BA4}"/>
              </a:ext>
            </a:extLst>
          </p:cNvPr>
          <p:cNvSpPr>
            <a:spLocks noGrp="1"/>
          </p:cNvSpPr>
          <p:nvPr>
            <p:ph type="title"/>
          </p:nvPr>
        </p:nvSpPr>
        <p:spPr>
          <a:xfrm>
            <a:off x="4996697" y="618518"/>
            <a:ext cx="6050713" cy="1478570"/>
          </a:xfrm>
        </p:spPr>
        <p:txBody>
          <a:bodyPr>
            <a:normAutofit/>
          </a:bodyPr>
          <a:lstStyle/>
          <a:p>
            <a:r>
              <a:rPr lang="en-US"/>
              <a:t>Impact on teacher identity – multiple identities</a:t>
            </a:r>
          </a:p>
        </p:txBody>
      </p:sp>
      <p:pic>
        <p:nvPicPr>
          <p:cNvPr id="4" name="Picture 3" descr="A group of multi colored wooden stick figures">
            <a:extLst>
              <a:ext uri="{FF2B5EF4-FFF2-40B4-BE49-F238E27FC236}">
                <a16:creationId xmlns:a16="http://schemas.microsoft.com/office/drawing/2014/main" id="{801E06F5-119A-EF1F-F50C-EF5C301F2B56}"/>
              </a:ext>
            </a:extLst>
          </p:cNvPr>
          <p:cNvPicPr>
            <a:picLocks noChangeAspect="1"/>
          </p:cNvPicPr>
          <p:nvPr/>
        </p:nvPicPr>
        <p:blipFill rotWithShape="1">
          <a:blip r:embed="rId5"/>
          <a:srcRect l="22340" r="30852"/>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a:lstStyle/>
            <a:p>
              <a:endParaRPr lang="en-GB"/>
            </a:p>
          </p:txBody>
        </p:sp>
        <p:sp>
          <p:nvSpPr>
            <p:cNvPr id="15"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16"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17" name="Rectangle 16">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a:lstStyle/>
            <a:p>
              <a:endParaRPr lang="en-GB"/>
            </a:p>
          </p:txBody>
        </p:sp>
        <p:sp>
          <p:nvSpPr>
            <p:cNvPr id="18"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19"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0"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1"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2"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3"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4"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5"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6"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7"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8"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9"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0"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1"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2"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3"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4"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5"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6"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7"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8"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9"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0"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1"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2" name="Rectangle 41">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a:lstStyle/>
            <a:p>
              <a:endParaRPr lang="en-GB"/>
            </a:p>
          </p:txBody>
        </p:sp>
        <p:sp>
          <p:nvSpPr>
            <p:cNvPr id="43"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4"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5"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6"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7"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8"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9"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0"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1"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2"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3"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4" name="Rectangle 53">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a:lstStyle/>
            <a:p>
              <a:endParaRPr lang="en-GB"/>
            </a:p>
          </p:txBody>
        </p:sp>
        <p:sp>
          <p:nvSpPr>
            <p:cNvPr id="55"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6"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7"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8"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9"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0"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1"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2"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3"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4"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5"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6"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7"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grpSp>
      <p:sp>
        <p:nvSpPr>
          <p:cNvPr id="3" name="Content Placeholder 2">
            <a:extLst>
              <a:ext uri="{FF2B5EF4-FFF2-40B4-BE49-F238E27FC236}">
                <a16:creationId xmlns:a16="http://schemas.microsoft.com/office/drawing/2014/main" id="{6B4F898E-6697-55CC-210E-0991F34853B2}"/>
              </a:ext>
            </a:extLst>
          </p:cNvPr>
          <p:cNvSpPr>
            <a:spLocks noGrp="1"/>
          </p:cNvSpPr>
          <p:nvPr>
            <p:ph idx="1"/>
          </p:nvPr>
        </p:nvSpPr>
        <p:spPr>
          <a:xfrm>
            <a:off x="4984047" y="2249487"/>
            <a:ext cx="6787641" cy="4250902"/>
          </a:xfrm>
        </p:spPr>
        <p:txBody>
          <a:bodyPr vert="horz" lIns="91440" tIns="45720" rIns="91440" bIns="45720" rtlCol="0" anchor="t">
            <a:normAutofit/>
          </a:bodyPr>
          <a:lstStyle/>
          <a:p>
            <a:r>
              <a:rPr lang="en-US" i="1"/>
              <a:t>"I now identify as a teacher trainer first, a teacher second, and a mathematician third. This is the way my career has progressed (in reverse)."</a:t>
            </a:r>
            <a:r>
              <a:rPr lang="en-US"/>
              <a:t> (mixed phase)</a:t>
            </a:r>
          </a:p>
          <a:p>
            <a:r>
              <a:rPr lang="en-US" i="1"/>
              <a:t>"I still define myself as a </a:t>
            </a:r>
            <a:r>
              <a:rPr lang="en-US" i="1" err="1"/>
              <a:t>maths</a:t>
            </a:r>
            <a:r>
              <a:rPr lang="en-US" i="1"/>
              <a:t> teacher at heart however now I am also a teacher trainer and a researcher."</a:t>
            </a:r>
            <a:r>
              <a:rPr lang="en-US"/>
              <a:t> (secondary)</a:t>
            </a:r>
          </a:p>
        </p:txBody>
      </p:sp>
    </p:spTree>
    <p:extLst>
      <p:ext uri="{BB962C8B-B14F-4D97-AF65-F5344CB8AC3E}">
        <p14:creationId xmlns:p14="http://schemas.microsoft.com/office/powerpoint/2010/main" val="3927356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xmlns:a16="http://schemas.microsoft.com/office/drawing/2014/main">
                  <a:solidFill>
                    <a:srgbClr val="FFFFFF"/>
                  </a:solidFill>
                </a14:hiddenFill>
              </a:ext>
            </a:extLst>
          </p:spPr>
        </p:pic>
      </p:grpSp>
      <p:sp>
        <p:nvSpPr>
          <p:cNvPr id="2" name="Title 1">
            <a:extLst>
              <a:ext uri="{FF2B5EF4-FFF2-40B4-BE49-F238E27FC236}">
                <a16:creationId xmlns:a16="http://schemas.microsoft.com/office/drawing/2014/main" id="{66A37F68-EEAB-9B11-89B9-AF0086FAD50B}"/>
              </a:ext>
            </a:extLst>
          </p:cNvPr>
          <p:cNvSpPr>
            <a:spLocks noGrp="1"/>
          </p:cNvSpPr>
          <p:nvPr>
            <p:ph type="title"/>
          </p:nvPr>
        </p:nvSpPr>
        <p:spPr>
          <a:xfrm>
            <a:off x="6448425" y="180934"/>
            <a:ext cx="5398707" cy="1478570"/>
          </a:xfrm>
        </p:spPr>
        <p:txBody>
          <a:bodyPr>
            <a:normAutofit fontScale="90000"/>
          </a:bodyPr>
          <a:lstStyle/>
          <a:p>
            <a:r>
              <a:rPr lang="en-US"/>
              <a:t>Impact on teacher identity – Teacher Educator</a:t>
            </a:r>
          </a:p>
        </p:txBody>
      </p:sp>
      <p:pic>
        <p:nvPicPr>
          <p:cNvPr id="4" name="Picture 3" descr="College graduates celebrating and talking together">
            <a:extLst>
              <a:ext uri="{FF2B5EF4-FFF2-40B4-BE49-F238E27FC236}">
                <a16:creationId xmlns:a16="http://schemas.microsoft.com/office/drawing/2014/main" id="{95D8FBDE-5B3A-AB5A-CF22-D111612822A0}"/>
              </a:ext>
            </a:extLst>
          </p:cNvPr>
          <p:cNvPicPr>
            <a:picLocks noChangeAspect="1"/>
          </p:cNvPicPr>
          <p:nvPr/>
        </p:nvPicPr>
        <p:blipFill rotWithShape="1">
          <a:blip r:embed="rId5"/>
          <a:srcRect l="24459" r="16152" b="-1"/>
          <a:stretch/>
        </p:blipFill>
        <p:spPr>
          <a:xfrm>
            <a:off x="-5597" y="10"/>
            <a:ext cx="6101597" cy="6857990"/>
          </a:xfrm>
          <a:prstGeom prst="rect">
            <a:avLst/>
          </a:prstGeom>
        </p:spPr>
      </p:pic>
      <p:grpSp>
        <p:nvGrpSpPr>
          <p:cNvPr id="70" name="Group 69">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a:lstStyle/>
            <a:p>
              <a:endParaRPr lang="en-GB"/>
            </a:p>
          </p:txBody>
        </p:sp>
        <p:sp>
          <p:nvSpPr>
            <p:cNvPr id="15"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16"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17" name="Rectangle 16">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a:lstStyle/>
            <a:p>
              <a:endParaRPr lang="en-GB"/>
            </a:p>
          </p:txBody>
        </p:sp>
        <p:sp>
          <p:nvSpPr>
            <p:cNvPr id="18"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19"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0"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1"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2"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3"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4"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5"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6"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7"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8"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9"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0"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1"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2"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3"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4"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5"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6"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7"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8"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9"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0"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1"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2" name="Rectangle 41">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a:lstStyle/>
            <a:p>
              <a:endParaRPr lang="en-GB"/>
            </a:p>
          </p:txBody>
        </p:sp>
        <p:sp>
          <p:nvSpPr>
            <p:cNvPr id="43"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4"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5"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6"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7"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8"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9"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0"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1"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2"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3"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4" name="Rectangle 53">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a:lstStyle/>
            <a:p>
              <a:endParaRPr lang="en-GB"/>
            </a:p>
          </p:txBody>
        </p:sp>
        <p:sp>
          <p:nvSpPr>
            <p:cNvPr id="55"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6"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7"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8"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9"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0"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1"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2"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3"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4"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5"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6"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7"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grpSp>
      <p:sp>
        <p:nvSpPr>
          <p:cNvPr id="3" name="Content Placeholder 2">
            <a:extLst>
              <a:ext uri="{FF2B5EF4-FFF2-40B4-BE49-F238E27FC236}">
                <a16:creationId xmlns:a16="http://schemas.microsoft.com/office/drawing/2014/main" id="{A5D80F8C-ACBF-F4A9-152E-CBD292F46145}"/>
              </a:ext>
            </a:extLst>
          </p:cNvPr>
          <p:cNvSpPr>
            <a:spLocks noGrp="1"/>
          </p:cNvSpPr>
          <p:nvPr>
            <p:ph idx="1"/>
          </p:nvPr>
        </p:nvSpPr>
        <p:spPr>
          <a:xfrm>
            <a:off x="6448425" y="1585567"/>
            <a:ext cx="5548162" cy="4895062"/>
          </a:xfrm>
        </p:spPr>
        <p:txBody>
          <a:bodyPr vert="horz" lIns="91440" tIns="45720" rIns="91440" bIns="45720" rtlCol="0" anchor="t">
            <a:noAutofit/>
          </a:bodyPr>
          <a:lstStyle/>
          <a:p>
            <a:pPr marL="342900" indent="-342900">
              <a:lnSpc>
                <a:spcPct val="110000"/>
              </a:lnSpc>
            </a:pPr>
            <a:r>
              <a:rPr lang="en-US" i="1"/>
              <a:t>"I feel far more removed from the classroom. I really don't feel like a teacher anymore but take pride in my new identity and position." </a:t>
            </a:r>
            <a:r>
              <a:rPr lang="en-US"/>
              <a:t>(secondary)</a:t>
            </a:r>
          </a:p>
          <a:p>
            <a:pPr marL="342900" indent="-342900">
              <a:lnSpc>
                <a:spcPct val="110000"/>
              </a:lnSpc>
            </a:pPr>
            <a:r>
              <a:rPr lang="en-US" i="1"/>
              <a:t>"I enjoy my role more than classroom teaching, but really miss the teenagers. I have become more aligned with the identity of a teacher educator than I ever did as a classroom teacher."</a:t>
            </a:r>
            <a:r>
              <a:rPr lang="en-US"/>
              <a:t> (secondary)</a:t>
            </a:r>
          </a:p>
          <a:p>
            <a:pPr marL="342900" indent="-342900">
              <a:lnSpc>
                <a:spcPct val="110000"/>
              </a:lnSpc>
            </a:pPr>
            <a:r>
              <a:rPr lang="en-US" i="1"/>
              <a:t>"Less of a teacher, more of a guide / mentor"</a:t>
            </a:r>
            <a:r>
              <a:rPr lang="en-US"/>
              <a:t> (primary)</a:t>
            </a:r>
          </a:p>
        </p:txBody>
      </p:sp>
    </p:spTree>
    <p:extLst>
      <p:ext uri="{BB962C8B-B14F-4D97-AF65-F5344CB8AC3E}">
        <p14:creationId xmlns:p14="http://schemas.microsoft.com/office/powerpoint/2010/main" val="3825088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xmlns:a16="http://schemas.microsoft.com/office/drawing/2014/main">
                  <a:solidFill>
                    <a:srgbClr val="FFFFFF"/>
                  </a:solidFill>
                </a14:hiddenFill>
              </a:ext>
            </a:extLst>
          </p:spPr>
        </p:pic>
      </p:grpSp>
      <p:sp>
        <p:nvSpPr>
          <p:cNvPr id="2" name="Title 1">
            <a:extLst>
              <a:ext uri="{FF2B5EF4-FFF2-40B4-BE49-F238E27FC236}">
                <a16:creationId xmlns:a16="http://schemas.microsoft.com/office/drawing/2014/main" id="{CE817D4A-BB9B-A0E0-65D0-923AA4838F66}"/>
              </a:ext>
            </a:extLst>
          </p:cNvPr>
          <p:cNvSpPr>
            <a:spLocks noGrp="1"/>
          </p:cNvSpPr>
          <p:nvPr>
            <p:ph type="title"/>
          </p:nvPr>
        </p:nvSpPr>
        <p:spPr>
          <a:xfrm>
            <a:off x="4996697" y="618518"/>
            <a:ext cx="6050713" cy="1478570"/>
          </a:xfrm>
        </p:spPr>
        <p:txBody>
          <a:bodyPr>
            <a:normAutofit/>
          </a:bodyPr>
          <a:lstStyle/>
          <a:p>
            <a:r>
              <a:rPr lang="en-US"/>
              <a:t>Impact on teacher identity – Positive </a:t>
            </a:r>
          </a:p>
        </p:txBody>
      </p:sp>
      <p:pic>
        <p:nvPicPr>
          <p:cNvPr id="4" name="Picture 3" descr="Smiling woman holding file folder at the office">
            <a:extLst>
              <a:ext uri="{FF2B5EF4-FFF2-40B4-BE49-F238E27FC236}">
                <a16:creationId xmlns:a16="http://schemas.microsoft.com/office/drawing/2014/main" id="{987A96F3-F658-83D4-A455-9FC45258FAE6}"/>
              </a:ext>
            </a:extLst>
          </p:cNvPr>
          <p:cNvPicPr>
            <a:picLocks noChangeAspect="1"/>
          </p:cNvPicPr>
          <p:nvPr/>
        </p:nvPicPr>
        <p:blipFill rotWithShape="1">
          <a:blip r:embed="rId5"/>
          <a:srcRect l="44441" r="10439" b="-1"/>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a:lstStyle/>
            <a:p>
              <a:endParaRPr lang="en-GB"/>
            </a:p>
          </p:txBody>
        </p:sp>
        <p:sp>
          <p:nvSpPr>
            <p:cNvPr id="15"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16"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17" name="Rectangle 16">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a:lstStyle/>
            <a:p>
              <a:endParaRPr lang="en-GB"/>
            </a:p>
          </p:txBody>
        </p:sp>
        <p:sp>
          <p:nvSpPr>
            <p:cNvPr id="18"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19"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0"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1"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2"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3"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4"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5"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6"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7"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8"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29"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0"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1"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2"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3"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4"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5"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6"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7"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8"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39"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0"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1"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2" name="Rectangle 41">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a:lstStyle/>
            <a:p>
              <a:endParaRPr lang="en-GB"/>
            </a:p>
          </p:txBody>
        </p:sp>
        <p:sp>
          <p:nvSpPr>
            <p:cNvPr id="43"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4"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5"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6"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7"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8"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49"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0"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1"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2"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3"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4" name="Rectangle 53">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txBody>
            <a:bodyPr/>
            <a:lstStyle/>
            <a:p>
              <a:endParaRPr lang="en-GB"/>
            </a:p>
          </p:txBody>
        </p:sp>
        <p:sp>
          <p:nvSpPr>
            <p:cNvPr id="55"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6"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7"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8"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59"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0"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1"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2"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3"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4"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5"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6"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sp>
          <p:nvSpPr>
            <p:cNvPr id="67"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txBody>
            <a:bodyPr/>
            <a:lstStyle/>
            <a:p>
              <a:endParaRPr lang="en-GB"/>
            </a:p>
          </p:txBody>
        </p:sp>
      </p:grpSp>
      <p:sp>
        <p:nvSpPr>
          <p:cNvPr id="3" name="Content Placeholder 2">
            <a:extLst>
              <a:ext uri="{FF2B5EF4-FFF2-40B4-BE49-F238E27FC236}">
                <a16:creationId xmlns:a16="http://schemas.microsoft.com/office/drawing/2014/main" id="{8EA612BA-93FA-E297-A064-C63225221ADE}"/>
              </a:ext>
            </a:extLst>
          </p:cNvPr>
          <p:cNvSpPr>
            <a:spLocks noGrp="1"/>
          </p:cNvSpPr>
          <p:nvPr>
            <p:ph idx="1"/>
          </p:nvPr>
        </p:nvSpPr>
        <p:spPr>
          <a:xfrm>
            <a:off x="4968958" y="2249487"/>
            <a:ext cx="6078453" cy="3541714"/>
          </a:xfrm>
        </p:spPr>
        <p:txBody>
          <a:bodyPr vert="horz" lIns="91440" tIns="45720" rIns="91440" bIns="45720" rtlCol="0">
            <a:normAutofit/>
          </a:bodyPr>
          <a:lstStyle/>
          <a:p>
            <a:r>
              <a:rPr lang="en-US"/>
              <a:t>Wider perspective</a:t>
            </a:r>
          </a:p>
          <a:p>
            <a:r>
              <a:rPr lang="en-US"/>
              <a:t>More research based</a:t>
            </a:r>
          </a:p>
          <a:p>
            <a:r>
              <a:rPr lang="en-US"/>
              <a:t>More creative</a:t>
            </a:r>
          </a:p>
          <a:p>
            <a:r>
              <a:rPr lang="en-US"/>
              <a:t>More values based</a:t>
            </a:r>
          </a:p>
        </p:txBody>
      </p:sp>
    </p:spTree>
    <p:extLst>
      <p:ext uri="{BB962C8B-B14F-4D97-AF65-F5344CB8AC3E}">
        <p14:creationId xmlns:p14="http://schemas.microsoft.com/office/powerpoint/2010/main" val="1241812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CE794-3077-6743-085D-EE6C26C74BF0}"/>
              </a:ext>
            </a:extLst>
          </p:cNvPr>
          <p:cNvSpPr>
            <a:spLocks noGrp="1"/>
          </p:cNvSpPr>
          <p:nvPr>
            <p:ph type="title"/>
          </p:nvPr>
        </p:nvSpPr>
        <p:spPr/>
        <p:txBody>
          <a:bodyPr/>
          <a:lstStyle/>
          <a:p>
            <a:r>
              <a:rPr lang="en-US"/>
              <a:t>Impact on teacher identity - negative</a:t>
            </a:r>
          </a:p>
        </p:txBody>
      </p:sp>
      <p:sp>
        <p:nvSpPr>
          <p:cNvPr id="3" name="Content Placeholder 2">
            <a:extLst>
              <a:ext uri="{FF2B5EF4-FFF2-40B4-BE49-F238E27FC236}">
                <a16:creationId xmlns:a16="http://schemas.microsoft.com/office/drawing/2014/main" id="{98D441AA-6048-50A1-FD5C-D3388C0E2FA4}"/>
              </a:ext>
            </a:extLst>
          </p:cNvPr>
          <p:cNvSpPr>
            <a:spLocks noGrp="1"/>
          </p:cNvSpPr>
          <p:nvPr>
            <p:ph idx="1"/>
          </p:nvPr>
        </p:nvSpPr>
        <p:spPr/>
        <p:txBody>
          <a:bodyPr vert="horz" lIns="91440" tIns="45720" rIns="91440" bIns="45720" rtlCol="0" anchor="t">
            <a:normAutofit/>
          </a:bodyPr>
          <a:lstStyle/>
          <a:p>
            <a:pPr marL="0" indent="0">
              <a:buNone/>
            </a:pPr>
            <a:r>
              <a:rPr lang="en-US" sz="2800" i="1">
                <a:ea typeface="+mn-lt"/>
                <a:cs typeface="+mn-lt"/>
              </a:rPr>
              <a:t>"I think I used to be imaginative and creative in how I taught mathematics to pupils and I tried to pass this enthusiasm and creativity on to student teachers.  Now my role is to help trainees to understand a framework and master a list of skills.  I am in danger of becoming the teacher I used to despise, one who was tired and cynical and no longer enjoyed the job they were doing." (secondary)</a:t>
            </a:r>
            <a:endParaRPr lang="en-US" sz="2800" i="1"/>
          </a:p>
        </p:txBody>
      </p:sp>
    </p:spTree>
    <p:extLst>
      <p:ext uri="{BB962C8B-B14F-4D97-AF65-F5344CB8AC3E}">
        <p14:creationId xmlns:p14="http://schemas.microsoft.com/office/powerpoint/2010/main" val="1990076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48AA-C06D-37F5-1E0E-BB4EB080FA31}"/>
              </a:ext>
            </a:extLst>
          </p:cNvPr>
          <p:cNvSpPr>
            <a:spLocks noGrp="1"/>
          </p:cNvSpPr>
          <p:nvPr>
            <p:ph type="title"/>
          </p:nvPr>
        </p:nvSpPr>
        <p:spPr/>
        <p:txBody>
          <a:bodyPr/>
          <a:lstStyle/>
          <a:p>
            <a:r>
              <a:rPr lang="en-GB"/>
              <a:t>Background</a:t>
            </a:r>
          </a:p>
        </p:txBody>
      </p:sp>
      <p:sp>
        <p:nvSpPr>
          <p:cNvPr id="3" name="Content Placeholder 2">
            <a:extLst>
              <a:ext uri="{FF2B5EF4-FFF2-40B4-BE49-F238E27FC236}">
                <a16:creationId xmlns:a16="http://schemas.microsoft.com/office/drawing/2014/main" id="{2CD577C7-5DA4-15BB-3266-138BAAA28430}"/>
              </a:ext>
            </a:extLst>
          </p:cNvPr>
          <p:cNvSpPr>
            <a:spLocks noGrp="1"/>
          </p:cNvSpPr>
          <p:nvPr>
            <p:ph idx="1"/>
          </p:nvPr>
        </p:nvSpPr>
        <p:spPr/>
        <p:txBody>
          <a:bodyPr vert="horz" lIns="91440" tIns="45720" rIns="91440" bIns="45720" rtlCol="0" anchor="t">
            <a:normAutofit lnSpcReduction="10000"/>
          </a:bodyPr>
          <a:lstStyle/>
          <a:p>
            <a:r>
              <a:rPr lang="en-GB"/>
              <a:t>Request at 2023 AGM</a:t>
            </a:r>
          </a:p>
          <a:p>
            <a:r>
              <a:rPr lang="en-GB"/>
              <a:t>No nationally stated standards for Teacher Educator (TE) professional knowledge (unlike Netherlands &amp; USA)</a:t>
            </a:r>
          </a:p>
          <a:p>
            <a:r>
              <a:rPr lang="en-GB"/>
              <a:t>10 year cycle of activity</a:t>
            </a:r>
          </a:p>
          <a:p>
            <a:r>
              <a:rPr lang="en-GB"/>
              <a:t>BSRLM + ATM, AMET and ATM working group in 2003</a:t>
            </a:r>
          </a:p>
          <a:p>
            <a:r>
              <a:rPr lang="en-GB"/>
              <a:t>Questionnaire to help define the research question and subsequent interviews (not yet done)</a:t>
            </a:r>
          </a:p>
        </p:txBody>
      </p:sp>
    </p:spTree>
    <p:extLst>
      <p:ext uri="{BB962C8B-B14F-4D97-AF65-F5344CB8AC3E}">
        <p14:creationId xmlns:p14="http://schemas.microsoft.com/office/powerpoint/2010/main" val="2547176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848D-624B-3D37-29B6-E671DFEB7C2C}"/>
              </a:ext>
            </a:extLst>
          </p:cNvPr>
          <p:cNvSpPr>
            <a:spLocks noGrp="1"/>
          </p:cNvSpPr>
          <p:nvPr>
            <p:ph type="title"/>
          </p:nvPr>
        </p:nvSpPr>
        <p:spPr/>
        <p:txBody>
          <a:bodyPr/>
          <a:lstStyle/>
          <a:p>
            <a:r>
              <a:rPr lang="en-US"/>
              <a:t>Issues in </a:t>
            </a:r>
            <a:r>
              <a:rPr lang="en-US" err="1"/>
              <a:t>Maths</a:t>
            </a:r>
            <a:r>
              <a:rPr lang="en-US"/>
              <a:t> ITE</a:t>
            </a:r>
          </a:p>
        </p:txBody>
      </p:sp>
      <p:sp>
        <p:nvSpPr>
          <p:cNvPr id="3" name="Text Placeholder 2">
            <a:extLst>
              <a:ext uri="{FF2B5EF4-FFF2-40B4-BE49-F238E27FC236}">
                <a16:creationId xmlns:a16="http://schemas.microsoft.com/office/drawing/2014/main" id="{95DDEA72-6FAA-E9DE-6182-1823D671757E}"/>
              </a:ext>
            </a:extLst>
          </p:cNvPr>
          <p:cNvSpPr>
            <a:spLocks noGrp="1"/>
          </p:cNvSpPr>
          <p:nvPr>
            <p:ph type="body" idx="1"/>
          </p:nvPr>
        </p:nvSpPr>
        <p:spPr/>
        <p:txBody>
          <a:bodyPr/>
          <a:lstStyle/>
          <a:p>
            <a:r>
              <a:rPr lang="en-US"/>
              <a:t>Primary / Mixed phase</a:t>
            </a:r>
          </a:p>
        </p:txBody>
      </p:sp>
      <p:sp>
        <p:nvSpPr>
          <p:cNvPr id="4" name="Content Placeholder 3">
            <a:extLst>
              <a:ext uri="{FF2B5EF4-FFF2-40B4-BE49-F238E27FC236}">
                <a16:creationId xmlns:a16="http://schemas.microsoft.com/office/drawing/2014/main" id="{9DC52906-A5D7-F7C5-D1DE-028CBB4CA8C9}"/>
              </a:ext>
            </a:extLst>
          </p:cNvPr>
          <p:cNvSpPr>
            <a:spLocks noGrp="1"/>
          </p:cNvSpPr>
          <p:nvPr>
            <p:ph sz="half" idx="2"/>
          </p:nvPr>
        </p:nvSpPr>
        <p:spPr>
          <a:xfrm>
            <a:off x="1141410" y="3073397"/>
            <a:ext cx="5632846" cy="3178018"/>
          </a:xfrm>
        </p:spPr>
        <p:txBody>
          <a:bodyPr vert="horz" lIns="91440" tIns="45720" rIns="91440" bIns="45720" rtlCol="0" anchor="t">
            <a:normAutofit/>
          </a:bodyPr>
          <a:lstStyle/>
          <a:p>
            <a:r>
              <a:rPr lang="en-US"/>
              <a:t>Student attitudes to </a:t>
            </a:r>
            <a:r>
              <a:rPr lang="en-US" err="1"/>
              <a:t>maths</a:t>
            </a:r>
            <a:r>
              <a:rPr lang="en-US"/>
              <a:t> / </a:t>
            </a:r>
            <a:r>
              <a:rPr lang="en-US" err="1"/>
              <a:t>Maths</a:t>
            </a:r>
            <a:r>
              <a:rPr lang="en-US"/>
              <a:t> anxiety</a:t>
            </a:r>
            <a:endParaRPr lang="en-US" err="1"/>
          </a:p>
          <a:p>
            <a:r>
              <a:rPr lang="en-US"/>
              <a:t>Conflict</a:t>
            </a:r>
          </a:p>
          <a:p>
            <a:r>
              <a:rPr lang="en-US"/>
              <a:t>Insufficient time on the </a:t>
            </a:r>
            <a:r>
              <a:rPr lang="en-US" err="1"/>
              <a:t>programme</a:t>
            </a:r>
            <a:endParaRPr lang="en-US"/>
          </a:p>
          <a:p>
            <a:r>
              <a:rPr lang="en-US"/>
              <a:t>Keeping up to date</a:t>
            </a:r>
          </a:p>
        </p:txBody>
      </p:sp>
      <p:sp>
        <p:nvSpPr>
          <p:cNvPr id="5" name="Text Placeholder 4">
            <a:extLst>
              <a:ext uri="{FF2B5EF4-FFF2-40B4-BE49-F238E27FC236}">
                <a16:creationId xmlns:a16="http://schemas.microsoft.com/office/drawing/2014/main" id="{657710B7-BBC9-6F82-BCF1-0301020182C2}"/>
              </a:ext>
            </a:extLst>
          </p:cNvPr>
          <p:cNvSpPr>
            <a:spLocks noGrp="1"/>
          </p:cNvSpPr>
          <p:nvPr>
            <p:ph type="body" sz="quarter" idx="3"/>
          </p:nvPr>
        </p:nvSpPr>
        <p:spPr>
          <a:xfrm>
            <a:off x="7351422" y="2249485"/>
            <a:ext cx="4646602" cy="823912"/>
          </a:xfrm>
        </p:spPr>
        <p:txBody>
          <a:bodyPr/>
          <a:lstStyle/>
          <a:p>
            <a:r>
              <a:rPr lang="en-US"/>
              <a:t>Secondary</a:t>
            </a:r>
          </a:p>
        </p:txBody>
      </p:sp>
      <p:sp>
        <p:nvSpPr>
          <p:cNvPr id="6" name="Content Placeholder 5">
            <a:extLst>
              <a:ext uri="{FF2B5EF4-FFF2-40B4-BE49-F238E27FC236}">
                <a16:creationId xmlns:a16="http://schemas.microsoft.com/office/drawing/2014/main" id="{DB4295CA-FD40-B432-4CC3-12B149960ACD}"/>
              </a:ext>
            </a:extLst>
          </p:cNvPr>
          <p:cNvSpPr>
            <a:spLocks noGrp="1"/>
          </p:cNvSpPr>
          <p:nvPr>
            <p:ph sz="quarter" idx="4"/>
          </p:nvPr>
        </p:nvSpPr>
        <p:spPr>
          <a:xfrm>
            <a:off x="7122814" y="3073397"/>
            <a:ext cx="3275765" cy="3170473"/>
          </a:xfrm>
        </p:spPr>
        <p:txBody>
          <a:bodyPr vert="horz" lIns="91440" tIns="45720" rIns="91440" bIns="45720" rtlCol="0" anchor="t">
            <a:normAutofit/>
          </a:bodyPr>
          <a:lstStyle/>
          <a:p>
            <a:r>
              <a:rPr lang="en-US"/>
              <a:t>Quality of trainees</a:t>
            </a:r>
          </a:p>
          <a:p>
            <a:r>
              <a:rPr lang="en-US"/>
              <a:t>Mentors</a:t>
            </a:r>
          </a:p>
          <a:p>
            <a:r>
              <a:rPr lang="en-US"/>
              <a:t>Workload</a:t>
            </a:r>
          </a:p>
          <a:p>
            <a:r>
              <a:rPr lang="en-US"/>
              <a:t>Conflict</a:t>
            </a:r>
          </a:p>
        </p:txBody>
      </p:sp>
    </p:spTree>
    <p:extLst>
      <p:ext uri="{BB962C8B-B14F-4D97-AF65-F5344CB8AC3E}">
        <p14:creationId xmlns:p14="http://schemas.microsoft.com/office/powerpoint/2010/main" val="284031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48AA-C06D-37F5-1E0E-BB4EB080FA31}"/>
              </a:ext>
            </a:extLst>
          </p:cNvPr>
          <p:cNvSpPr>
            <a:spLocks noGrp="1"/>
          </p:cNvSpPr>
          <p:nvPr>
            <p:ph type="title"/>
          </p:nvPr>
        </p:nvSpPr>
        <p:spPr/>
        <p:txBody>
          <a:bodyPr/>
          <a:lstStyle/>
          <a:p>
            <a:r>
              <a:rPr lang="en-GB"/>
              <a:t>Findings – Freedom to shape the course</a:t>
            </a:r>
          </a:p>
        </p:txBody>
      </p:sp>
      <p:sp>
        <p:nvSpPr>
          <p:cNvPr id="3" name="Content Placeholder 2">
            <a:extLst>
              <a:ext uri="{FF2B5EF4-FFF2-40B4-BE49-F238E27FC236}">
                <a16:creationId xmlns:a16="http://schemas.microsoft.com/office/drawing/2014/main" id="{2CD577C7-5DA4-15BB-3266-138BAAA28430}"/>
              </a:ext>
            </a:extLst>
          </p:cNvPr>
          <p:cNvSpPr>
            <a:spLocks noGrp="1"/>
          </p:cNvSpPr>
          <p:nvPr>
            <p:ph idx="1"/>
          </p:nvPr>
        </p:nvSpPr>
        <p:spPr>
          <a:xfrm>
            <a:off x="1141413" y="2249486"/>
            <a:ext cx="5273348" cy="4212273"/>
          </a:xfrm>
        </p:spPr>
        <p:txBody>
          <a:bodyPr>
            <a:normAutofit fontScale="92500"/>
          </a:bodyPr>
          <a:lstStyle/>
          <a:p>
            <a:r>
              <a:rPr lang="en-GB" dirty="0"/>
              <a:t>Lots of opportunity to shape the course to at least some extent</a:t>
            </a:r>
          </a:p>
          <a:p>
            <a:r>
              <a:rPr lang="en-GB" dirty="0"/>
              <a:t>Substantially more freedom in secondary to allocate time, substantially less freedom in primary to shape the curriculum</a:t>
            </a:r>
          </a:p>
          <a:p>
            <a:r>
              <a:rPr lang="en-GB" dirty="0"/>
              <a:t>Respondents who had been in post over 10 years had much more freedom at induction, but people currently being inducted have more than those in post within 10 years</a:t>
            </a:r>
          </a:p>
          <a:p>
            <a:endParaRPr lang="en-GB" dirty="0"/>
          </a:p>
          <a:p>
            <a:endParaRPr lang="en-GB" dirty="0"/>
          </a:p>
        </p:txBody>
      </p:sp>
      <p:pic>
        <p:nvPicPr>
          <p:cNvPr id="3074" name="Picture 3">
            <a:extLst>
              <a:ext uri="{FF2B5EF4-FFF2-40B4-BE49-F238E27FC236}">
                <a16:creationId xmlns:a16="http://schemas.microsoft.com/office/drawing/2014/main" id="{DAC95BDC-5D75-40A2-A936-8548EE85EB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492"/>
          <a:stretch/>
        </p:blipFill>
        <p:spPr bwMode="auto">
          <a:xfrm>
            <a:off x="6798218" y="2345564"/>
            <a:ext cx="5029200" cy="361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668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48AA-C06D-37F5-1E0E-BB4EB080FA31}"/>
              </a:ext>
            </a:extLst>
          </p:cNvPr>
          <p:cNvSpPr>
            <a:spLocks noGrp="1"/>
          </p:cNvSpPr>
          <p:nvPr>
            <p:ph type="title"/>
          </p:nvPr>
        </p:nvSpPr>
        <p:spPr/>
        <p:txBody>
          <a:bodyPr/>
          <a:lstStyle/>
          <a:p>
            <a:r>
              <a:rPr lang="en-GB"/>
              <a:t>Findings – Guidance providers</a:t>
            </a:r>
          </a:p>
        </p:txBody>
      </p:sp>
      <p:sp>
        <p:nvSpPr>
          <p:cNvPr id="3" name="Content Placeholder 2">
            <a:extLst>
              <a:ext uri="{FF2B5EF4-FFF2-40B4-BE49-F238E27FC236}">
                <a16:creationId xmlns:a16="http://schemas.microsoft.com/office/drawing/2014/main" id="{2CD577C7-5DA4-15BB-3266-138BAAA28430}"/>
              </a:ext>
            </a:extLst>
          </p:cNvPr>
          <p:cNvSpPr>
            <a:spLocks noGrp="1"/>
          </p:cNvSpPr>
          <p:nvPr>
            <p:ph idx="1"/>
          </p:nvPr>
        </p:nvSpPr>
        <p:spPr>
          <a:xfrm>
            <a:off x="1141413" y="2249487"/>
            <a:ext cx="3793444" cy="3541714"/>
          </a:xfrm>
        </p:spPr>
        <p:txBody>
          <a:bodyPr>
            <a:normAutofit fontScale="85000" lnSpcReduction="10000"/>
          </a:bodyPr>
          <a:lstStyle/>
          <a:p>
            <a:r>
              <a:rPr lang="en-GB"/>
              <a:t>Almost everyone was guided by close colleagues more than anyone/thing else</a:t>
            </a:r>
          </a:p>
          <a:p>
            <a:r>
              <a:rPr lang="en-GB"/>
              <a:t>Primary were more likely than secondary to have support from colleagues on the same course, secondary were much more likely to have some support from peers at other institutions</a:t>
            </a:r>
          </a:p>
          <a:p>
            <a:endParaRPr lang="en-GB"/>
          </a:p>
        </p:txBody>
      </p:sp>
      <p:pic>
        <p:nvPicPr>
          <p:cNvPr id="5" name="Picture 4">
            <a:extLst>
              <a:ext uri="{FF2B5EF4-FFF2-40B4-BE49-F238E27FC236}">
                <a16:creationId xmlns:a16="http://schemas.microsoft.com/office/drawing/2014/main" id="{C4F97EAB-6870-2CA3-C578-A8B0627826D6}"/>
              </a:ext>
            </a:extLst>
          </p:cNvPr>
          <p:cNvPicPr>
            <a:picLocks noChangeAspect="1"/>
          </p:cNvPicPr>
          <p:nvPr/>
        </p:nvPicPr>
        <p:blipFill rotWithShape="1">
          <a:blip r:embed="rId3"/>
          <a:srcRect t="14234"/>
          <a:stretch/>
        </p:blipFill>
        <p:spPr>
          <a:xfrm>
            <a:off x="4934857" y="1897122"/>
            <a:ext cx="7157582" cy="4246444"/>
          </a:xfrm>
          <a:prstGeom prst="rect">
            <a:avLst/>
          </a:prstGeom>
        </p:spPr>
      </p:pic>
    </p:spTree>
    <p:extLst>
      <p:ext uri="{BB962C8B-B14F-4D97-AF65-F5344CB8AC3E}">
        <p14:creationId xmlns:p14="http://schemas.microsoft.com/office/powerpoint/2010/main" val="4029081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48AA-C06D-37F5-1E0E-BB4EB080FA31}"/>
              </a:ext>
            </a:extLst>
          </p:cNvPr>
          <p:cNvSpPr>
            <a:spLocks noGrp="1"/>
          </p:cNvSpPr>
          <p:nvPr>
            <p:ph type="title"/>
          </p:nvPr>
        </p:nvSpPr>
        <p:spPr/>
        <p:txBody>
          <a:bodyPr/>
          <a:lstStyle/>
          <a:p>
            <a:r>
              <a:rPr lang="en-GB"/>
              <a:t>Findings – Guidance areas</a:t>
            </a:r>
          </a:p>
        </p:txBody>
      </p:sp>
      <p:sp>
        <p:nvSpPr>
          <p:cNvPr id="3" name="Content Placeholder 2">
            <a:extLst>
              <a:ext uri="{FF2B5EF4-FFF2-40B4-BE49-F238E27FC236}">
                <a16:creationId xmlns:a16="http://schemas.microsoft.com/office/drawing/2014/main" id="{2CD577C7-5DA4-15BB-3266-138BAAA28430}"/>
              </a:ext>
            </a:extLst>
          </p:cNvPr>
          <p:cNvSpPr>
            <a:spLocks noGrp="1"/>
          </p:cNvSpPr>
          <p:nvPr>
            <p:ph idx="1"/>
          </p:nvPr>
        </p:nvSpPr>
        <p:spPr/>
        <p:txBody>
          <a:bodyPr>
            <a:normAutofit lnSpcReduction="10000"/>
          </a:bodyPr>
          <a:lstStyle/>
          <a:p>
            <a:r>
              <a:rPr lang="en-GB"/>
              <a:t>We asked what guidance did you find very helpful?</a:t>
            </a:r>
          </a:p>
          <a:p>
            <a:r>
              <a:rPr lang="en-GB"/>
              <a:t>Responses were often about who provided the guidance, but areas included</a:t>
            </a:r>
          </a:p>
          <a:p>
            <a:pPr lvl="1"/>
            <a:r>
              <a:rPr lang="en-GB"/>
              <a:t>Understanding what was happening in schools</a:t>
            </a:r>
          </a:p>
          <a:p>
            <a:pPr lvl="1"/>
            <a:r>
              <a:rPr lang="en-GB"/>
              <a:t>Knowing about relevant research</a:t>
            </a:r>
          </a:p>
          <a:p>
            <a:pPr lvl="1"/>
            <a:r>
              <a:rPr lang="en-GB"/>
              <a:t>Explanation of university procedures</a:t>
            </a:r>
          </a:p>
          <a:p>
            <a:pPr lvl="1"/>
            <a:r>
              <a:rPr lang="en-GB"/>
              <a:t>Pedagogical tips</a:t>
            </a:r>
          </a:p>
          <a:p>
            <a:pPr lvl="1"/>
            <a:r>
              <a:rPr lang="en-GB"/>
              <a:t>Collaborative planning</a:t>
            </a:r>
          </a:p>
          <a:p>
            <a:pPr lvl="1"/>
            <a:r>
              <a:rPr lang="en-GB"/>
              <a:t>Availability of student support</a:t>
            </a:r>
          </a:p>
          <a:p>
            <a:pPr lvl="1"/>
            <a:endParaRPr lang="en-GB"/>
          </a:p>
          <a:p>
            <a:endParaRPr lang="en-GB"/>
          </a:p>
        </p:txBody>
      </p:sp>
    </p:spTree>
    <p:extLst>
      <p:ext uri="{BB962C8B-B14F-4D97-AF65-F5344CB8AC3E}">
        <p14:creationId xmlns:p14="http://schemas.microsoft.com/office/powerpoint/2010/main" val="4114554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48AA-C06D-37F5-1E0E-BB4EB080FA31}"/>
              </a:ext>
            </a:extLst>
          </p:cNvPr>
          <p:cNvSpPr>
            <a:spLocks noGrp="1"/>
          </p:cNvSpPr>
          <p:nvPr>
            <p:ph type="title"/>
          </p:nvPr>
        </p:nvSpPr>
        <p:spPr/>
        <p:txBody>
          <a:bodyPr/>
          <a:lstStyle/>
          <a:p>
            <a:r>
              <a:rPr lang="en-GB"/>
              <a:t>Findings – Guidance areas</a:t>
            </a:r>
          </a:p>
        </p:txBody>
      </p:sp>
      <p:sp>
        <p:nvSpPr>
          <p:cNvPr id="3" name="Content Placeholder 2">
            <a:extLst>
              <a:ext uri="{FF2B5EF4-FFF2-40B4-BE49-F238E27FC236}">
                <a16:creationId xmlns:a16="http://schemas.microsoft.com/office/drawing/2014/main" id="{2CD577C7-5DA4-15BB-3266-138BAAA28430}"/>
              </a:ext>
            </a:extLst>
          </p:cNvPr>
          <p:cNvSpPr>
            <a:spLocks noGrp="1"/>
          </p:cNvSpPr>
          <p:nvPr>
            <p:ph idx="1"/>
          </p:nvPr>
        </p:nvSpPr>
        <p:spPr/>
        <p:txBody>
          <a:bodyPr>
            <a:normAutofit/>
          </a:bodyPr>
          <a:lstStyle/>
          <a:p>
            <a:r>
              <a:rPr lang="en-GB"/>
              <a:t>We asked what guidance would you give a new ITE tutor?</a:t>
            </a:r>
          </a:p>
          <a:p>
            <a:pPr lvl="1"/>
            <a:endParaRPr lang="en-GB"/>
          </a:p>
          <a:p>
            <a:pPr lvl="1"/>
            <a:endParaRPr lang="en-GB"/>
          </a:p>
          <a:p>
            <a:pPr lvl="1"/>
            <a:endParaRPr lang="en-GB"/>
          </a:p>
          <a:p>
            <a:endParaRPr lang="en-GB"/>
          </a:p>
        </p:txBody>
      </p:sp>
      <p:sp>
        <p:nvSpPr>
          <p:cNvPr id="5" name="TextBox 4">
            <a:extLst>
              <a:ext uri="{FF2B5EF4-FFF2-40B4-BE49-F238E27FC236}">
                <a16:creationId xmlns:a16="http://schemas.microsoft.com/office/drawing/2014/main" id="{FCE76293-04E3-9721-4640-31A77CADDB62}"/>
              </a:ext>
            </a:extLst>
          </p:cNvPr>
          <p:cNvSpPr txBox="1"/>
          <p:nvPr/>
        </p:nvSpPr>
        <p:spPr>
          <a:xfrm>
            <a:off x="1141412" y="3143181"/>
            <a:ext cx="2597192" cy="2862322"/>
          </a:xfrm>
          <a:prstGeom prst="rect">
            <a:avLst/>
          </a:prstGeom>
          <a:noFill/>
        </p:spPr>
        <p:txBody>
          <a:bodyPr wrap="square" lIns="91440" tIns="45720" rIns="91440" bIns="45720" anchor="t">
            <a:spAutoFit/>
          </a:bodyPr>
          <a:lstStyle/>
          <a:p>
            <a:r>
              <a:rPr lang="en-GB" dirty="0"/>
              <a:t>Pedagogy </a:t>
            </a:r>
          </a:p>
          <a:p>
            <a:endParaRPr lang="en-GB" dirty="0"/>
          </a:p>
          <a:p>
            <a:r>
              <a:rPr lang="en-GB" dirty="0"/>
              <a:t>General knowledge</a:t>
            </a:r>
          </a:p>
          <a:p>
            <a:endParaRPr lang="en-GB" dirty="0"/>
          </a:p>
          <a:p>
            <a:r>
              <a:rPr lang="en-GB" dirty="0"/>
              <a:t>Researcher identity</a:t>
            </a:r>
          </a:p>
          <a:p>
            <a:endParaRPr lang="en-GB" dirty="0"/>
          </a:p>
          <a:p>
            <a:r>
              <a:rPr lang="en-GB" dirty="0"/>
              <a:t>School liaison</a:t>
            </a:r>
          </a:p>
          <a:p>
            <a:endParaRPr lang="en-GB" dirty="0"/>
          </a:p>
          <a:p>
            <a:r>
              <a:rPr lang="en-GB" dirty="0"/>
              <a:t>Institution</a:t>
            </a:r>
          </a:p>
          <a:p>
            <a:endParaRPr lang="en-GB" dirty="0"/>
          </a:p>
        </p:txBody>
      </p:sp>
      <p:sp>
        <p:nvSpPr>
          <p:cNvPr id="7" name="TextBox 6">
            <a:extLst>
              <a:ext uri="{FF2B5EF4-FFF2-40B4-BE49-F238E27FC236}">
                <a16:creationId xmlns:a16="http://schemas.microsoft.com/office/drawing/2014/main" id="{B86272DC-EEFF-12B4-CB73-A54D16ABD41F}"/>
              </a:ext>
            </a:extLst>
          </p:cNvPr>
          <p:cNvSpPr txBox="1"/>
          <p:nvPr/>
        </p:nvSpPr>
        <p:spPr>
          <a:xfrm>
            <a:off x="8817142" y="2829509"/>
            <a:ext cx="2851484" cy="1200329"/>
          </a:xfrm>
          <a:prstGeom prst="rect">
            <a:avLst/>
          </a:prstGeom>
          <a:noFill/>
        </p:spPr>
        <p:txBody>
          <a:bodyPr wrap="square">
            <a:spAutoFit/>
          </a:bodyPr>
          <a:lstStyle/>
          <a:p>
            <a:pPr lvl="1"/>
            <a:r>
              <a:rPr lang="en-GB"/>
              <a:t>Support with academic assessment (marking assignments)</a:t>
            </a:r>
          </a:p>
          <a:p>
            <a:pPr lvl="1"/>
            <a:r>
              <a:rPr lang="en-GB"/>
              <a:t>Time management</a:t>
            </a:r>
          </a:p>
        </p:txBody>
      </p:sp>
      <p:sp>
        <p:nvSpPr>
          <p:cNvPr id="9" name="TextBox 8">
            <a:extLst>
              <a:ext uri="{FF2B5EF4-FFF2-40B4-BE49-F238E27FC236}">
                <a16:creationId xmlns:a16="http://schemas.microsoft.com/office/drawing/2014/main" id="{E69C6864-EF2C-BC80-B490-31E602321EF9}"/>
              </a:ext>
            </a:extLst>
          </p:cNvPr>
          <p:cNvSpPr txBox="1"/>
          <p:nvPr/>
        </p:nvSpPr>
        <p:spPr>
          <a:xfrm>
            <a:off x="3441032" y="2965539"/>
            <a:ext cx="6376736" cy="923330"/>
          </a:xfrm>
          <a:prstGeom prst="rect">
            <a:avLst/>
          </a:prstGeom>
          <a:noFill/>
        </p:spPr>
        <p:txBody>
          <a:bodyPr wrap="square">
            <a:spAutoFit/>
          </a:bodyPr>
          <a:lstStyle/>
          <a:p>
            <a:pPr lvl="1"/>
            <a:r>
              <a:rPr lang="en-GB"/>
              <a:t>Support with pedagogic/andragogic approaches</a:t>
            </a:r>
          </a:p>
          <a:p>
            <a:pPr lvl="1"/>
            <a:r>
              <a:rPr lang="en-GB"/>
              <a:t>Support with where to find research to utilise in the programme</a:t>
            </a:r>
          </a:p>
        </p:txBody>
      </p:sp>
      <p:sp>
        <p:nvSpPr>
          <p:cNvPr id="11" name="TextBox 10">
            <a:extLst>
              <a:ext uri="{FF2B5EF4-FFF2-40B4-BE49-F238E27FC236}">
                <a16:creationId xmlns:a16="http://schemas.microsoft.com/office/drawing/2014/main" id="{FF2AB9B3-23DB-41F4-2328-C6D6AF3B5B59}"/>
              </a:ext>
            </a:extLst>
          </p:cNvPr>
          <p:cNvSpPr txBox="1"/>
          <p:nvPr/>
        </p:nvSpPr>
        <p:spPr>
          <a:xfrm>
            <a:off x="3416968" y="5158788"/>
            <a:ext cx="6376736" cy="646331"/>
          </a:xfrm>
          <a:prstGeom prst="rect">
            <a:avLst/>
          </a:prstGeom>
          <a:noFill/>
        </p:spPr>
        <p:txBody>
          <a:bodyPr wrap="square">
            <a:spAutoFit/>
          </a:bodyPr>
          <a:lstStyle/>
          <a:p>
            <a:pPr lvl="1"/>
            <a:r>
              <a:rPr lang="en-GB"/>
              <a:t>University practice and procedures – freedom issues vs demands (protect time)</a:t>
            </a:r>
          </a:p>
        </p:txBody>
      </p:sp>
      <p:cxnSp>
        <p:nvCxnSpPr>
          <p:cNvPr id="13" name="Straight Arrow Connector 12">
            <a:extLst>
              <a:ext uri="{FF2B5EF4-FFF2-40B4-BE49-F238E27FC236}">
                <a16:creationId xmlns:a16="http://schemas.microsoft.com/office/drawing/2014/main" id="{7ABE1699-62CF-8588-3857-CFAE2E15D28B}"/>
              </a:ext>
            </a:extLst>
          </p:cNvPr>
          <p:cNvCxnSpPr/>
          <p:nvPr/>
        </p:nvCxnSpPr>
        <p:spPr>
          <a:xfrm flipH="1">
            <a:off x="3015916" y="3143181"/>
            <a:ext cx="737937" cy="7511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A64F359-A3D5-3AD7-84B4-4D8CA01C2550}"/>
              </a:ext>
            </a:extLst>
          </p:cNvPr>
          <p:cNvCxnSpPr>
            <a:cxnSpLocks/>
          </p:cNvCxnSpPr>
          <p:nvPr/>
        </p:nvCxnSpPr>
        <p:spPr>
          <a:xfrm flipH="1" flipV="1">
            <a:off x="3015916" y="3494375"/>
            <a:ext cx="722688" cy="14533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7B4A9CD-5F7D-1515-73F0-3A330F41D41D}"/>
              </a:ext>
            </a:extLst>
          </p:cNvPr>
          <p:cNvCxnSpPr>
            <a:cxnSpLocks/>
          </p:cNvCxnSpPr>
          <p:nvPr/>
        </p:nvCxnSpPr>
        <p:spPr>
          <a:xfrm flipH="1" flipV="1">
            <a:off x="3097933" y="5481953"/>
            <a:ext cx="686197" cy="104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69CB432-3F45-8545-7A61-922FF9B1D829}"/>
              </a:ext>
            </a:extLst>
          </p:cNvPr>
          <p:cNvSpPr txBox="1"/>
          <p:nvPr/>
        </p:nvSpPr>
        <p:spPr>
          <a:xfrm>
            <a:off x="3441032" y="3984385"/>
            <a:ext cx="6376736" cy="369332"/>
          </a:xfrm>
          <a:prstGeom prst="rect">
            <a:avLst/>
          </a:prstGeom>
          <a:noFill/>
        </p:spPr>
        <p:txBody>
          <a:bodyPr wrap="square">
            <a:spAutoFit/>
          </a:bodyPr>
          <a:lstStyle/>
          <a:p>
            <a:pPr lvl="1"/>
            <a:r>
              <a:rPr lang="en-GB"/>
              <a:t>Navigating legislation and bureaucracy</a:t>
            </a:r>
          </a:p>
        </p:txBody>
      </p:sp>
      <p:cxnSp>
        <p:nvCxnSpPr>
          <p:cNvPr id="20" name="Straight Arrow Connector 19">
            <a:extLst>
              <a:ext uri="{FF2B5EF4-FFF2-40B4-BE49-F238E27FC236}">
                <a16:creationId xmlns:a16="http://schemas.microsoft.com/office/drawing/2014/main" id="{BCD49C3C-56DF-C32B-CA5B-DF7AAD02AE0A}"/>
              </a:ext>
            </a:extLst>
          </p:cNvPr>
          <p:cNvCxnSpPr>
            <a:cxnSpLocks/>
          </p:cNvCxnSpPr>
          <p:nvPr/>
        </p:nvCxnSpPr>
        <p:spPr>
          <a:xfrm flipH="1" flipV="1">
            <a:off x="3087709" y="4045390"/>
            <a:ext cx="722688" cy="14533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685C94A-39F6-D6E5-B09A-41C25B455783}"/>
              </a:ext>
            </a:extLst>
          </p:cNvPr>
          <p:cNvSpPr txBox="1"/>
          <p:nvPr/>
        </p:nvSpPr>
        <p:spPr>
          <a:xfrm rot="16200000">
            <a:off x="-548043" y="3933389"/>
            <a:ext cx="2851484" cy="369332"/>
          </a:xfrm>
          <a:prstGeom prst="rect">
            <a:avLst/>
          </a:prstGeom>
          <a:noFill/>
        </p:spPr>
        <p:txBody>
          <a:bodyPr wrap="square">
            <a:spAutoFit/>
          </a:bodyPr>
          <a:lstStyle/>
          <a:p>
            <a:r>
              <a:rPr lang="en-GB" dirty="0"/>
              <a:t>(Murray &amp; Male, 2005)</a:t>
            </a:r>
          </a:p>
        </p:txBody>
      </p:sp>
    </p:spTree>
    <p:extLst>
      <p:ext uri="{BB962C8B-B14F-4D97-AF65-F5344CB8AC3E}">
        <p14:creationId xmlns:p14="http://schemas.microsoft.com/office/powerpoint/2010/main" val="4076030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48AA-C06D-37F5-1E0E-BB4EB080FA31}"/>
              </a:ext>
            </a:extLst>
          </p:cNvPr>
          <p:cNvSpPr>
            <a:spLocks noGrp="1"/>
          </p:cNvSpPr>
          <p:nvPr>
            <p:ph type="title"/>
          </p:nvPr>
        </p:nvSpPr>
        <p:spPr/>
        <p:txBody>
          <a:bodyPr/>
          <a:lstStyle/>
          <a:p>
            <a:r>
              <a:rPr lang="en-GB"/>
              <a:t>Findings – advice for people new to ITE</a:t>
            </a:r>
          </a:p>
        </p:txBody>
      </p:sp>
      <p:sp>
        <p:nvSpPr>
          <p:cNvPr id="3" name="Content Placeholder 2">
            <a:extLst>
              <a:ext uri="{FF2B5EF4-FFF2-40B4-BE49-F238E27FC236}">
                <a16:creationId xmlns:a16="http://schemas.microsoft.com/office/drawing/2014/main" id="{2CD577C7-5DA4-15BB-3266-138BAAA28430}"/>
              </a:ext>
            </a:extLst>
          </p:cNvPr>
          <p:cNvSpPr>
            <a:spLocks noGrp="1"/>
          </p:cNvSpPr>
          <p:nvPr>
            <p:ph idx="1"/>
          </p:nvPr>
        </p:nvSpPr>
        <p:spPr>
          <a:xfrm>
            <a:off x="1141412" y="1970339"/>
            <a:ext cx="9905999" cy="4326347"/>
          </a:xfrm>
        </p:spPr>
        <p:txBody>
          <a:bodyPr vert="horz" lIns="91440" tIns="45720" rIns="91440" bIns="45720" rtlCol="0" anchor="t">
            <a:normAutofit fontScale="92500" lnSpcReduction="10000"/>
          </a:bodyPr>
          <a:lstStyle/>
          <a:p>
            <a:pPr marL="342900" indent="-342900"/>
            <a:r>
              <a:rPr lang="en-GB"/>
              <a:t>Talk to colleagues and listen to advice, yet have confidence</a:t>
            </a:r>
            <a:endParaRPr lang="en-US"/>
          </a:p>
          <a:p>
            <a:pPr marL="342900" indent="-342900"/>
            <a:r>
              <a:rPr lang="en-GB"/>
              <a:t>Build a community with colleagues at HEI and school, to develop a sense of belonging</a:t>
            </a:r>
          </a:p>
          <a:p>
            <a:pPr marL="342900" indent="-342900"/>
            <a:r>
              <a:rPr lang="en-GB"/>
              <a:t>Prioritise PST needs over others’ demands of you</a:t>
            </a:r>
          </a:p>
          <a:p>
            <a:pPr marL="342900" indent="-342900"/>
            <a:r>
              <a:rPr lang="en-GB"/>
              <a:t>Hold true to your beliefs and values when navigating a path through requirements</a:t>
            </a:r>
          </a:p>
          <a:p>
            <a:pPr marL="342900" indent="-342900"/>
            <a:r>
              <a:rPr lang="en-GB"/>
              <a:t>Research widely: academic studies as well as tips and tricks</a:t>
            </a:r>
          </a:p>
          <a:p>
            <a:pPr marL="342900" indent="-342900"/>
            <a:r>
              <a:rPr lang="en-GB"/>
              <a:t>Experiment with pedagogy, and encourage PSTs to do the same</a:t>
            </a:r>
          </a:p>
          <a:p>
            <a:pPr marL="342900" indent="-342900"/>
            <a:r>
              <a:rPr lang="en-GB"/>
              <a:t>Keep up to date with subject knowledge and classroom practice</a:t>
            </a:r>
          </a:p>
          <a:p>
            <a:pPr marL="342900" indent="-342900"/>
            <a:r>
              <a:rPr lang="en-GB"/>
              <a:t>Take part in subject associations, conferences, CPD</a:t>
            </a:r>
          </a:p>
          <a:p>
            <a:pPr lvl="1"/>
            <a:endParaRPr lang="en-GB"/>
          </a:p>
          <a:p>
            <a:pPr lvl="1"/>
            <a:endParaRPr lang="en-GB"/>
          </a:p>
          <a:p>
            <a:pPr lvl="1"/>
            <a:endParaRPr lang="en-GB"/>
          </a:p>
          <a:p>
            <a:pPr lvl="1"/>
            <a:endParaRPr lang="en-GB"/>
          </a:p>
          <a:p>
            <a:endParaRPr lang="en-GB"/>
          </a:p>
        </p:txBody>
      </p:sp>
    </p:spTree>
    <p:extLst>
      <p:ext uri="{BB962C8B-B14F-4D97-AF65-F5344CB8AC3E}">
        <p14:creationId xmlns:p14="http://schemas.microsoft.com/office/powerpoint/2010/main" val="1522963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48AA-C06D-37F5-1E0E-BB4EB080FA31}"/>
              </a:ext>
            </a:extLst>
          </p:cNvPr>
          <p:cNvSpPr>
            <a:spLocks noGrp="1"/>
          </p:cNvSpPr>
          <p:nvPr>
            <p:ph type="title"/>
          </p:nvPr>
        </p:nvSpPr>
        <p:spPr/>
        <p:txBody>
          <a:bodyPr/>
          <a:lstStyle/>
          <a:p>
            <a:r>
              <a:rPr lang="en-GB"/>
              <a:t>recommendations</a:t>
            </a:r>
          </a:p>
        </p:txBody>
      </p:sp>
      <p:sp>
        <p:nvSpPr>
          <p:cNvPr id="3" name="Content Placeholder 2">
            <a:extLst>
              <a:ext uri="{FF2B5EF4-FFF2-40B4-BE49-F238E27FC236}">
                <a16:creationId xmlns:a16="http://schemas.microsoft.com/office/drawing/2014/main" id="{2CD577C7-5DA4-15BB-3266-138BAAA28430}"/>
              </a:ext>
            </a:extLst>
          </p:cNvPr>
          <p:cNvSpPr>
            <a:spLocks noGrp="1"/>
          </p:cNvSpPr>
          <p:nvPr>
            <p:ph idx="1"/>
          </p:nvPr>
        </p:nvSpPr>
        <p:spPr>
          <a:xfrm>
            <a:off x="1141413" y="2249486"/>
            <a:ext cx="8307388" cy="4125187"/>
          </a:xfrm>
        </p:spPr>
        <p:txBody>
          <a:bodyPr vert="horz" lIns="91440" tIns="45720" rIns="91440" bIns="45720" rtlCol="0" anchor="t">
            <a:normAutofit lnSpcReduction="10000"/>
          </a:bodyPr>
          <a:lstStyle/>
          <a:p>
            <a:r>
              <a:rPr lang="en-GB" dirty="0"/>
              <a:t>Employers: Induction for HE setting and HE profession, analysing first-order knowledge to make explicit, provide foundation for HE pedagogy (Murray &amp; Male, 2005).  Recognise background in teaching, not same as other HE tutors</a:t>
            </a:r>
          </a:p>
          <a:p>
            <a:r>
              <a:rPr lang="en-GB" dirty="0"/>
              <a:t>Individuals: Mission statement identifying position on role as teacher educator, organisational learning, pedagogy for ITE and scholarship/research (Boyd et al., 2021)</a:t>
            </a:r>
          </a:p>
          <a:p>
            <a:r>
              <a:rPr lang="en-GB" dirty="0"/>
              <a:t>Awareness of Boyd et al.’s guide </a:t>
            </a:r>
            <a:r>
              <a:rPr lang="en-GB" dirty="0">
                <a:hlinkClick r:id="rId3"/>
              </a:rPr>
              <a:t>https://tinyurl.com/3hp5pfwz</a:t>
            </a:r>
            <a:r>
              <a:rPr lang="en-GB" dirty="0"/>
              <a:t> and ERASMUS website </a:t>
            </a:r>
            <a:r>
              <a:rPr lang="en-GB" sz="1800" b="0" i="0" dirty="0">
                <a:solidFill>
                  <a:schemeClr val="bg2">
                    <a:lumMod val="60000"/>
                    <a:lumOff val="40000"/>
                  </a:schemeClr>
                </a:solidFill>
                <a:effectLst/>
                <a:latin typeface="Calibri"/>
                <a:ea typeface="Calibri"/>
                <a:cs typeface="Calibri"/>
                <a:hlinkClick r:id="rId4">
                  <a:extLst>
                    <a:ext uri="{A12FA001-AC4F-418D-AE19-62706E023703}">
                      <ahyp:hlinkClr xmlns:ahyp="http://schemas.microsoft.com/office/drawing/2018/hyperlinkcolor" val="tx"/>
                    </a:ext>
                  </a:extLst>
                </a:hlinkClick>
              </a:rPr>
              <a:t>https://info-ted.eu/ </a:t>
            </a:r>
            <a:r>
              <a:rPr lang="en-GB" sz="1800" dirty="0">
                <a:solidFill>
                  <a:schemeClr val="bg2">
                    <a:lumMod val="60000"/>
                    <a:lumOff val="40000"/>
                  </a:schemeClr>
                </a:solidFill>
                <a:latin typeface="Calibri"/>
                <a:ea typeface="Calibri"/>
                <a:cs typeface="Calibri"/>
                <a:hlinkClick r:id="rId4">
                  <a:extLst>
                    <a:ext uri="{A12FA001-AC4F-418D-AE19-62706E023703}">
                      <ahyp:hlinkClr xmlns:ahyp="http://schemas.microsoft.com/office/drawing/2018/hyperlinkcolor" val="tx"/>
                    </a:ext>
                  </a:extLst>
                </a:hlinkClick>
              </a:rPr>
              <a:t> </a:t>
            </a:r>
            <a:endParaRPr lang="en-GB" dirty="0">
              <a:solidFill>
                <a:schemeClr val="bg2">
                  <a:lumMod val="60000"/>
                  <a:lumOff val="40000"/>
                </a:schemeClr>
              </a:solidFill>
            </a:endParaRPr>
          </a:p>
          <a:p>
            <a:pPr lvl="1"/>
            <a:endParaRPr lang="en-GB" dirty="0"/>
          </a:p>
          <a:p>
            <a:pPr lvl="1"/>
            <a:endParaRPr lang="en-GB" dirty="0"/>
          </a:p>
          <a:p>
            <a:pPr lvl="1"/>
            <a:endParaRPr lang="en-GB" dirty="0"/>
          </a:p>
          <a:p>
            <a:pPr lvl="1"/>
            <a:endParaRPr lang="en-GB" dirty="0"/>
          </a:p>
          <a:p>
            <a:endParaRPr lang="en-GB" dirty="0"/>
          </a:p>
        </p:txBody>
      </p:sp>
      <p:pic>
        <p:nvPicPr>
          <p:cNvPr id="5" name="Picture 4">
            <a:extLst>
              <a:ext uri="{FF2B5EF4-FFF2-40B4-BE49-F238E27FC236}">
                <a16:creationId xmlns:a16="http://schemas.microsoft.com/office/drawing/2014/main" id="{942622FA-A032-42E5-0692-8A612CF5B577}"/>
              </a:ext>
            </a:extLst>
          </p:cNvPr>
          <p:cNvPicPr>
            <a:picLocks noChangeAspect="1"/>
          </p:cNvPicPr>
          <p:nvPr/>
        </p:nvPicPr>
        <p:blipFill>
          <a:blip r:embed="rId5"/>
          <a:stretch>
            <a:fillRect/>
          </a:stretch>
        </p:blipFill>
        <p:spPr>
          <a:xfrm>
            <a:off x="9645859" y="2420983"/>
            <a:ext cx="2432930" cy="3429000"/>
          </a:xfrm>
          <a:prstGeom prst="rect">
            <a:avLst/>
          </a:prstGeom>
        </p:spPr>
      </p:pic>
    </p:spTree>
    <p:extLst>
      <p:ext uri="{BB962C8B-B14F-4D97-AF65-F5344CB8AC3E}">
        <p14:creationId xmlns:p14="http://schemas.microsoft.com/office/powerpoint/2010/main" val="3787172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48AA-C06D-37F5-1E0E-BB4EB080FA31}"/>
              </a:ext>
            </a:extLst>
          </p:cNvPr>
          <p:cNvSpPr>
            <a:spLocks noGrp="1"/>
          </p:cNvSpPr>
          <p:nvPr>
            <p:ph type="title"/>
          </p:nvPr>
        </p:nvSpPr>
        <p:spPr>
          <a:xfrm>
            <a:off x="1141413" y="323550"/>
            <a:ext cx="9905998" cy="1478570"/>
          </a:xfrm>
        </p:spPr>
        <p:txBody>
          <a:bodyPr/>
          <a:lstStyle/>
          <a:p>
            <a:r>
              <a:rPr lang="en-GB"/>
              <a:t>Our Next steps</a:t>
            </a:r>
          </a:p>
        </p:txBody>
      </p:sp>
      <p:sp>
        <p:nvSpPr>
          <p:cNvPr id="3" name="Content Placeholder 2">
            <a:extLst>
              <a:ext uri="{FF2B5EF4-FFF2-40B4-BE49-F238E27FC236}">
                <a16:creationId xmlns:a16="http://schemas.microsoft.com/office/drawing/2014/main" id="{2CD577C7-5DA4-15BB-3266-138BAAA28430}"/>
              </a:ext>
            </a:extLst>
          </p:cNvPr>
          <p:cNvSpPr>
            <a:spLocks noGrp="1"/>
          </p:cNvSpPr>
          <p:nvPr>
            <p:ph sz="half" idx="1"/>
          </p:nvPr>
        </p:nvSpPr>
        <p:spPr>
          <a:xfrm>
            <a:off x="867090" y="1675938"/>
            <a:ext cx="4878389" cy="4475778"/>
          </a:xfrm>
        </p:spPr>
        <p:txBody>
          <a:bodyPr vert="horz" lIns="91440" tIns="45720" rIns="91440" bIns="45720" rtlCol="0" anchor="t">
            <a:normAutofit/>
          </a:bodyPr>
          <a:lstStyle/>
          <a:p>
            <a:r>
              <a:rPr lang="en-GB">
                <a:latin typeface="+mj-lt"/>
                <a:ea typeface="+mj-lt"/>
                <a:cs typeface="+mj-lt"/>
              </a:rPr>
              <a:t>Further research into what constitutes CK, PK and PCK in an ITE context </a:t>
            </a:r>
          </a:p>
          <a:p>
            <a:r>
              <a:rPr lang="en-GB">
                <a:latin typeface="+mj-lt"/>
                <a:ea typeface="+mj-lt"/>
                <a:cs typeface="+mj-lt"/>
              </a:rPr>
              <a:t>Feedback from novices regarding their ‘buddying’ needs</a:t>
            </a:r>
          </a:p>
          <a:p>
            <a:r>
              <a:rPr lang="en-US">
                <a:ea typeface="+mn-lt"/>
                <a:cs typeface="+mn-lt"/>
              </a:rPr>
              <a:t>Being part of a community of teacher educators</a:t>
            </a:r>
            <a:endParaRPr lang="en-GB">
              <a:latin typeface="+mj-lt"/>
              <a:ea typeface="+mj-lt"/>
              <a:cs typeface="Arial"/>
            </a:endParaRPr>
          </a:p>
          <a:p>
            <a:r>
              <a:rPr lang="en-US">
                <a:latin typeface="+mj-lt"/>
                <a:ea typeface="+mj-lt"/>
                <a:cs typeface="Arial"/>
              </a:rPr>
              <a:t>Support to become an active researcher </a:t>
            </a:r>
            <a:endParaRPr lang="en-GB">
              <a:latin typeface="+mj-lt"/>
              <a:ea typeface="+mj-lt"/>
              <a:cs typeface="+mj-lt"/>
            </a:endParaRPr>
          </a:p>
          <a:p>
            <a:endParaRPr lang="en-US">
              <a:latin typeface="+mj-lt"/>
              <a:ea typeface="+mj-lt"/>
              <a:cs typeface="Arial"/>
            </a:endParaRPr>
          </a:p>
          <a:p>
            <a:endParaRPr lang="en-US">
              <a:latin typeface="Arial"/>
              <a:cs typeface="Arial"/>
            </a:endParaRPr>
          </a:p>
          <a:p>
            <a:pPr lvl="1"/>
            <a:endParaRPr lang="en-GB"/>
          </a:p>
          <a:p>
            <a:pPr lvl="1"/>
            <a:endParaRPr lang="en-GB"/>
          </a:p>
          <a:p>
            <a:pPr lvl="1"/>
            <a:endParaRPr lang="en-GB"/>
          </a:p>
          <a:p>
            <a:pPr lvl="1"/>
            <a:endParaRPr lang="en-GB"/>
          </a:p>
          <a:p>
            <a:endParaRPr lang="en-GB"/>
          </a:p>
        </p:txBody>
      </p:sp>
      <p:sp>
        <p:nvSpPr>
          <p:cNvPr id="4" name="Content Placeholder 3">
            <a:extLst>
              <a:ext uri="{FF2B5EF4-FFF2-40B4-BE49-F238E27FC236}">
                <a16:creationId xmlns:a16="http://schemas.microsoft.com/office/drawing/2014/main" id="{238DB267-C11D-8910-1E97-4FA8C3DC383E}"/>
              </a:ext>
            </a:extLst>
          </p:cNvPr>
          <p:cNvSpPr>
            <a:spLocks noGrp="1"/>
          </p:cNvSpPr>
          <p:nvPr>
            <p:ph sz="half" idx="2"/>
          </p:nvPr>
        </p:nvSpPr>
        <p:spPr>
          <a:xfrm>
            <a:off x="6812280" y="1692685"/>
            <a:ext cx="5196477" cy="4459031"/>
          </a:xfrm>
        </p:spPr>
        <p:txBody>
          <a:bodyPr vert="horz" lIns="91440" tIns="45720" rIns="91440" bIns="45720" rtlCol="0" anchor="t">
            <a:normAutofit/>
          </a:bodyPr>
          <a:lstStyle/>
          <a:p>
            <a:r>
              <a:rPr lang="en-GB">
                <a:ea typeface="+mn-lt"/>
                <a:cs typeface="+mn-lt"/>
              </a:rPr>
              <a:t>Create a resource about knowledges for ITE</a:t>
            </a:r>
            <a:endParaRPr lang="en-GB">
              <a:solidFill>
                <a:srgbClr val="FFFFFF"/>
              </a:solidFill>
              <a:ea typeface="+mn-lt"/>
              <a:cs typeface="+mn-lt"/>
            </a:endParaRPr>
          </a:p>
          <a:p>
            <a:r>
              <a:rPr lang="en-GB">
                <a:ea typeface="+mn-lt"/>
                <a:cs typeface="+mn-lt"/>
              </a:rPr>
              <a:t>Set up a buddy system through AMET across institutions; provide role models</a:t>
            </a:r>
            <a:endParaRPr lang="en-GB"/>
          </a:p>
          <a:p>
            <a:r>
              <a:rPr lang="en-GB">
                <a:ea typeface="+mn-lt"/>
                <a:cs typeface="+mn-lt"/>
              </a:rPr>
              <a:t>Encourage AMET membership and attending webinars </a:t>
            </a:r>
          </a:p>
          <a:p>
            <a:r>
              <a:rPr lang="en-GB">
                <a:ea typeface="+mn-lt"/>
                <a:cs typeface="+mn-lt"/>
              </a:rPr>
              <a:t>Buddy system; Cross-institutional opportunities for research with AMET colleagues</a:t>
            </a:r>
            <a:endParaRPr lang="en-GB"/>
          </a:p>
          <a:p>
            <a:endParaRPr lang="en-GB"/>
          </a:p>
          <a:p>
            <a:endParaRPr lang="en-GB" sz="1900"/>
          </a:p>
          <a:p>
            <a:endParaRPr lang="en-US"/>
          </a:p>
        </p:txBody>
      </p:sp>
      <p:sp>
        <p:nvSpPr>
          <p:cNvPr id="5" name="Arrow: Right 4">
            <a:extLst>
              <a:ext uri="{FF2B5EF4-FFF2-40B4-BE49-F238E27FC236}">
                <a16:creationId xmlns:a16="http://schemas.microsoft.com/office/drawing/2014/main" id="{EABEE8C9-A6E4-FD7E-0368-ED3B34881568}"/>
              </a:ext>
            </a:extLst>
          </p:cNvPr>
          <p:cNvSpPr/>
          <p:nvPr/>
        </p:nvSpPr>
        <p:spPr>
          <a:xfrm>
            <a:off x="5821680" y="2011679"/>
            <a:ext cx="914400" cy="533400"/>
          </a:xfrm>
          <a:prstGeom prst="rightArrow">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5182E936-E270-E3C7-9A28-F6F1BC290769}"/>
              </a:ext>
            </a:extLst>
          </p:cNvPr>
          <p:cNvSpPr/>
          <p:nvPr/>
        </p:nvSpPr>
        <p:spPr>
          <a:xfrm>
            <a:off x="5829300" y="3009899"/>
            <a:ext cx="914400" cy="533400"/>
          </a:xfrm>
          <a:prstGeom prst="rightArrow">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C17D6BC0-3B29-719E-A609-47156BFFF5F9}"/>
              </a:ext>
            </a:extLst>
          </p:cNvPr>
          <p:cNvSpPr/>
          <p:nvPr/>
        </p:nvSpPr>
        <p:spPr>
          <a:xfrm>
            <a:off x="5829299" y="4091939"/>
            <a:ext cx="914400" cy="533400"/>
          </a:xfrm>
          <a:prstGeom prst="rightArrow">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DDE141A-E8A7-2B62-BBE3-9031939CF7B6}"/>
              </a:ext>
            </a:extLst>
          </p:cNvPr>
          <p:cNvSpPr/>
          <p:nvPr/>
        </p:nvSpPr>
        <p:spPr>
          <a:xfrm>
            <a:off x="5836920" y="5090159"/>
            <a:ext cx="914400" cy="533400"/>
          </a:xfrm>
          <a:prstGeom prst="rightArrow">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Group brainstorm with solid fill">
            <a:extLst>
              <a:ext uri="{FF2B5EF4-FFF2-40B4-BE49-F238E27FC236}">
                <a16:creationId xmlns:a16="http://schemas.microsoft.com/office/drawing/2014/main" id="{847BB481-7796-26C2-3FFA-910A8A8241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27810" y="301028"/>
            <a:ext cx="914400" cy="914400"/>
          </a:xfrm>
          <a:prstGeom prst="rect">
            <a:avLst/>
          </a:prstGeom>
        </p:spPr>
      </p:pic>
      <p:sp>
        <p:nvSpPr>
          <p:cNvPr id="13" name="TextBox 12">
            <a:extLst>
              <a:ext uri="{FF2B5EF4-FFF2-40B4-BE49-F238E27FC236}">
                <a16:creationId xmlns:a16="http://schemas.microsoft.com/office/drawing/2014/main" id="{8DC3AC37-35CF-5349-BF0B-D56D12E9649C}"/>
              </a:ext>
            </a:extLst>
          </p:cNvPr>
          <p:cNvSpPr txBox="1"/>
          <p:nvPr/>
        </p:nvSpPr>
        <p:spPr>
          <a:xfrm>
            <a:off x="10996268" y="760752"/>
            <a:ext cx="569613"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rPr>
              <a:t>Q3</a:t>
            </a:r>
          </a:p>
        </p:txBody>
      </p:sp>
    </p:spTree>
    <p:extLst>
      <p:ext uri="{BB962C8B-B14F-4D97-AF65-F5344CB8AC3E}">
        <p14:creationId xmlns:p14="http://schemas.microsoft.com/office/powerpoint/2010/main" val="3157690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2BFF0-299D-5C3A-91F8-FA0BECD9692F}"/>
              </a:ext>
            </a:extLst>
          </p:cNvPr>
          <p:cNvSpPr>
            <a:spLocks noGrp="1"/>
          </p:cNvSpPr>
          <p:nvPr>
            <p:ph type="title"/>
          </p:nvPr>
        </p:nvSpPr>
        <p:spPr/>
        <p:txBody>
          <a:bodyPr/>
          <a:lstStyle/>
          <a:p>
            <a:r>
              <a:rPr lang="en-US"/>
              <a:t>Your experiences and suggestions</a:t>
            </a:r>
          </a:p>
        </p:txBody>
      </p:sp>
      <p:sp>
        <p:nvSpPr>
          <p:cNvPr id="3" name="Content Placeholder 2">
            <a:extLst>
              <a:ext uri="{FF2B5EF4-FFF2-40B4-BE49-F238E27FC236}">
                <a16:creationId xmlns:a16="http://schemas.microsoft.com/office/drawing/2014/main" id="{887112F3-BCAA-AB9F-746C-0ED6597D17FB}"/>
              </a:ext>
            </a:extLst>
          </p:cNvPr>
          <p:cNvSpPr>
            <a:spLocks noGrp="1"/>
          </p:cNvSpPr>
          <p:nvPr>
            <p:ph idx="1"/>
          </p:nvPr>
        </p:nvSpPr>
        <p:spPr/>
        <p:txBody>
          <a:bodyPr vert="horz" lIns="91440" tIns="45720" rIns="91440" bIns="45720" rtlCol="0" anchor="t">
            <a:normAutofit/>
          </a:bodyPr>
          <a:lstStyle/>
          <a:p>
            <a:r>
              <a:rPr lang="en-US"/>
              <a:t>Do your experiences match what we have presented?</a:t>
            </a:r>
          </a:p>
          <a:p>
            <a:r>
              <a:rPr lang="en-US"/>
              <a:t>What is your reaction to our suggestions?</a:t>
            </a:r>
          </a:p>
          <a:p>
            <a:r>
              <a:rPr lang="en-US"/>
              <a:t>Have you found solutions to any of the issues?</a:t>
            </a:r>
          </a:p>
          <a:p>
            <a:r>
              <a:rPr lang="en-US"/>
              <a:t>What additional solutions would you suggest?</a:t>
            </a:r>
          </a:p>
          <a:p>
            <a:r>
              <a:rPr lang="en-US"/>
              <a:t>What barriers would there be?</a:t>
            </a:r>
          </a:p>
        </p:txBody>
      </p:sp>
      <p:pic>
        <p:nvPicPr>
          <p:cNvPr id="5" name="Graphic 4" descr="Group brainstorm with solid fill">
            <a:extLst>
              <a:ext uri="{FF2B5EF4-FFF2-40B4-BE49-F238E27FC236}">
                <a16:creationId xmlns:a16="http://schemas.microsoft.com/office/drawing/2014/main" id="{ACAE8942-B0FB-9A3E-2B17-6485E0F0A3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27810" y="301028"/>
            <a:ext cx="914400" cy="914400"/>
          </a:xfrm>
          <a:prstGeom prst="rect">
            <a:avLst/>
          </a:prstGeom>
        </p:spPr>
      </p:pic>
      <p:sp>
        <p:nvSpPr>
          <p:cNvPr id="6" name="TextBox 5">
            <a:extLst>
              <a:ext uri="{FF2B5EF4-FFF2-40B4-BE49-F238E27FC236}">
                <a16:creationId xmlns:a16="http://schemas.microsoft.com/office/drawing/2014/main" id="{897153BC-65C4-6DB6-9C4C-44537BFB72B9}"/>
              </a:ext>
            </a:extLst>
          </p:cNvPr>
          <p:cNvSpPr txBox="1"/>
          <p:nvPr/>
        </p:nvSpPr>
        <p:spPr>
          <a:xfrm>
            <a:off x="10996268" y="760752"/>
            <a:ext cx="569613"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rPr>
              <a:t>Q4</a:t>
            </a:r>
          </a:p>
        </p:txBody>
      </p:sp>
      <p:pic>
        <p:nvPicPr>
          <p:cNvPr id="7" name="Picture 6" descr="QR code for this padlet">
            <a:extLst>
              <a:ext uri="{FF2B5EF4-FFF2-40B4-BE49-F238E27FC236}">
                <a16:creationId xmlns:a16="http://schemas.microsoft.com/office/drawing/2014/main" id="{D34CA34D-3D0D-1F66-51BE-12389748ED70}"/>
              </a:ext>
            </a:extLst>
          </p:cNvPr>
          <p:cNvPicPr>
            <a:picLocks noChangeAspect="1"/>
          </p:cNvPicPr>
          <p:nvPr/>
        </p:nvPicPr>
        <p:blipFill>
          <a:blip r:embed="rId5"/>
          <a:stretch>
            <a:fillRect/>
          </a:stretch>
        </p:blipFill>
        <p:spPr>
          <a:xfrm>
            <a:off x="9224513" y="2244306"/>
            <a:ext cx="2743200" cy="2743200"/>
          </a:xfrm>
          <a:prstGeom prst="rect">
            <a:avLst/>
          </a:prstGeom>
        </p:spPr>
      </p:pic>
      <p:sp>
        <p:nvSpPr>
          <p:cNvPr id="8" name="TextBox 7">
            <a:extLst>
              <a:ext uri="{FF2B5EF4-FFF2-40B4-BE49-F238E27FC236}">
                <a16:creationId xmlns:a16="http://schemas.microsoft.com/office/drawing/2014/main" id="{D41695D5-E396-E9BC-8AB2-5289EC2B4E02}"/>
              </a:ext>
            </a:extLst>
          </p:cNvPr>
          <p:cNvSpPr txBox="1"/>
          <p:nvPr/>
        </p:nvSpPr>
        <p:spPr>
          <a:xfrm>
            <a:off x="9382664" y="512696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6"/>
              </a:rPr>
              <a:t>https://uofsussex.padlet.org/kagladwin1/amet-considers-induction-np81xwo820d9ywcq</a:t>
            </a:r>
            <a:endParaRPr lang="en-US"/>
          </a:p>
        </p:txBody>
      </p:sp>
    </p:spTree>
    <p:extLst>
      <p:ext uri="{BB962C8B-B14F-4D97-AF65-F5344CB8AC3E}">
        <p14:creationId xmlns:p14="http://schemas.microsoft.com/office/powerpoint/2010/main" val="1239099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2BFF0-299D-5C3A-91F8-FA0BECD9692F}"/>
              </a:ext>
            </a:extLst>
          </p:cNvPr>
          <p:cNvSpPr>
            <a:spLocks noGrp="1"/>
          </p:cNvSpPr>
          <p:nvPr>
            <p:ph type="title"/>
          </p:nvPr>
        </p:nvSpPr>
        <p:spPr/>
        <p:txBody>
          <a:bodyPr/>
          <a:lstStyle/>
          <a:p>
            <a:r>
              <a:rPr lang="en-US"/>
              <a:t>Survey</a:t>
            </a:r>
          </a:p>
        </p:txBody>
      </p:sp>
      <p:sp>
        <p:nvSpPr>
          <p:cNvPr id="3" name="Content Placeholder 2">
            <a:extLst>
              <a:ext uri="{FF2B5EF4-FFF2-40B4-BE49-F238E27FC236}">
                <a16:creationId xmlns:a16="http://schemas.microsoft.com/office/drawing/2014/main" id="{887112F3-BCAA-AB9F-746C-0ED6597D17FB}"/>
              </a:ext>
            </a:extLst>
          </p:cNvPr>
          <p:cNvSpPr>
            <a:spLocks noGrp="1"/>
          </p:cNvSpPr>
          <p:nvPr>
            <p:ph idx="1"/>
          </p:nvPr>
        </p:nvSpPr>
        <p:spPr>
          <a:xfrm>
            <a:off x="1141413" y="2012571"/>
            <a:ext cx="4951411" cy="3541714"/>
          </a:xfrm>
        </p:spPr>
        <p:txBody>
          <a:bodyPr vert="horz" lIns="91440" tIns="45720" rIns="91440" bIns="45720" rtlCol="0" anchor="t">
            <a:normAutofit/>
          </a:bodyPr>
          <a:lstStyle/>
          <a:p>
            <a:pPr marL="0" indent="0">
              <a:buNone/>
            </a:pPr>
            <a:r>
              <a:rPr lang="en-US"/>
              <a:t>If you haven’t yet done the survey, we would welcome your input</a:t>
            </a:r>
          </a:p>
          <a:p>
            <a:r>
              <a:rPr lang="en-US"/>
              <a:t>Feel free to contact us directly:</a:t>
            </a:r>
          </a:p>
          <a:p>
            <a:r>
              <a:rPr lang="en-US" dirty="0">
                <a:hlinkClick r:id="rId3"/>
              </a:rPr>
              <a:t>F.r.curtis@reading.ac.uk</a:t>
            </a:r>
          </a:p>
          <a:p>
            <a:r>
              <a:rPr lang="en-US" dirty="0">
                <a:hlinkClick r:id="rId4"/>
              </a:rPr>
              <a:t>ashley.compton@bishopg.ac.uk</a:t>
            </a:r>
            <a:r>
              <a:rPr lang="en-US" dirty="0"/>
              <a:t> </a:t>
            </a:r>
          </a:p>
          <a:p>
            <a:r>
              <a:rPr lang="en-US">
                <a:hlinkClick r:id="rId5"/>
              </a:rPr>
              <a:t>k.a.gladwin@sussex.ac.uk</a:t>
            </a:r>
            <a:endParaRPr lang="en-US"/>
          </a:p>
          <a:p>
            <a:endParaRPr lang="en-US"/>
          </a:p>
        </p:txBody>
      </p:sp>
      <p:sp>
        <p:nvSpPr>
          <p:cNvPr id="11" name="TextBox 10">
            <a:extLst>
              <a:ext uri="{FF2B5EF4-FFF2-40B4-BE49-F238E27FC236}">
                <a16:creationId xmlns:a16="http://schemas.microsoft.com/office/drawing/2014/main" id="{A3FCC342-C2D0-101A-1E91-7727B7345022}"/>
              </a:ext>
            </a:extLst>
          </p:cNvPr>
          <p:cNvSpPr txBox="1"/>
          <p:nvPr/>
        </p:nvSpPr>
        <p:spPr>
          <a:xfrm>
            <a:off x="5821680" y="5469767"/>
            <a:ext cx="6104708" cy="369332"/>
          </a:xfrm>
          <a:prstGeom prst="rect">
            <a:avLst/>
          </a:prstGeom>
          <a:noFill/>
        </p:spPr>
        <p:txBody>
          <a:bodyPr wrap="square">
            <a:spAutoFit/>
          </a:bodyPr>
          <a:lstStyle/>
          <a:p>
            <a:r>
              <a:rPr lang="en-GB"/>
              <a:t>https://forms.office.com/r/mxd86ywURJ</a:t>
            </a:r>
          </a:p>
        </p:txBody>
      </p:sp>
      <p:pic>
        <p:nvPicPr>
          <p:cNvPr id="13" name="Picture 12">
            <a:extLst>
              <a:ext uri="{FF2B5EF4-FFF2-40B4-BE49-F238E27FC236}">
                <a16:creationId xmlns:a16="http://schemas.microsoft.com/office/drawing/2014/main" id="{08B3335F-5E13-8D1A-17FE-FE8AE9C104C4}"/>
              </a:ext>
            </a:extLst>
          </p:cNvPr>
          <p:cNvPicPr>
            <a:picLocks noChangeAspect="1"/>
          </p:cNvPicPr>
          <p:nvPr/>
        </p:nvPicPr>
        <p:blipFill>
          <a:blip r:embed="rId6"/>
          <a:stretch>
            <a:fillRect/>
          </a:stretch>
        </p:blipFill>
        <p:spPr>
          <a:xfrm>
            <a:off x="6094753" y="1536371"/>
            <a:ext cx="3366057" cy="3522530"/>
          </a:xfrm>
          <a:prstGeom prst="rect">
            <a:avLst/>
          </a:prstGeom>
        </p:spPr>
      </p:pic>
    </p:spTree>
    <p:extLst>
      <p:ext uri="{BB962C8B-B14F-4D97-AF65-F5344CB8AC3E}">
        <p14:creationId xmlns:p14="http://schemas.microsoft.com/office/powerpoint/2010/main" val="108768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48AA-C06D-37F5-1E0E-BB4EB080FA31}"/>
              </a:ext>
            </a:extLst>
          </p:cNvPr>
          <p:cNvSpPr>
            <a:spLocks noGrp="1"/>
          </p:cNvSpPr>
          <p:nvPr>
            <p:ph type="title"/>
          </p:nvPr>
        </p:nvSpPr>
        <p:spPr/>
        <p:txBody>
          <a:bodyPr/>
          <a:lstStyle/>
          <a:p>
            <a:r>
              <a:rPr lang="en-GB"/>
              <a:t>Focus points for Teacher education induction</a:t>
            </a:r>
          </a:p>
        </p:txBody>
      </p:sp>
      <p:sp>
        <p:nvSpPr>
          <p:cNvPr id="3" name="Content Placeholder 2">
            <a:extLst>
              <a:ext uri="{FF2B5EF4-FFF2-40B4-BE49-F238E27FC236}">
                <a16:creationId xmlns:a16="http://schemas.microsoft.com/office/drawing/2014/main" id="{2CD577C7-5DA4-15BB-3266-138BAAA28430}"/>
              </a:ext>
            </a:extLst>
          </p:cNvPr>
          <p:cNvSpPr>
            <a:spLocks noGrp="1"/>
          </p:cNvSpPr>
          <p:nvPr>
            <p:ph idx="1"/>
          </p:nvPr>
        </p:nvSpPr>
        <p:spPr/>
        <p:txBody>
          <a:bodyPr>
            <a:normAutofit/>
          </a:bodyPr>
          <a:lstStyle/>
          <a:p>
            <a:pPr marL="0" indent="0">
              <a:buNone/>
            </a:pPr>
            <a:r>
              <a:rPr lang="en-GB"/>
              <a:t>Interviews with new English TEs found five areas of need:</a:t>
            </a:r>
          </a:p>
          <a:p>
            <a:r>
              <a:rPr lang="en-GB"/>
              <a:t>Pedagogical/andragogical knowledge for HE </a:t>
            </a:r>
          </a:p>
          <a:p>
            <a:r>
              <a:rPr lang="en-GB"/>
              <a:t>Generalisation of school-based knowledge eg national policies</a:t>
            </a:r>
          </a:p>
          <a:p>
            <a:r>
              <a:rPr lang="en-GB"/>
              <a:t>Developing researcher identity </a:t>
            </a:r>
          </a:p>
          <a:p>
            <a:r>
              <a:rPr lang="en-GB"/>
              <a:t>Developing ways of working with school-based colleagues</a:t>
            </a:r>
          </a:p>
          <a:p>
            <a:r>
              <a:rPr lang="en-GB"/>
              <a:t>Pragmatic knowledge of institution – bureaucracy, size and disempowerment</a:t>
            </a:r>
          </a:p>
          <a:p>
            <a:endParaRPr lang="en-GB"/>
          </a:p>
        </p:txBody>
      </p:sp>
      <p:sp>
        <p:nvSpPr>
          <p:cNvPr id="6" name="TextBox 5">
            <a:extLst>
              <a:ext uri="{FF2B5EF4-FFF2-40B4-BE49-F238E27FC236}">
                <a16:creationId xmlns:a16="http://schemas.microsoft.com/office/drawing/2014/main" id="{414FA0E4-B266-0AA9-C19F-5DE3C123B5B8}"/>
              </a:ext>
            </a:extLst>
          </p:cNvPr>
          <p:cNvSpPr txBox="1"/>
          <p:nvPr/>
        </p:nvSpPr>
        <p:spPr>
          <a:xfrm>
            <a:off x="8566483" y="6054816"/>
            <a:ext cx="2630905" cy="369332"/>
          </a:xfrm>
          <a:prstGeom prst="rect">
            <a:avLst/>
          </a:prstGeom>
          <a:noFill/>
        </p:spPr>
        <p:txBody>
          <a:bodyPr wrap="square">
            <a:spAutoFit/>
          </a:bodyPr>
          <a:lstStyle/>
          <a:p>
            <a:r>
              <a:rPr lang="en-GB" dirty="0"/>
              <a:t>Murray &amp; Male, 2005</a:t>
            </a:r>
          </a:p>
        </p:txBody>
      </p:sp>
    </p:spTree>
    <p:extLst>
      <p:ext uri="{BB962C8B-B14F-4D97-AF65-F5344CB8AC3E}">
        <p14:creationId xmlns:p14="http://schemas.microsoft.com/office/powerpoint/2010/main" val="3589357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48AA-C06D-37F5-1E0E-BB4EB080FA31}"/>
              </a:ext>
            </a:extLst>
          </p:cNvPr>
          <p:cNvSpPr>
            <a:spLocks noGrp="1"/>
          </p:cNvSpPr>
          <p:nvPr>
            <p:ph type="title"/>
          </p:nvPr>
        </p:nvSpPr>
        <p:spPr>
          <a:xfrm>
            <a:off x="1141413" y="-15225"/>
            <a:ext cx="9905998" cy="1478570"/>
          </a:xfrm>
        </p:spPr>
        <p:txBody>
          <a:bodyPr/>
          <a:lstStyle/>
          <a:p>
            <a:r>
              <a:rPr lang="en-GB" err="1"/>
              <a:t>REferences</a:t>
            </a:r>
            <a:endParaRPr lang="en-GB"/>
          </a:p>
        </p:txBody>
      </p:sp>
      <p:sp>
        <p:nvSpPr>
          <p:cNvPr id="3" name="Content Placeholder 2">
            <a:extLst>
              <a:ext uri="{FF2B5EF4-FFF2-40B4-BE49-F238E27FC236}">
                <a16:creationId xmlns:a16="http://schemas.microsoft.com/office/drawing/2014/main" id="{2CD577C7-5DA4-15BB-3266-138BAAA28430}"/>
              </a:ext>
            </a:extLst>
          </p:cNvPr>
          <p:cNvSpPr>
            <a:spLocks noGrp="1"/>
          </p:cNvSpPr>
          <p:nvPr>
            <p:ph idx="1"/>
          </p:nvPr>
        </p:nvSpPr>
        <p:spPr>
          <a:xfrm>
            <a:off x="1141412" y="1106417"/>
            <a:ext cx="9905999" cy="5173614"/>
          </a:xfrm>
        </p:spPr>
        <p:txBody>
          <a:bodyPr vert="horz" lIns="91440" tIns="45720" rIns="91440" bIns="45720" rtlCol="0" anchor="t">
            <a:noAutofit/>
          </a:bodyPr>
          <a:lstStyle/>
          <a:p>
            <a:pPr marL="0" indent="0">
              <a:spcBef>
                <a:spcPts val="0"/>
              </a:spcBef>
              <a:buNone/>
            </a:pPr>
            <a:r>
              <a:rPr lang="en-GB" sz="1500" kern="100" dirty="0">
                <a:latin typeface="+mj-lt"/>
                <a:ea typeface="+mn-lt"/>
                <a:cs typeface="+mn-lt"/>
              </a:rPr>
              <a:t>Boyd, P. (2021, October 19) Being a subversive teacher educator. </a:t>
            </a:r>
            <a:r>
              <a:rPr lang="en-GB" sz="1500" kern="100" dirty="0">
                <a:latin typeface="+mj-lt"/>
                <a:ea typeface="+mn-lt"/>
                <a:cs typeface="+mn-lt"/>
                <a:hlinkClick r:id="rId3">
                  <a:extLst>
                    <a:ext uri="{A12FA001-AC4F-418D-AE19-62706E023703}">
                      <ahyp:hlinkClr xmlns:ahyp="http://schemas.microsoft.com/office/drawing/2018/hyperlinkcolor" val="tx"/>
                    </a:ext>
                  </a:extLst>
                </a:hlinkClick>
              </a:rPr>
              <a:t>https://www.bera.ac.uk/blog/being-a-subversive-teacher-educator</a:t>
            </a:r>
            <a:endParaRPr lang="en-US" sz="1500" dirty="0">
              <a:latin typeface="+mj-lt"/>
              <a:ea typeface="+mj-lt"/>
              <a:cs typeface="+mj-lt"/>
            </a:endParaRPr>
          </a:p>
          <a:p>
            <a:pPr marL="0" indent="0">
              <a:spcBef>
                <a:spcPts val="0"/>
              </a:spcBef>
              <a:buNone/>
            </a:pPr>
            <a:r>
              <a:rPr lang="en-GB" sz="1500" kern="100" dirty="0">
                <a:latin typeface="+mj-lt"/>
                <a:ea typeface="Calibri"/>
                <a:cs typeface="Times New Roman"/>
              </a:rPr>
              <a:t>Boyd, P., Harris, K., &amp; Murray, J. (2011).  </a:t>
            </a:r>
            <a:r>
              <a:rPr lang="en-GB" sz="1500" i="1" kern="100" dirty="0">
                <a:latin typeface="+mj-lt"/>
                <a:ea typeface="Calibri"/>
                <a:cs typeface="Times New Roman"/>
              </a:rPr>
              <a:t>Becoming a teacher educator: Guidelines for induction (2nd ed.)  </a:t>
            </a:r>
            <a:r>
              <a:rPr lang="en-GB" sz="1500" kern="100" dirty="0">
                <a:latin typeface="+mj-lt"/>
                <a:ea typeface="Calibri"/>
                <a:cs typeface="Times New Roman"/>
              </a:rPr>
              <a:t>Escalate: Subject centre of the Higher Education Academy, Bristol, UK.</a:t>
            </a:r>
          </a:p>
          <a:p>
            <a:pPr marL="0" indent="0">
              <a:spcBef>
                <a:spcPts val="0"/>
              </a:spcBef>
              <a:buNone/>
            </a:pPr>
            <a:r>
              <a:rPr lang="en-GB" sz="1500" kern="100" dirty="0">
                <a:effectLst/>
                <a:latin typeface="+mj-lt"/>
                <a:ea typeface="Calibri"/>
                <a:cs typeface="Times New Roman"/>
              </a:rPr>
              <a:t>Boyd, P., Harris, K., &amp; Murray, J. (2021).</a:t>
            </a:r>
            <a:r>
              <a:rPr lang="en-GB" sz="1500" kern="100" dirty="0">
                <a:latin typeface="+mj-lt"/>
                <a:ea typeface="Calibri"/>
                <a:cs typeface="Times New Roman"/>
              </a:rPr>
              <a:t> </a:t>
            </a:r>
            <a:r>
              <a:rPr lang="en-GB" sz="1500" kern="100" dirty="0">
                <a:effectLst/>
                <a:latin typeface="+mj-lt"/>
                <a:ea typeface="Calibri"/>
                <a:cs typeface="Times New Roman"/>
              </a:rPr>
              <a:t> </a:t>
            </a:r>
            <a:r>
              <a:rPr lang="en-GB" sz="1500" i="1" kern="100" dirty="0">
                <a:effectLst/>
                <a:latin typeface="+mj-lt"/>
                <a:ea typeface="Calibri"/>
                <a:cs typeface="Times New Roman"/>
              </a:rPr>
              <a:t>Becoming a teacher educator: Guidelines for academic induction</a:t>
            </a:r>
            <a:r>
              <a:rPr lang="en-GB" sz="1500" kern="100" dirty="0">
                <a:effectLst/>
                <a:latin typeface="+mj-lt"/>
                <a:ea typeface="Calibri"/>
                <a:cs typeface="Times New Roman"/>
              </a:rPr>
              <a:t> (3rd ed.)</a:t>
            </a:r>
            <a:r>
              <a:rPr lang="en-GB" sz="1500" kern="100" dirty="0">
                <a:latin typeface="+mj-lt"/>
                <a:ea typeface="Calibri"/>
                <a:cs typeface="Times New Roman"/>
              </a:rPr>
              <a:t> </a:t>
            </a:r>
            <a:r>
              <a:rPr lang="en-GB" sz="1500" kern="100" dirty="0">
                <a:effectLst/>
                <a:latin typeface="+mj-lt"/>
                <a:ea typeface="Calibri"/>
                <a:cs typeface="Times New Roman"/>
              </a:rPr>
              <a:t> </a:t>
            </a:r>
            <a:r>
              <a:rPr lang="en-GB" sz="1500" kern="100" dirty="0" err="1">
                <a:effectLst/>
                <a:latin typeface="+mj-lt"/>
                <a:ea typeface="Calibri"/>
                <a:cs typeface="Times New Roman"/>
              </a:rPr>
              <a:t>AdvanceHE</a:t>
            </a:r>
            <a:r>
              <a:rPr lang="en-GB" sz="1500" kern="100" dirty="0">
                <a:latin typeface="+mj-lt"/>
                <a:ea typeface="Calibri"/>
                <a:cs typeface="Times New Roman"/>
              </a:rPr>
              <a:t>.</a:t>
            </a:r>
          </a:p>
          <a:p>
            <a:pPr marL="0" indent="0">
              <a:spcBef>
                <a:spcPts val="0"/>
              </a:spcBef>
              <a:buNone/>
            </a:pPr>
            <a:r>
              <a:rPr lang="en-GB" sz="1500" kern="100" dirty="0">
                <a:latin typeface="+mj-lt"/>
                <a:ea typeface="+mn-lt"/>
                <a:cs typeface="Helvetica"/>
              </a:rPr>
              <a:t>Braund, M. (2015). Teacher educators professional journeys: Pedagogical and systemic issues affecting role perceptions. </a:t>
            </a:r>
            <a:r>
              <a:rPr lang="en-GB" sz="1500" i="1" kern="100" dirty="0">
                <a:latin typeface="+mj-lt"/>
                <a:ea typeface="+mn-lt"/>
                <a:cs typeface="Helvetica"/>
              </a:rPr>
              <a:t>Africa Education Review</a:t>
            </a:r>
            <a:r>
              <a:rPr lang="en-GB" sz="1500" kern="100" dirty="0">
                <a:latin typeface="+mj-lt"/>
                <a:ea typeface="+mn-lt"/>
                <a:cs typeface="Helvetica"/>
              </a:rPr>
              <a:t>, 12(2), 309-330.</a:t>
            </a:r>
          </a:p>
          <a:p>
            <a:pPr marL="0" indent="0">
              <a:spcBef>
                <a:spcPts val="0"/>
              </a:spcBef>
              <a:buNone/>
            </a:pPr>
            <a:r>
              <a:rPr lang="en-GB" sz="1500" kern="100" dirty="0">
                <a:latin typeface="+mj-lt"/>
                <a:ea typeface="+mn-lt"/>
                <a:cs typeface="Helvetica"/>
              </a:rPr>
              <a:t>Cochran-Smith, M., </a:t>
            </a:r>
            <a:r>
              <a:rPr lang="en-GB" sz="1500" kern="100" dirty="0" err="1">
                <a:latin typeface="+mj-lt"/>
                <a:ea typeface="+mn-lt"/>
                <a:cs typeface="Helvetica"/>
              </a:rPr>
              <a:t>Grudnoff</a:t>
            </a:r>
            <a:r>
              <a:rPr lang="en-GB" sz="1500" kern="100" dirty="0">
                <a:latin typeface="+mj-lt"/>
                <a:ea typeface="+mn-lt"/>
                <a:cs typeface="Helvetica"/>
              </a:rPr>
              <a:t>, L., Orland-Barak, l. &amp; Smith, K. (2020). Educating teacher educators: International perspectives. </a:t>
            </a:r>
            <a:r>
              <a:rPr lang="en-GB" sz="1500" i="1" kern="100" dirty="0">
                <a:latin typeface="+mj-lt"/>
                <a:ea typeface="+mn-lt"/>
                <a:cs typeface="Helvetica"/>
              </a:rPr>
              <a:t>The New Educator, 16</a:t>
            </a:r>
            <a:r>
              <a:rPr lang="en-GB" sz="1500" kern="100" dirty="0">
                <a:latin typeface="+mj-lt"/>
                <a:ea typeface="+mn-lt"/>
                <a:cs typeface="Helvetica"/>
              </a:rPr>
              <a:t>(1), 5-24. doi.org/10.1080/1547688X.2019.1670309.</a:t>
            </a:r>
            <a:endParaRPr lang="en-GB" sz="1500" dirty="0">
              <a:latin typeface="+mj-lt"/>
              <a:ea typeface="+mj-lt"/>
              <a:cs typeface="+mj-lt"/>
            </a:endParaRPr>
          </a:p>
          <a:p>
            <a:pPr marL="0" indent="0">
              <a:spcBef>
                <a:spcPts val="0"/>
              </a:spcBef>
              <a:buNone/>
            </a:pPr>
            <a:r>
              <a:rPr lang="en-GB" sz="1500" kern="100" dirty="0">
                <a:latin typeface="+mj-lt"/>
                <a:ea typeface="+mn-lt"/>
                <a:cs typeface="+mn-lt"/>
              </a:rPr>
              <a:t>Czerniawski, G. (2018). </a:t>
            </a:r>
            <a:r>
              <a:rPr lang="en-GB" sz="1500" i="1" kern="100" dirty="0">
                <a:latin typeface="+mj-lt"/>
                <a:ea typeface="+mn-lt"/>
                <a:cs typeface="+mn-lt"/>
              </a:rPr>
              <a:t>Teacher educators in the twenty-first century : Identity, knowledge and research</a:t>
            </a:r>
            <a:r>
              <a:rPr lang="en-GB" sz="1500" kern="100" dirty="0">
                <a:latin typeface="+mj-lt"/>
                <a:ea typeface="+mn-lt"/>
                <a:cs typeface="+mn-lt"/>
              </a:rPr>
              <a:t>. Critical Publishing.</a:t>
            </a:r>
            <a:endParaRPr lang="en-GB" sz="1500" kern="100" dirty="0">
              <a:latin typeface="+mj-lt"/>
              <a:ea typeface="+mj-lt"/>
              <a:cs typeface="+mj-lt"/>
            </a:endParaRPr>
          </a:p>
          <a:p>
            <a:pPr marL="0" indent="0">
              <a:spcBef>
                <a:spcPts val="0"/>
              </a:spcBef>
              <a:buNone/>
            </a:pPr>
            <a:r>
              <a:rPr lang="en-GB" sz="1500" kern="100" dirty="0">
                <a:latin typeface="TW Cen MT"/>
                <a:ea typeface="+mn-lt"/>
                <a:cs typeface="+mn-lt"/>
              </a:rPr>
              <a:t>Czerniawski, G.,  Guberman, A., &amp; MacPhail, A. (2017). The professional development needs of higher education-based teacher educators: An international comparative needs </a:t>
            </a:r>
            <a:r>
              <a:rPr lang="en-GB" sz="1500" kern="100" dirty="0" err="1">
                <a:latin typeface="TW Cen MT"/>
                <a:ea typeface="+mn-lt"/>
                <a:cs typeface="+mn-lt"/>
              </a:rPr>
              <a:t>anaylsis</a:t>
            </a:r>
            <a:r>
              <a:rPr lang="en-GB" sz="1500" kern="100" dirty="0">
                <a:latin typeface="TW Cen MT"/>
                <a:ea typeface="+mn-lt"/>
                <a:cs typeface="+mn-lt"/>
              </a:rPr>
              <a:t>. </a:t>
            </a:r>
            <a:r>
              <a:rPr lang="en-GB" sz="1500" i="1" kern="100" dirty="0">
                <a:latin typeface="TW Cen MT"/>
                <a:ea typeface="+mn-lt"/>
                <a:cs typeface="+mn-lt"/>
              </a:rPr>
              <a:t>European Journal of Teacher Education</a:t>
            </a:r>
            <a:r>
              <a:rPr lang="en-GB" sz="1500" kern="100" dirty="0">
                <a:latin typeface="TW Cen MT"/>
                <a:ea typeface="+mn-lt"/>
                <a:cs typeface="+mn-lt"/>
              </a:rPr>
              <a:t>, </a:t>
            </a:r>
            <a:r>
              <a:rPr lang="en-GB" sz="1500" i="1" kern="100" dirty="0">
                <a:latin typeface="TW Cen MT"/>
                <a:ea typeface="+mn-lt"/>
                <a:cs typeface="+mn-lt"/>
              </a:rPr>
              <a:t>40</a:t>
            </a:r>
            <a:r>
              <a:rPr lang="en-GB" sz="1500" kern="100" dirty="0">
                <a:latin typeface="TW Cen MT"/>
                <a:ea typeface="+mn-lt"/>
                <a:cs typeface="+mn-lt"/>
              </a:rPr>
              <a:t>(1), 127-140.</a:t>
            </a:r>
            <a:endParaRPr lang="en-GB" dirty="0"/>
          </a:p>
          <a:p>
            <a:pPr marL="0" indent="0">
              <a:spcBef>
                <a:spcPts val="0"/>
              </a:spcBef>
              <a:buNone/>
            </a:pPr>
            <a:r>
              <a:rPr lang="en-GB" sz="1500" kern="100" dirty="0" err="1">
                <a:latin typeface="+mj-lt"/>
                <a:ea typeface="+mn-lt"/>
                <a:cs typeface="+mn-lt"/>
              </a:rPr>
              <a:t>Izadinia</a:t>
            </a:r>
            <a:r>
              <a:rPr lang="en-GB" sz="1500" kern="100" dirty="0">
                <a:latin typeface="+mj-lt"/>
                <a:ea typeface="+mn-lt"/>
                <a:cs typeface="+mn-lt"/>
              </a:rPr>
              <a:t>, M.  (2014) Teacher educators’ identity: A review of literature. </a:t>
            </a:r>
            <a:r>
              <a:rPr lang="en-GB" sz="1500" i="1" kern="100" dirty="0">
                <a:latin typeface="+mj-lt"/>
                <a:ea typeface="+mn-lt"/>
                <a:cs typeface="+mn-lt"/>
              </a:rPr>
              <a:t>European Journal of Teacher Education</a:t>
            </a:r>
            <a:r>
              <a:rPr lang="en-GB" sz="1500" kern="100" dirty="0">
                <a:latin typeface="+mj-lt"/>
                <a:ea typeface="+mn-lt"/>
                <a:cs typeface="+mn-lt"/>
              </a:rPr>
              <a:t>, </a:t>
            </a:r>
            <a:r>
              <a:rPr lang="en-GB" sz="1500" i="1" kern="100" dirty="0">
                <a:latin typeface="+mj-lt"/>
                <a:ea typeface="+mn-lt"/>
                <a:cs typeface="+mn-lt"/>
              </a:rPr>
              <a:t>37(4)</a:t>
            </a:r>
            <a:r>
              <a:rPr lang="en-GB" sz="1500" kern="100" dirty="0">
                <a:latin typeface="+mj-lt"/>
                <a:ea typeface="+mn-lt"/>
                <a:cs typeface="+mn-lt"/>
              </a:rPr>
              <a:t>, 426-441.</a:t>
            </a:r>
          </a:p>
          <a:p>
            <a:pPr marL="0" indent="0">
              <a:spcBef>
                <a:spcPts val="0"/>
              </a:spcBef>
              <a:buNone/>
            </a:pPr>
            <a:r>
              <a:rPr lang="en-GB" sz="1500" kern="100" dirty="0">
                <a:latin typeface="+mj-lt"/>
                <a:ea typeface="+mn-lt"/>
                <a:cs typeface="+mn-lt"/>
              </a:rPr>
              <a:t>Knowles,  M.,  Holton  III,  E., &amp;  Swanson,  R.  (2011).  </a:t>
            </a:r>
            <a:r>
              <a:rPr lang="en-GB" sz="1500" i="1" kern="100" dirty="0">
                <a:latin typeface="+mj-lt"/>
                <a:ea typeface="+mn-lt"/>
                <a:cs typeface="+mn-lt"/>
              </a:rPr>
              <a:t>The  adult  learner:  The  definitive classic  in  adult  education  and  human  resource  development</a:t>
            </a:r>
            <a:r>
              <a:rPr lang="en-GB" sz="1500" kern="100" dirty="0">
                <a:latin typeface="+mj-lt"/>
                <a:ea typeface="+mn-lt"/>
                <a:cs typeface="+mn-lt"/>
              </a:rPr>
              <a:t> (7th  ed.).  Butterworth-Heinemann.</a:t>
            </a:r>
            <a:endParaRPr lang="en-GB" sz="1500" dirty="0">
              <a:latin typeface="+mj-lt"/>
              <a:ea typeface="+mj-lt"/>
              <a:cs typeface="+mj-lt"/>
            </a:endParaRPr>
          </a:p>
          <a:p>
            <a:pPr marL="0" indent="0">
              <a:spcBef>
                <a:spcPts val="0"/>
              </a:spcBef>
              <a:buNone/>
            </a:pPr>
            <a:r>
              <a:rPr lang="en-GB" sz="1500" kern="100" dirty="0" err="1">
                <a:latin typeface="+mj-lt"/>
                <a:ea typeface="+mn-lt"/>
                <a:cs typeface="+mn-lt"/>
              </a:rPr>
              <a:t>Laudel</a:t>
            </a:r>
            <a:r>
              <a:rPr lang="en-GB" sz="1500" kern="100" dirty="0">
                <a:latin typeface="+mj-lt"/>
                <a:ea typeface="+mn-lt"/>
                <a:cs typeface="+mn-lt"/>
              </a:rPr>
              <a:t>, G., &amp; Glaser, J. (2008). From apprentice to colleague: The metamorphosis of early career researchers. </a:t>
            </a:r>
            <a:r>
              <a:rPr lang="en-GB" sz="1500" i="1" kern="100" dirty="0">
                <a:latin typeface="+mj-lt"/>
                <a:ea typeface="+mn-lt"/>
                <a:cs typeface="+mn-lt"/>
              </a:rPr>
              <a:t>Higher Education</a:t>
            </a:r>
            <a:r>
              <a:rPr lang="en-GB" sz="1500" kern="100" dirty="0">
                <a:latin typeface="+mj-lt"/>
                <a:ea typeface="+mn-lt"/>
                <a:cs typeface="+mn-lt"/>
              </a:rPr>
              <a:t>, 55, 337-406.</a:t>
            </a:r>
          </a:p>
          <a:p>
            <a:pPr marL="0" indent="0">
              <a:spcBef>
                <a:spcPts val="0"/>
              </a:spcBef>
              <a:buNone/>
            </a:pPr>
            <a:r>
              <a:rPr lang="en-GB" sz="1500" kern="100" dirty="0">
                <a:latin typeface="+mj-lt"/>
                <a:ea typeface="+mn-lt"/>
                <a:cs typeface="+mn-lt"/>
              </a:rPr>
              <a:t>Lunenburg, M., </a:t>
            </a:r>
            <a:r>
              <a:rPr lang="en-GB" sz="1500" kern="100" dirty="0" err="1">
                <a:latin typeface="+mj-lt"/>
                <a:ea typeface="+mn-lt"/>
                <a:cs typeface="+mn-lt"/>
              </a:rPr>
              <a:t>Denderink</a:t>
            </a:r>
            <a:r>
              <a:rPr lang="en-GB" sz="1500" kern="100" dirty="0">
                <a:latin typeface="+mj-lt"/>
                <a:ea typeface="+mn-lt"/>
                <a:cs typeface="+mn-lt"/>
              </a:rPr>
              <a:t>, J., &amp; Korthagen, F. (2014). </a:t>
            </a:r>
            <a:r>
              <a:rPr lang="en-GB" sz="1500" i="1" kern="100" dirty="0">
                <a:latin typeface="+mj-lt"/>
                <a:ea typeface="+mn-lt"/>
                <a:cs typeface="+mn-lt"/>
              </a:rPr>
              <a:t>The professional teacher educators: Roles, behaviour and professional development of teachers</a:t>
            </a:r>
            <a:r>
              <a:rPr lang="en-GB" sz="1500" kern="100" dirty="0">
                <a:latin typeface="+mj-lt"/>
                <a:ea typeface="+mn-lt"/>
                <a:cs typeface="+mn-lt"/>
              </a:rPr>
              <a:t>. Sense Publications</a:t>
            </a:r>
          </a:p>
          <a:p>
            <a:pPr marL="0" indent="0">
              <a:spcBef>
                <a:spcPts val="0"/>
              </a:spcBef>
              <a:buNone/>
            </a:pPr>
            <a:endParaRPr lang="en-GB" sz="1500" kern="100" dirty="0">
              <a:latin typeface="+mj-lt"/>
              <a:ea typeface="+mj-lt"/>
              <a:cs typeface="+mj-lt"/>
            </a:endParaRPr>
          </a:p>
          <a:p>
            <a:pPr lvl="1" indent="0">
              <a:spcBef>
                <a:spcPts val="0"/>
              </a:spcBef>
            </a:pPr>
            <a:endParaRPr lang="en-GB" sz="1200" dirty="0">
              <a:latin typeface="+mj-lt"/>
              <a:ea typeface="+mj-lt"/>
              <a:cs typeface="+mj-lt"/>
            </a:endParaRPr>
          </a:p>
          <a:p>
            <a:pPr indent="0">
              <a:spcBef>
                <a:spcPts val="0"/>
              </a:spcBef>
            </a:pPr>
            <a:endParaRPr lang="en-GB" sz="1200" dirty="0"/>
          </a:p>
        </p:txBody>
      </p:sp>
    </p:spTree>
    <p:extLst>
      <p:ext uri="{BB962C8B-B14F-4D97-AF65-F5344CB8AC3E}">
        <p14:creationId xmlns:p14="http://schemas.microsoft.com/office/powerpoint/2010/main" val="1596507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48AA-C06D-37F5-1E0E-BB4EB080FA31}"/>
              </a:ext>
            </a:extLst>
          </p:cNvPr>
          <p:cNvSpPr>
            <a:spLocks noGrp="1"/>
          </p:cNvSpPr>
          <p:nvPr>
            <p:ph type="title"/>
          </p:nvPr>
        </p:nvSpPr>
        <p:spPr>
          <a:xfrm>
            <a:off x="1141413" y="-15225"/>
            <a:ext cx="9905998" cy="1478570"/>
          </a:xfrm>
        </p:spPr>
        <p:txBody>
          <a:bodyPr/>
          <a:lstStyle/>
          <a:p>
            <a:r>
              <a:rPr lang="en-GB" err="1"/>
              <a:t>REferences</a:t>
            </a:r>
            <a:endParaRPr lang="en-GB"/>
          </a:p>
        </p:txBody>
      </p:sp>
      <p:sp>
        <p:nvSpPr>
          <p:cNvPr id="3" name="Content Placeholder 2">
            <a:extLst>
              <a:ext uri="{FF2B5EF4-FFF2-40B4-BE49-F238E27FC236}">
                <a16:creationId xmlns:a16="http://schemas.microsoft.com/office/drawing/2014/main" id="{2CD577C7-5DA4-15BB-3266-138BAAA28430}"/>
              </a:ext>
            </a:extLst>
          </p:cNvPr>
          <p:cNvSpPr>
            <a:spLocks noGrp="1"/>
          </p:cNvSpPr>
          <p:nvPr>
            <p:ph idx="1"/>
          </p:nvPr>
        </p:nvSpPr>
        <p:spPr>
          <a:xfrm>
            <a:off x="1141412" y="1106417"/>
            <a:ext cx="9905999" cy="5604934"/>
          </a:xfrm>
        </p:spPr>
        <p:txBody>
          <a:bodyPr vert="horz" lIns="91440" tIns="45720" rIns="91440" bIns="45720" rtlCol="0" anchor="t">
            <a:noAutofit/>
          </a:bodyPr>
          <a:lstStyle/>
          <a:p>
            <a:pPr>
              <a:buNone/>
            </a:pPr>
            <a:r>
              <a:rPr lang="en-GB" sz="1500" kern="100" dirty="0">
                <a:latin typeface="TW Cen MT"/>
                <a:ea typeface="+mn-lt"/>
                <a:cs typeface="+mn-lt"/>
              </a:rPr>
              <a:t>Merriam, S., &amp; Baumgartner, L. (2020). </a:t>
            </a:r>
            <a:r>
              <a:rPr lang="en-GB" sz="1500" i="1" kern="100" dirty="0">
                <a:latin typeface="TW Cen MT"/>
                <a:ea typeface="+mn-lt"/>
                <a:cs typeface="+mn-lt"/>
              </a:rPr>
              <a:t>Learning in adulthood.</a:t>
            </a:r>
            <a:r>
              <a:rPr lang="en-GB" sz="1500" kern="100" dirty="0">
                <a:latin typeface="TW Cen MT"/>
                <a:ea typeface="+mn-lt"/>
                <a:cs typeface="+mn-lt"/>
              </a:rPr>
              <a:t> Jossey-Bass.</a:t>
            </a:r>
            <a:endParaRPr lang="en-US" sz="1500" kern="100" dirty="0">
              <a:solidFill>
                <a:srgbClr val="000000"/>
              </a:solidFill>
              <a:latin typeface="TW Cen MT"/>
              <a:ea typeface="+mn-lt"/>
              <a:cs typeface="+mn-lt"/>
            </a:endParaRPr>
          </a:p>
          <a:p>
            <a:pPr marL="0" indent="0">
              <a:spcBef>
                <a:spcPts val="0"/>
              </a:spcBef>
              <a:buNone/>
            </a:pPr>
            <a:r>
              <a:rPr lang="en-US" sz="1500" kern="100" dirty="0">
                <a:latin typeface="+mj-lt"/>
                <a:ea typeface="+mn-lt"/>
                <a:cs typeface="+mn-lt"/>
              </a:rPr>
              <a:t>Murray, J. (2014).  Teacher educators' constructions of professionalism: A case study.  </a:t>
            </a:r>
            <a:r>
              <a:rPr lang="en-US" sz="1500" i="1" kern="100" dirty="0">
                <a:latin typeface="+mj-lt"/>
                <a:ea typeface="+mn-lt"/>
                <a:cs typeface="+mn-lt"/>
              </a:rPr>
              <a:t>Asia-Pacific Journal of Teacher Education</a:t>
            </a:r>
            <a:r>
              <a:rPr lang="en-GB" sz="1500" i="1" kern="100" dirty="0">
                <a:latin typeface="+mj-lt"/>
                <a:ea typeface="+mn-lt"/>
                <a:cs typeface="+mn-lt"/>
              </a:rPr>
              <a:t>, 42</a:t>
            </a:r>
            <a:r>
              <a:rPr lang="en-GB" sz="1500" kern="100" dirty="0">
                <a:latin typeface="+mj-lt"/>
                <a:ea typeface="+mn-lt"/>
                <a:cs typeface="+mn-lt"/>
              </a:rPr>
              <a:t>(1), 7-21.</a:t>
            </a:r>
            <a:endParaRPr lang="en-GB" sz="1500" dirty="0">
              <a:latin typeface="+mj-lt"/>
              <a:ea typeface="+mj-lt"/>
              <a:cs typeface="+mj-lt"/>
            </a:endParaRPr>
          </a:p>
          <a:p>
            <a:pPr marL="0" indent="0">
              <a:spcBef>
                <a:spcPts val="0"/>
              </a:spcBef>
              <a:buNone/>
            </a:pPr>
            <a:r>
              <a:rPr lang="en-GB" sz="1500" kern="100" dirty="0">
                <a:effectLst/>
                <a:latin typeface="+mj-lt"/>
                <a:ea typeface="Aptos" panose="020B0004020202020204" pitchFamily="34" charset="0"/>
                <a:cs typeface="Times New Roman"/>
              </a:rPr>
              <a:t>Murray, J., &amp; Male, T. (2005).</a:t>
            </a:r>
            <a:r>
              <a:rPr lang="en-GB" sz="1500" kern="100" dirty="0">
                <a:latin typeface="+mj-lt"/>
                <a:ea typeface="Aptos" panose="020B0004020202020204" pitchFamily="34" charset="0"/>
                <a:cs typeface="Times New Roman"/>
              </a:rPr>
              <a:t> </a:t>
            </a:r>
            <a:r>
              <a:rPr lang="en-GB" sz="1500" kern="100" dirty="0">
                <a:effectLst/>
                <a:latin typeface="+mj-lt"/>
                <a:ea typeface="Aptos" panose="020B0004020202020204" pitchFamily="34" charset="0"/>
                <a:cs typeface="Times New Roman"/>
              </a:rPr>
              <a:t> Becoming a teacher educator: Evidence from the field.</a:t>
            </a:r>
            <a:r>
              <a:rPr lang="en-GB" sz="1500" kern="100" dirty="0">
                <a:latin typeface="+mj-lt"/>
                <a:ea typeface="Aptos" panose="020B0004020202020204" pitchFamily="34" charset="0"/>
                <a:cs typeface="Times New Roman"/>
              </a:rPr>
              <a:t> </a:t>
            </a:r>
            <a:r>
              <a:rPr lang="en-GB" sz="1500" kern="100" dirty="0">
                <a:effectLst/>
                <a:latin typeface="+mj-lt"/>
                <a:ea typeface="Aptos" panose="020B0004020202020204" pitchFamily="34" charset="0"/>
                <a:cs typeface="Times New Roman"/>
              </a:rPr>
              <a:t> </a:t>
            </a:r>
            <a:r>
              <a:rPr lang="en-GB" sz="1500" i="1" kern="100" dirty="0">
                <a:effectLst/>
                <a:latin typeface="+mj-lt"/>
                <a:ea typeface="Aptos" panose="020B0004020202020204" pitchFamily="34" charset="0"/>
                <a:cs typeface="Times New Roman"/>
              </a:rPr>
              <a:t>Teaching and Teacher Education, 21</a:t>
            </a:r>
            <a:r>
              <a:rPr lang="en-GB" sz="1500" kern="100" dirty="0">
                <a:effectLst/>
                <a:latin typeface="+mj-lt"/>
                <a:ea typeface="Aptos" panose="020B0004020202020204" pitchFamily="34" charset="0"/>
                <a:cs typeface="Times New Roman"/>
              </a:rPr>
              <a:t>(2), 125-142.</a:t>
            </a:r>
          </a:p>
          <a:p>
            <a:pPr marL="0" indent="0">
              <a:spcBef>
                <a:spcPts val="0"/>
              </a:spcBef>
              <a:buNone/>
            </a:pPr>
            <a:r>
              <a:rPr lang="en-GB" sz="1500" kern="100" dirty="0">
                <a:latin typeface="+mj-lt"/>
                <a:ea typeface="+mj-lt"/>
                <a:cs typeface="Helvetica"/>
              </a:rPr>
              <a:t>Niklasson, L. (2019). Transition from teacher to teacher educator – Teacher educators’ perceptions. </a:t>
            </a:r>
            <a:r>
              <a:rPr lang="en-GB" sz="1500" i="1" kern="100" dirty="0">
                <a:latin typeface="+mj-lt"/>
                <a:ea typeface="+mj-lt"/>
                <a:cs typeface="Helvetica"/>
              </a:rPr>
              <a:t>Journal of Advances in Education and Philosophy, 3</a:t>
            </a:r>
            <a:r>
              <a:rPr lang="en-GB" sz="1500" kern="100" dirty="0">
                <a:latin typeface="+mj-lt"/>
                <a:ea typeface="+mj-lt"/>
                <a:cs typeface="Helvetica"/>
              </a:rPr>
              <a:t>(12), 436-444. </a:t>
            </a:r>
            <a:endParaRPr lang="en-GB" sz="1500" dirty="0">
              <a:latin typeface="+mj-lt"/>
              <a:ea typeface="+mj-lt"/>
              <a:cs typeface="+mj-lt"/>
            </a:endParaRPr>
          </a:p>
          <a:p>
            <a:pPr marL="0" indent="0">
              <a:spcBef>
                <a:spcPts val="0"/>
              </a:spcBef>
              <a:buNone/>
            </a:pPr>
            <a:r>
              <a:rPr lang="en-GB" sz="1500" kern="100" dirty="0">
                <a:effectLst/>
                <a:latin typeface="+mj-lt"/>
                <a:ea typeface="Aptos" panose="020B0004020202020204" pitchFamily="34" charset="0"/>
                <a:cs typeface="Times New Roman"/>
              </a:rPr>
              <a:t>Pope, S., &amp; Jones, K. (2005).</a:t>
            </a:r>
            <a:r>
              <a:rPr lang="en-GB" sz="1500" kern="100" dirty="0">
                <a:latin typeface="+mj-lt"/>
                <a:ea typeface="Aptos" panose="020B0004020202020204" pitchFamily="34" charset="0"/>
                <a:cs typeface="Times New Roman"/>
              </a:rPr>
              <a:t> </a:t>
            </a:r>
            <a:r>
              <a:rPr lang="en-GB" sz="1500" kern="100" dirty="0">
                <a:effectLst/>
                <a:latin typeface="+mj-lt"/>
                <a:ea typeface="Aptos" panose="020B0004020202020204" pitchFamily="34" charset="0"/>
                <a:cs typeface="Times New Roman"/>
              </a:rPr>
              <a:t> Who trains the new teachers?</a:t>
            </a:r>
            <a:r>
              <a:rPr lang="en-GB" sz="1500" kern="100" dirty="0">
                <a:latin typeface="+mj-lt"/>
                <a:ea typeface="Aptos" panose="020B0004020202020204" pitchFamily="34" charset="0"/>
                <a:cs typeface="Times New Roman"/>
              </a:rPr>
              <a:t> </a:t>
            </a:r>
            <a:r>
              <a:rPr lang="en-GB" sz="1500" kern="100" dirty="0">
                <a:effectLst/>
                <a:latin typeface="+mj-lt"/>
                <a:ea typeface="Aptos" panose="020B0004020202020204" pitchFamily="34" charset="0"/>
                <a:cs typeface="Times New Roman"/>
              </a:rPr>
              <a:t> Supporting tutors new to initial teacher education in mathematics.</a:t>
            </a:r>
            <a:r>
              <a:rPr lang="en-GB" sz="1500" kern="100" dirty="0">
                <a:latin typeface="+mj-lt"/>
                <a:ea typeface="Aptos" panose="020B0004020202020204" pitchFamily="34" charset="0"/>
                <a:cs typeface="Times New Roman"/>
              </a:rPr>
              <a:t> </a:t>
            </a:r>
            <a:r>
              <a:rPr lang="en-GB" sz="1500" kern="100" dirty="0">
                <a:effectLst/>
                <a:latin typeface="+mj-lt"/>
                <a:ea typeface="Aptos" panose="020B0004020202020204" pitchFamily="34" charset="0"/>
                <a:cs typeface="Times New Roman"/>
              </a:rPr>
              <a:t> Paper presented at </a:t>
            </a:r>
            <a:r>
              <a:rPr lang="en-GB" sz="1500" i="1" kern="100" dirty="0">
                <a:effectLst/>
                <a:latin typeface="+mj-lt"/>
                <a:ea typeface="Aptos" panose="020B0004020202020204" pitchFamily="34" charset="0"/>
                <a:cs typeface="Times New Roman"/>
              </a:rPr>
              <a:t>ICMI Study 15 on the Professional Education and Development of Teachers of Mathematics, </a:t>
            </a:r>
            <a:r>
              <a:rPr lang="en-GB" sz="1500" kern="100" dirty="0">
                <a:effectLst/>
                <a:latin typeface="+mj-lt"/>
                <a:ea typeface="Aptos" panose="020B0004020202020204" pitchFamily="34" charset="0"/>
                <a:cs typeface="Times New Roman"/>
              </a:rPr>
              <a:t>Brazil.</a:t>
            </a:r>
            <a:r>
              <a:rPr lang="en-GB" sz="1500" kern="100" dirty="0">
                <a:latin typeface="+mj-lt"/>
                <a:ea typeface="Aptos" panose="020B0004020202020204" pitchFamily="34" charset="0"/>
                <a:cs typeface="Times New Roman"/>
              </a:rPr>
              <a:t>  </a:t>
            </a:r>
            <a:endParaRPr lang="en-GB" sz="1500" kern="100" dirty="0">
              <a:effectLst/>
              <a:latin typeface="+mj-lt"/>
              <a:ea typeface="Aptos" panose="020B0004020202020204" pitchFamily="34" charset="0"/>
              <a:cs typeface="Times New Roman" panose="02020603050405020304" pitchFamily="18" charset="0"/>
            </a:endParaRPr>
          </a:p>
          <a:p>
            <a:pPr marL="0" indent="0">
              <a:spcBef>
                <a:spcPts val="0"/>
              </a:spcBef>
              <a:buNone/>
            </a:pPr>
            <a:r>
              <a:rPr lang="en-GB" sz="1500" kern="100" dirty="0">
                <a:latin typeface="+mj-lt"/>
                <a:ea typeface="+mn-lt"/>
                <a:cs typeface="+mn-lt"/>
              </a:rPr>
              <a:t>Rieg, S. A., &amp; Helterbran, V. R. (2005). Becoming a teacher educator. </a:t>
            </a:r>
            <a:r>
              <a:rPr lang="en-GB" sz="1500" i="1" kern="100" dirty="0">
                <a:latin typeface="+mj-lt"/>
                <a:ea typeface="+mn-lt"/>
                <a:cs typeface="+mn-lt"/>
              </a:rPr>
              <a:t>Education</a:t>
            </a:r>
            <a:r>
              <a:rPr lang="en-GB" sz="1500" kern="100" dirty="0">
                <a:latin typeface="+mj-lt"/>
                <a:ea typeface="+mn-lt"/>
                <a:cs typeface="+mn-lt"/>
              </a:rPr>
              <a:t>, </a:t>
            </a:r>
            <a:r>
              <a:rPr lang="en-GB" sz="1500" i="1" kern="100" dirty="0">
                <a:latin typeface="+mj-lt"/>
                <a:ea typeface="+mn-lt"/>
                <a:cs typeface="+mn-lt"/>
              </a:rPr>
              <a:t>126</a:t>
            </a:r>
            <a:r>
              <a:rPr lang="en-GB" sz="1500" kern="100" dirty="0">
                <a:latin typeface="+mj-lt"/>
                <a:ea typeface="+mn-lt"/>
                <a:cs typeface="+mn-lt"/>
              </a:rPr>
              <a:t>(1), 47–47.</a:t>
            </a:r>
            <a:endParaRPr lang="en-GB" sz="1500" dirty="0">
              <a:latin typeface="+mj-lt"/>
              <a:ea typeface="+mj-lt"/>
              <a:cs typeface="+mj-lt"/>
            </a:endParaRPr>
          </a:p>
          <a:p>
            <a:pPr marL="0" indent="0">
              <a:spcBef>
                <a:spcPts val="0"/>
              </a:spcBef>
              <a:buNone/>
            </a:pPr>
            <a:r>
              <a:rPr lang="en-GB" sz="1500" kern="100" dirty="0">
                <a:latin typeface="+mj-lt"/>
                <a:ea typeface="+mn-lt"/>
                <a:cs typeface="+mn-lt"/>
              </a:rPr>
              <a:t>Simmons, M., &amp; Back, J. (2014). The pre-service mathematics teacher as an adult learner.  In R. Hyde &amp; J. Edwards (Eds.), </a:t>
            </a:r>
            <a:r>
              <a:rPr lang="en-GB" sz="1500" i="1" kern="100" dirty="0">
                <a:latin typeface="+mj-lt"/>
                <a:ea typeface="+mn-lt"/>
                <a:cs typeface="+mn-lt"/>
              </a:rPr>
              <a:t>Mentoring mathematics teachers </a:t>
            </a:r>
            <a:r>
              <a:rPr lang="en-GB" sz="1500" kern="100" dirty="0">
                <a:latin typeface="+mj-lt"/>
                <a:ea typeface="+mn-lt"/>
                <a:cs typeface="+mn-lt"/>
              </a:rPr>
              <a:t>(pp.154-168)</a:t>
            </a:r>
            <a:r>
              <a:rPr lang="en-GB" sz="1500" i="1" kern="100" dirty="0">
                <a:latin typeface="+mj-lt"/>
                <a:ea typeface="+mn-lt"/>
                <a:cs typeface="+mn-lt"/>
              </a:rPr>
              <a:t>.</a:t>
            </a:r>
            <a:r>
              <a:rPr lang="en-GB" sz="1500" kern="100" dirty="0">
                <a:latin typeface="+mj-lt"/>
                <a:ea typeface="+mn-lt"/>
                <a:cs typeface="+mn-lt"/>
              </a:rPr>
              <a:t> Routledge.</a:t>
            </a:r>
            <a:endParaRPr lang="en-GB" sz="1500" dirty="0">
              <a:latin typeface="+mj-lt"/>
              <a:ea typeface="+mj-lt"/>
              <a:cs typeface="+mj-lt"/>
            </a:endParaRPr>
          </a:p>
          <a:p>
            <a:pPr marL="0" indent="0">
              <a:spcBef>
                <a:spcPts val="0"/>
              </a:spcBef>
              <a:buNone/>
            </a:pPr>
            <a:r>
              <a:rPr lang="en-GB" sz="1500" kern="100" dirty="0">
                <a:latin typeface="+mj-lt"/>
                <a:ea typeface="Aptos" panose="020B0004020202020204" pitchFamily="34" charset="0"/>
                <a:cs typeface="Times New Roman"/>
              </a:rPr>
              <a:t>Swindon, A., Jones, K., &amp; </a:t>
            </a:r>
            <a:r>
              <a:rPr lang="en-GB" sz="1500" kern="100" dirty="0" err="1">
                <a:latin typeface="+mj-lt"/>
                <a:ea typeface="Aptos" panose="020B0004020202020204" pitchFamily="34" charset="0"/>
                <a:cs typeface="Times New Roman"/>
              </a:rPr>
              <a:t>Volman</a:t>
            </a:r>
            <a:r>
              <a:rPr lang="en-GB" sz="1500" kern="100" dirty="0">
                <a:latin typeface="+mj-lt"/>
                <a:ea typeface="Aptos" panose="020B0004020202020204" pitchFamily="34" charset="0"/>
                <a:cs typeface="Times New Roman"/>
              </a:rPr>
              <a:t>, M. (2010). Teacher educators: Their identities, sub-identities and implications for professional development. </a:t>
            </a:r>
            <a:r>
              <a:rPr lang="en-GB" sz="1500" i="1" kern="100" dirty="0">
                <a:latin typeface="+mj-lt"/>
                <a:ea typeface="Aptos" panose="020B0004020202020204" pitchFamily="34" charset="0"/>
                <a:cs typeface="Times New Roman"/>
              </a:rPr>
              <a:t>Professional Development </a:t>
            </a:r>
            <a:r>
              <a:rPr lang="en-GB" sz="1500" kern="100" dirty="0">
                <a:latin typeface="+mj-lt"/>
                <a:ea typeface="Aptos" panose="020B0004020202020204" pitchFamily="34" charset="0"/>
                <a:cs typeface="Times New Roman"/>
              </a:rPr>
              <a:t>in </a:t>
            </a:r>
            <a:r>
              <a:rPr lang="en-GB" sz="1500" i="1" kern="100" dirty="0">
                <a:latin typeface="+mj-lt"/>
                <a:ea typeface="Aptos" panose="020B0004020202020204" pitchFamily="34" charset="0"/>
                <a:cs typeface="Times New Roman"/>
              </a:rPr>
              <a:t>Education</a:t>
            </a:r>
            <a:r>
              <a:rPr lang="en-GB" sz="1500" kern="100" dirty="0">
                <a:latin typeface="+mj-lt"/>
                <a:ea typeface="Aptos" panose="020B0004020202020204" pitchFamily="34" charset="0"/>
                <a:cs typeface="Times New Roman"/>
              </a:rPr>
              <a:t>, </a:t>
            </a:r>
            <a:r>
              <a:rPr lang="en-GB" sz="1500" i="1" kern="100" dirty="0">
                <a:latin typeface="+mj-lt"/>
                <a:ea typeface="Aptos" panose="020B0004020202020204" pitchFamily="34" charset="0"/>
                <a:cs typeface="Times New Roman"/>
              </a:rPr>
              <a:t>36</a:t>
            </a:r>
            <a:r>
              <a:rPr lang="en-GB" sz="1500" kern="100" dirty="0">
                <a:latin typeface="+mj-lt"/>
                <a:ea typeface="Aptos" panose="020B0004020202020204" pitchFamily="34" charset="0"/>
                <a:cs typeface="Times New Roman"/>
              </a:rPr>
              <a:t>(1-2), 131-148.</a:t>
            </a:r>
          </a:p>
          <a:p>
            <a:pPr marL="0" indent="0">
              <a:spcBef>
                <a:spcPts val="0"/>
              </a:spcBef>
              <a:buNone/>
            </a:pPr>
            <a:r>
              <a:rPr lang="en-GB" sz="1500" kern="100" dirty="0">
                <a:effectLst/>
                <a:latin typeface="+mj-lt"/>
                <a:ea typeface="Aptos" panose="020B0004020202020204" pitchFamily="34" charset="0"/>
                <a:cs typeface="Times New Roman"/>
              </a:rPr>
              <a:t>Swennen, A., </a:t>
            </a:r>
            <a:r>
              <a:rPr lang="en-GB" sz="1500" kern="100" dirty="0" err="1">
                <a:effectLst/>
                <a:latin typeface="+mj-lt"/>
                <a:ea typeface="Aptos" panose="020B0004020202020204" pitchFamily="34" charset="0"/>
                <a:cs typeface="Times New Roman"/>
              </a:rPr>
              <a:t>Shagrir</a:t>
            </a:r>
            <a:r>
              <a:rPr lang="en-GB" sz="1500" kern="100" dirty="0">
                <a:effectLst/>
                <a:latin typeface="+mj-lt"/>
                <a:ea typeface="Aptos" panose="020B0004020202020204" pitchFamily="34" charset="0"/>
                <a:cs typeface="Times New Roman"/>
              </a:rPr>
              <a:t>, L. ,&amp; Cooper, M. (2009). Becoming a teacher educator: Voices of beginning teacher educators.</a:t>
            </a:r>
            <a:r>
              <a:rPr lang="en-GB" sz="1500" kern="100" dirty="0">
                <a:latin typeface="+mj-lt"/>
                <a:ea typeface="Aptos" panose="020B0004020202020204" pitchFamily="34" charset="0"/>
                <a:cs typeface="Times New Roman"/>
              </a:rPr>
              <a:t> </a:t>
            </a:r>
            <a:r>
              <a:rPr lang="en-GB" sz="1500" kern="100" dirty="0">
                <a:effectLst/>
                <a:latin typeface="+mj-lt"/>
                <a:ea typeface="Aptos" panose="020B0004020202020204" pitchFamily="34" charset="0"/>
                <a:cs typeface="Times New Roman"/>
              </a:rPr>
              <a:t> In A. Swennen &amp; M. van der Klink (Eds.). </a:t>
            </a:r>
            <a:r>
              <a:rPr lang="en-GB" sz="1500" i="1" kern="100" dirty="0">
                <a:effectLst/>
                <a:latin typeface="+mj-lt"/>
                <a:ea typeface="Aptos" panose="020B0004020202020204" pitchFamily="34" charset="0"/>
                <a:cs typeface="Times New Roman"/>
              </a:rPr>
              <a:t>Becoming a teacher educator: Theory and practice for teacher educators</a:t>
            </a:r>
            <a:r>
              <a:rPr lang="en-GB" sz="1500" kern="100" dirty="0">
                <a:effectLst/>
                <a:latin typeface="+mj-lt"/>
                <a:ea typeface="Aptos" panose="020B0004020202020204" pitchFamily="34" charset="0"/>
                <a:cs typeface="Times New Roman"/>
              </a:rPr>
              <a:t> (pp. 91–102). Springer.</a:t>
            </a:r>
            <a:endParaRPr lang="en-GB" sz="1500" dirty="0">
              <a:latin typeface="Aptos"/>
              <a:ea typeface="+mj-lt"/>
              <a:cs typeface="+mj-lt"/>
            </a:endParaRPr>
          </a:p>
          <a:p>
            <a:pPr marL="0" indent="0">
              <a:spcBef>
                <a:spcPts val="0"/>
              </a:spcBef>
              <a:buNone/>
            </a:pPr>
            <a:r>
              <a:rPr lang="en-GB" sz="1500" kern="100" dirty="0">
                <a:effectLst/>
                <a:latin typeface="+mj-lt"/>
                <a:ea typeface="Aptos" panose="020B0004020202020204" pitchFamily="34" charset="0"/>
                <a:cs typeface="Times New Roman"/>
              </a:rPr>
              <a:t>van </a:t>
            </a:r>
            <a:r>
              <a:rPr lang="en-GB" sz="1500" kern="100" dirty="0" err="1">
                <a:effectLst/>
                <a:latin typeface="+mj-lt"/>
                <a:ea typeface="Aptos" panose="020B0004020202020204" pitchFamily="34" charset="0"/>
                <a:cs typeface="Times New Roman"/>
              </a:rPr>
              <a:t>Velzen</a:t>
            </a:r>
            <a:r>
              <a:rPr lang="en-GB" sz="1500" kern="100" dirty="0">
                <a:effectLst/>
                <a:latin typeface="+mj-lt"/>
                <a:ea typeface="Aptos" panose="020B0004020202020204" pitchFamily="34" charset="0"/>
                <a:cs typeface="Times New Roman"/>
              </a:rPr>
              <a:t>, C., van der Klink, M., Swennen, A., &amp; Yaffe, E. (2010).</a:t>
            </a:r>
            <a:r>
              <a:rPr lang="en-GB" sz="1500" kern="100" dirty="0">
                <a:latin typeface="+mj-lt"/>
                <a:ea typeface="Aptos" panose="020B0004020202020204" pitchFamily="34" charset="0"/>
                <a:cs typeface="Times New Roman"/>
              </a:rPr>
              <a:t> </a:t>
            </a:r>
            <a:r>
              <a:rPr lang="en-GB" sz="1500" kern="100" dirty="0">
                <a:effectLst/>
                <a:latin typeface="+mj-lt"/>
                <a:ea typeface="Aptos" panose="020B0004020202020204" pitchFamily="34" charset="0"/>
                <a:cs typeface="Times New Roman"/>
              </a:rPr>
              <a:t> The induction and needs of beginning teacher educators.</a:t>
            </a:r>
            <a:r>
              <a:rPr lang="en-GB" sz="1500" kern="100" dirty="0">
                <a:latin typeface="+mj-lt"/>
                <a:ea typeface="Aptos" panose="020B0004020202020204" pitchFamily="34" charset="0"/>
                <a:cs typeface="Times New Roman"/>
              </a:rPr>
              <a:t> </a:t>
            </a:r>
            <a:r>
              <a:rPr lang="en-GB" sz="1500" kern="100" dirty="0">
                <a:effectLst/>
                <a:latin typeface="+mj-lt"/>
                <a:ea typeface="Aptos" panose="020B0004020202020204" pitchFamily="34" charset="0"/>
                <a:cs typeface="Times New Roman"/>
              </a:rPr>
              <a:t> </a:t>
            </a:r>
            <a:r>
              <a:rPr lang="en-GB" sz="1500" i="1" kern="100" dirty="0">
                <a:effectLst/>
                <a:latin typeface="+mj-lt"/>
                <a:ea typeface="Aptos" panose="020B0004020202020204" pitchFamily="34" charset="0"/>
                <a:cs typeface="Times New Roman"/>
              </a:rPr>
              <a:t>Professional Development in Education, 36</a:t>
            </a:r>
            <a:r>
              <a:rPr lang="en-GB" sz="1500" kern="100" dirty="0">
                <a:effectLst/>
                <a:latin typeface="+mj-lt"/>
                <a:ea typeface="Aptos" panose="020B0004020202020204" pitchFamily="34" charset="0"/>
                <a:cs typeface="Times New Roman"/>
              </a:rPr>
              <a:t>(1-2), 61-75.</a:t>
            </a:r>
          </a:p>
          <a:p>
            <a:pPr lvl="1" indent="0">
              <a:spcBef>
                <a:spcPts val="0"/>
              </a:spcBef>
            </a:pPr>
            <a:endParaRPr lang="en-GB" sz="1500" dirty="0">
              <a:latin typeface="+mj-lt"/>
              <a:ea typeface="+mj-lt"/>
              <a:cs typeface="+mj-lt"/>
            </a:endParaRPr>
          </a:p>
          <a:p>
            <a:pPr indent="0">
              <a:spcBef>
                <a:spcPts val="0"/>
              </a:spcBef>
            </a:pPr>
            <a:endParaRPr lang="en-GB" sz="1500" dirty="0"/>
          </a:p>
        </p:txBody>
      </p:sp>
    </p:spTree>
    <p:extLst>
      <p:ext uri="{BB962C8B-B14F-4D97-AF65-F5344CB8AC3E}">
        <p14:creationId xmlns:p14="http://schemas.microsoft.com/office/powerpoint/2010/main" val="163387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71405-43E3-A483-7C79-E62C61C96AED}"/>
              </a:ext>
            </a:extLst>
          </p:cNvPr>
          <p:cNvSpPr>
            <a:spLocks noGrp="1"/>
          </p:cNvSpPr>
          <p:nvPr>
            <p:ph type="title"/>
          </p:nvPr>
        </p:nvSpPr>
        <p:spPr/>
        <p:txBody>
          <a:bodyPr/>
          <a:lstStyle/>
          <a:p>
            <a:r>
              <a:rPr lang="en-US"/>
              <a:t>Pedagogy and Andragogy</a:t>
            </a:r>
          </a:p>
        </p:txBody>
      </p:sp>
      <p:graphicFrame>
        <p:nvGraphicFramePr>
          <p:cNvPr id="4" name="Content Placeholder 3">
            <a:extLst>
              <a:ext uri="{FF2B5EF4-FFF2-40B4-BE49-F238E27FC236}">
                <a16:creationId xmlns:a16="http://schemas.microsoft.com/office/drawing/2014/main" id="{B9AD5578-C37E-2A77-C814-F5418FB27761}"/>
              </a:ext>
            </a:extLst>
          </p:cNvPr>
          <p:cNvGraphicFramePr>
            <a:graphicFrameLocks noGrp="1"/>
          </p:cNvGraphicFramePr>
          <p:nvPr>
            <p:ph idx="1"/>
            <p:extLst>
              <p:ext uri="{D42A27DB-BD31-4B8C-83A1-F6EECF244321}">
                <p14:modId xmlns:p14="http://schemas.microsoft.com/office/powerpoint/2010/main" val="1596177774"/>
              </p:ext>
            </p:extLst>
          </p:nvPr>
        </p:nvGraphicFramePr>
        <p:xfrm>
          <a:off x="531962" y="1739660"/>
          <a:ext cx="11189252" cy="4051922"/>
        </p:xfrm>
        <a:graphic>
          <a:graphicData uri="http://schemas.openxmlformats.org/drawingml/2006/table">
            <a:tbl>
              <a:tblPr firstRow="1" bandRow="1">
                <a:tableStyleId>{46F890A9-2807-4EBB-B81D-B2AA78EC7F39}</a:tableStyleId>
              </a:tblPr>
              <a:tblGrid>
                <a:gridCol w="3012280">
                  <a:extLst>
                    <a:ext uri="{9D8B030D-6E8A-4147-A177-3AD203B41FA5}">
                      <a16:colId xmlns:a16="http://schemas.microsoft.com/office/drawing/2014/main" val="3499322275"/>
                    </a:ext>
                  </a:extLst>
                </a:gridCol>
                <a:gridCol w="4006593">
                  <a:extLst>
                    <a:ext uri="{9D8B030D-6E8A-4147-A177-3AD203B41FA5}">
                      <a16:colId xmlns:a16="http://schemas.microsoft.com/office/drawing/2014/main" val="2017934513"/>
                    </a:ext>
                  </a:extLst>
                </a:gridCol>
                <a:gridCol w="4170379">
                  <a:extLst>
                    <a:ext uri="{9D8B030D-6E8A-4147-A177-3AD203B41FA5}">
                      <a16:colId xmlns:a16="http://schemas.microsoft.com/office/drawing/2014/main" val="3434737755"/>
                    </a:ext>
                  </a:extLst>
                </a:gridCol>
              </a:tblGrid>
              <a:tr h="502794">
                <a:tc>
                  <a:txBody>
                    <a:bodyPr/>
                    <a:lstStyle/>
                    <a:p>
                      <a:endParaRPr lang="en-US" b="1">
                        <a:solidFill>
                          <a:schemeClr val="tx1"/>
                        </a:solidFill>
                      </a:endParaRPr>
                    </a:p>
                  </a:txBody>
                  <a:tcPr>
                    <a:lnB w="12700">
                      <a:solidFill>
                        <a:schemeClr val="tx1"/>
                      </a:solidFill>
                    </a:lnB>
                    <a:solidFill>
                      <a:srgbClr val="0E385F"/>
                    </a:solidFill>
                  </a:tcPr>
                </a:tc>
                <a:tc>
                  <a:txBody>
                    <a:bodyPr/>
                    <a:lstStyle/>
                    <a:p>
                      <a:r>
                        <a:rPr lang="en-US" dirty="0"/>
                        <a:t>Pedagogy</a:t>
                      </a:r>
                    </a:p>
                  </a:txBody>
                  <a:tcPr>
                    <a:lnR w="12700">
                      <a:solidFill>
                        <a:schemeClr val="tx1"/>
                      </a:solidFill>
                    </a:lnR>
                    <a:lnB w="12700">
                      <a:solidFill>
                        <a:schemeClr val="tx1"/>
                      </a:solidFill>
                    </a:lnB>
                    <a:solidFill>
                      <a:srgbClr val="0E385F"/>
                    </a:solidFill>
                  </a:tcPr>
                </a:tc>
                <a:tc>
                  <a:txBody>
                    <a:bodyPr/>
                    <a:lstStyle/>
                    <a:p>
                      <a:r>
                        <a:rPr lang="en-US" dirty="0"/>
                        <a:t>Andragogy</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E385F"/>
                    </a:solidFill>
                  </a:tcPr>
                </a:tc>
                <a:extLst>
                  <a:ext uri="{0D108BD9-81ED-4DB2-BD59-A6C34878D82A}">
                    <a16:rowId xmlns:a16="http://schemas.microsoft.com/office/drawing/2014/main" val="620440782"/>
                  </a:ext>
                </a:extLst>
              </a:tr>
              <a:tr h="502794">
                <a:tc>
                  <a:txBody>
                    <a:bodyPr/>
                    <a:lstStyle/>
                    <a:p>
                      <a:r>
                        <a:rPr lang="en-US" b="1" dirty="0">
                          <a:solidFill>
                            <a:schemeClr val="tx1"/>
                          </a:solidFill>
                        </a:rPr>
                        <a:t>Dependence</a:t>
                      </a:r>
                    </a:p>
                  </a:txBody>
                  <a:tcPr>
                    <a:lnL w="12700">
                      <a:solidFill>
                        <a:schemeClr val="tx1"/>
                      </a:solidFill>
                    </a:lnL>
                    <a:lnR w="12700">
                      <a:solidFill>
                        <a:schemeClr val="tx1"/>
                      </a:solidFill>
                    </a:lnR>
                    <a:lnT w="12700">
                      <a:solidFill>
                        <a:schemeClr val="tx1"/>
                      </a:solidFill>
                    </a:lnT>
                    <a:lnB w="12700">
                      <a:solidFill>
                        <a:schemeClr val="tx1"/>
                      </a:solidFill>
                    </a:lnB>
                    <a:solidFill>
                      <a:srgbClr val="0E385F"/>
                    </a:solidFill>
                  </a:tcPr>
                </a:tc>
                <a:tc>
                  <a:txBody>
                    <a:bodyPr/>
                    <a:lstStyle/>
                    <a:p>
                      <a:r>
                        <a:rPr lang="en-US" dirty="0"/>
                        <a:t>Dependent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Independent </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8022775"/>
                  </a:ext>
                </a:extLst>
              </a:tr>
              <a:tr h="857706">
                <a:tc>
                  <a:txBody>
                    <a:bodyPr/>
                    <a:lstStyle/>
                    <a:p>
                      <a:r>
                        <a:rPr lang="en-US" b="1" dirty="0">
                          <a:solidFill>
                            <a:schemeClr val="tx1"/>
                          </a:solidFill>
                        </a:rPr>
                        <a:t>Reason for learning</a:t>
                      </a:r>
                    </a:p>
                  </a:txBody>
                  <a:tcPr>
                    <a:lnL w="12700">
                      <a:solidFill>
                        <a:schemeClr val="tx1"/>
                      </a:solidFill>
                    </a:lnL>
                    <a:lnR w="12700">
                      <a:solidFill>
                        <a:schemeClr val="tx1"/>
                      </a:solidFill>
                    </a:lnR>
                    <a:lnT w="12700">
                      <a:solidFill>
                        <a:schemeClr val="tx1"/>
                      </a:solidFill>
                    </a:lnT>
                    <a:lnB w="12700">
                      <a:solidFill>
                        <a:schemeClr val="tx1"/>
                      </a:solidFill>
                    </a:lnB>
                    <a:solidFill>
                      <a:srgbClr val="0E385F"/>
                    </a:solidFill>
                  </a:tcPr>
                </a:tc>
                <a:tc>
                  <a:txBody>
                    <a:bodyPr/>
                    <a:lstStyle/>
                    <a:p>
                      <a:r>
                        <a:rPr lang="en-US" dirty="0"/>
                        <a:t>Required; progress to next stage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Need to know; Need to develop skills</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3412069"/>
                  </a:ext>
                </a:extLst>
              </a:tr>
              <a:tr h="473216">
                <a:tc>
                  <a:txBody>
                    <a:bodyPr/>
                    <a:lstStyle/>
                    <a:p>
                      <a:r>
                        <a:rPr lang="en-US" b="1" dirty="0">
                          <a:solidFill>
                            <a:schemeClr val="tx1"/>
                          </a:solidFill>
                        </a:rPr>
                        <a:t>Motivation</a:t>
                      </a:r>
                    </a:p>
                  </a:txBody>
                  <a:tcPr>
                    <a:lnL w="12700">
                      <a:solidFill>
                        <a:schemeClr val="tx1"/>
                      </a:solidFill>
                    </a:lnL>
                    <a:lnR w="12700">
                      <a:solidFill>
                        <a:schemeClr val="tx1"/>
                      </a:solidFill>
                    </a:lnR>
                    <a:lnT w="12700">
                      <a:solidFill>
                        <a:schemeClr val="tx1"/>
                      </a:solidFill>
                    </a:lnT>
                    <a:lnB w="12700">
                      <a:solidFill>
                        <a:schemeClr val="tx1"/>
                      </a:solidFill>
                    </a:lnB>
                    <a:solidFill>
                      <a:srgbClr val="0E385F"/>
                    </a:solidFill>
                  </a:tcPr>
                </a:tc>
                <a:tc>
                  <a:txBody>
                    <a:bodyPr/>
                    <a:lstStyle/>
                    <a:p>
                      <a:pPr lvl="0">
                        <a:buNone/>
                      </a:pPr>
                      <a:r>
                        <a:rPr lang="en-US" dirty="0"/>
                        <a:t>External &gt; internal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Internal &gt; external</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1524295"/>
                  </a:ext>
                </a:extLst>
              </a:tr>
              <a:tr h="502794">
                <a:tc>
                  <a:txBody>
                    <a:bodyPr/>
                    <a:lstStyle/>
                    <a:p>
                      <a:r>
                        <a:rPr lang="en-US" b="1" dirty="0">
                          <a:solidFill>
                            <a:schemeClr val="tx1"/>
                          </a:solidFill>
                        </a:rPr>
                        <a:t>Role of learner experiences</a:t>
                      </a:r>
                    </a:p>
                  </a:txBody>
                  <a:tcPr>
                    <a:lnL w="12700">
                      <a:solidFill>
                        <a:schemeClr val="tx1"/>
                      </a:solidFill>
                    </a:lnL>
                    <a:lnR w="12700">
                      <a:solidFill>
                        <a:schemeClr val="tx1"/>
                      </a:solidFill>
                    </a:lnR>
                    <a:lnT w="12700">
                      <a:solidFill>
                        <a:schemeClr val="tx1"/>
                      </a:solidFill>
                    </a:lnT>
                    <a:lnB w="12700">
                      <a:solidFill>
                        <a:schemeClr val="tx1"/>
                      </a:solidFill>
                    </a:lnB>
                    <a:solidFill>
                      <a:srgbClr val="0E385F"/>
                    </a:solidFill>
                  </a:tcPr>
                </a:tc>
                <a:tc>
                  <a:txBody>
                    <a:bodyPr/>
                    <a:lstStyle/>
                    <a:p>
                      <a:r>
                        <a:rPr lang="en-US" dirty="0"/>
                        <a:t>Considered limited</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Have wide range</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9871241"/>
                  </a:ext>
                </a:extLst>
              </a:tr>
              <a:tr h="1212618">
                <a:tc>
                  <a:txBody>
                    <a:bodyPr/>
                    <a:lstStyle/>
                    <a:p>
                      <a:r>
                        <a:rPr lang="en-US" b="1" dirty="0">
                          <a:solidFill>
                            <a:schemeClr val="tx1"/>
                          </a:solidFill>
                        </a:rPr>
                        <a:t>Role of teacher</a:t>
                      </a:r>
                    </a:p>
                  </a:txBody>
                  <a:tcPr>
                    <a:lnL w="12700">
                      <a:solidFill>
                        <a:schemeClr val="tx1"/>
                      </a:solidFill>
                    </a:lnL>
                    <a:lnR w="12700">
                      <a:solidFill>
                        <a:schemeClr val="tx1"/>
                      </a:solidFill>
                    </a:lnR>
                    <a:lnT w="12700">
                      <a:solidFill>
                        <a:schemeClr val="tx1"/>
                      </a:solidFill>
                    </a:lnT>
                    <a:lnB w="12700">
                      <a:solidFill>
                        <a:schemeClr val="tx1"/>
                      </a:solidFill>
                    </a:lnB>
                    <a:solidFill>
                      <a:srgbClr val="0E385F"/>
                    </a:solidFill>
                  </a:tcPr>
                </a:tc>
                <a:tc>
                  <a:txBody>
                    <a:bodyPr/>
                    <a:lstStyle/>
                    <a:p>
                      <a:r>
                        <a:rPr lang="en-US" dirty="0"/>
                        <a:t>Focus on what</a:t>
                      </a:r>
                    </a:p>
                    <a:p>
                      <a:pPr lvl="0">
                        <a:buNone/>
                      </a:pPr>
                      <a:r>
                        <a:rPr lang="en-US" dirty="0"/>
                        <a:t>Selects the content; designs the learning process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Focus on how</a:t>
                      </a:r>
                    </a:p>
                    <a:p>
                      <a:pPr lvl="0">
                        <a:buNone/>
                      </a:pPr>
                      <a:r>
                        <a:rPr lang="en-US" dirty="0"/>
                        <a:t>Providing resources; guiding and supporting </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1584812049"/>
                  </a:ext>
                </a:extLst>
              </a:tr>
            </a:tbl>
          </a:graphicData>
        </a:graphic>
      </p:graphicFrame>
    </p:spTree>
    <p:extLst>
      <p:ext uri="{BB962C8B-B14F-4D97-AF65-F5344CB8AC3E}">
        <p14:creationId xmlns:p14="http://schemas.microsoft.com/office/powerpoint/2010/main" val="170289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48AA-C06D-37F5-1E0E-BB4EB080FA31}"/>
              </a:ext>
            </a:extLst>
          </p:cNvPr>
          <p:cNvSpPr>
            <a:spLocks noGrp="1"/>
          </p:cNvSpPr>
          <p:nvPr>
            <p:ph type="title"/>
          </p:nvPr>
        </p:nvSpPr>
        <p:spPr/>
        <p:txBody>
          <a:bodyPr/>
          <a:lstStyle/>
          <a:p>
            <a:r>
              <a:rPr lang="en-GB"/>
              <a:t>Study (Phase 1)</a:t>
            </a:r>
          </a:p>
        </p:txBody>
      </p:sp>
      <p:sp>
        <p:nvSpPr>
          <p:cNvPr id="3" name="Content Placeholder 2">
            <a:extLst>
              <a:ext uri="{FF2B5EF4-FFF2-40B4-BE49-F238E27FC236}">
                <a16:creationId xmlns:a16="http://schemas.microsoft.com/office/drawing/2014/main" id="{2CD577C7-5DA4-15BB-3266-138BAAA28430}"/>
              </a:ext>
            </a:extLst>
          </p:cNvPr>
          <p:cNvSpPr>
            <a:spLocks noGrp="1"/>
          </p:cNvSpPr>
          <p:nvPr>
            <p:ph idx="1"/>
          </p:nvPr>
        </p:nvSpPr>
        <p:spPr/>
        <p:txBody>
          <a:bodyPr/>
          <a:lstStyle/>
          <a:p>
            <a:r>
              <a:rPr lang="en-GB"/>
              <a:t>Questionnaire sent to AMET members and other contacts involved with mathematics ITE</a:t>
            </a:r>
          </a:p>
          <a:p>
            <a:r>
              <a:rPr lang="en-GB"/>
              <a:t>23 responses</a:t>
            </a:r>
          </a:p>
          <a:p>
            <a:endParaRPr lang="en-GB"/>
          </a:p>
        </p:txBody>
      </p:sp>
      <p:pic>
        <p:nvPicPr>
          <p:cNvPr id="4" name="Picture 1">
            <a:extLst>
              <a:ext uri="{FF2B5EF4-FFF2-40B4-BE49-F238E27FC236}">
                <a16:creationId xmlns:a16="http://schemas.microsoft.com/office/drawing/2014/main" id="{9E4500C2-627F-F0E2-9AE3-947CB4F469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501" t="35609" b="40353"/>
          <a:stretch/>
        </p:blipFill>
        <p:spPr bwMode="auto">
          <a:xfrm>
            <a:off x="5106136" y="4307426"/>
            <a:ext cx="2780574" cy="180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E7D5D751-A9E6-E69D-6A87-3B6E9F6F25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237" r="59347" b="18247"/>
          <a:stretch/>
        </p:blipFill>
        <p:spPr bwMode="auto">
          <a:xfrm>
            <a:off x="9066030" y="3133014"/>
            <a:ext cx="2476679" cy="132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E615B812-EE26-0D00-87A1-A436A5BD60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997" r="53934" b="70040"/>
          <a:stretch/>
        </p:blipFill>
        <p:spPr bwMode="auto">
          <a:xfrm>
            <a:off x="646114" y="4110611"/>
            <a:ext cx="3258709" cy="147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
            <a:extLst>
              <a:ext uri="{FF2B5EF4-FFF2-40B4-BE49-F238E27FC236}">
                <a16:creationId xmlns:a16="http://schemas.microsoft.com/office/drawing/2014/main" id="{956A4A89-C197-8106-0021-2FEF897EB4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453" t="11549" r="16998" b="70040"/>
          <a:stretch/>
        </p:blipFill>
        <p:spPr bwMode="auto">
          <a:xfrm>
            <a:off x="2641510" y="4203414"/>
            <a:ext cx="2215817" cy="206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DE20F19A-761F-79DE-BD71-6D018F68C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277" r="59121" b="40353"/>
          <a:stretch/>
        </p:blipFill>
        <p:spPr bwMode="auto">
          <a:xfrm>
            <a:off x="6092767" y="3067819"/>
            <a:ext cx="2665372" cy="208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B39AB8BF-B528-5E6A-DF73-FC4247AC6D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04" t="65825" r="17606" b="18247"/>
          <a:stretch/>
        </p:blipFill>
        <p:spPr bwMode="auto">
          <a:xfrm>
            <a:off x="9255756" y="4261294"/>
            <a:ext cx="2097225" cy="183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9ED40A08-96BF-9630-5B46-3C2B02603EBD}"/>
              </a:ext>
            </a:extLst>
          </p:cNvPr>
          <p:cNvSpPr txBox="1"/>
          <p:nvPr/>
        </p:nvSpPr>
        <p:spPr>
          <a:xfrm>
            <a:off x="835842" y="5669958"/>
            <a:ext cx="1854926" cy="369332"/>
          </a:xfrm>
          <a:prstGeom prst="rect">
            <a:avLst/>
          </a:prstGeom>
          <a:noFill/>
        </p:spPr>
        <p:txBody>
          <a:bodyPr wrap="square" rtlCol="0">
            <a:spAutoFit/>
          </a:bodyPr>
          <a:lstStyle/>
          <a:p>
            <a:r>
              <a:rPr lang="en-GB"/>
              <a:t>How long in ITE?</a:t>
            </a:r>
          </a:p>
        </p:txBody>
      </p:sp>
      <p:sp>
        <p:nvSpPr>
          <p:cNvPr id="11" name="TextBox 10">
            <a:extLst>
              <a:ext uri="{FF2B5EF4-FFF2-40B4-BE49-F238E27FC236}">
                <a16:creationId xmlns:a16="http://schemas.microsoft.com/office/drawing/2014/main" id="{BC5800F5-D3F3-C724-2643-E491C21E8F9B}"/>
              </a:ext>
            </a:extLst>
          </p:cNvPr>
          <p:cNvSpPr txBox="1"/>
          <p:nvPr/>
        </p:nvSpPr>
        <p:spPr>
          <a:xfrm>
            <a:off x="5839448" y="6208344"/>
            <a:ext cx="1854926" cy="369332"/>
          </a:xfrm>
          <a:prstGeom prst="rect">
            <a:avLst/>
          </a:prstGeom>
          <a:noFill/>
        </p:spPr>
        <p:txBody>
          <a:bodyPr wrap="square" rtlCol="0">
            <a:spAutoFit/>
          </a:bodyPr>
          <a:lstStyle/>
          <a:p>
            <a:r>
              <a:rPr lang="en-GB"/>
              <a:t>What sector?</a:t>
            </a:r>
          </a:p>
        </p:txBody>
      </p:sp>
      <p:sp>
        <p:nvSpPr>
          <p:cNvPr id="12" name="TextBox 11">
            <a:extLst>
              <a:ext uri="{FF2B5EF4-FFF2-40B4-BE49-F238E27FC236}">
                <a16:creationId xmlns:a16="http://schemas.microsoft.com/office/drawing/2014/main" id="{92D4FC78-382B-0BC2-EC33-213609760726}"/>
              </a:ext>
            </a:extLst>
          </p:cNvPr>
          <p:cNvSpPr txBox="1"/>
          <p:nvPr/>
        </p:nvSpPr>
        <p:spPr>
          <a:xfrm>
            <a:off x="9255756" y="6070526"/>
            <a:ext cx="2215817" cy="369332"/>
          </a:xfrm>
          <a:prstGeom prst="rect">
            <a:avLst/>
          </a:prstGeom>
          <a:noFill/>
        </p:spPr>
        <p:txBody>
          <a:bodyPr wrap="square" rtlCol="0">
            <a:spAutoFit/>
          </a:bodyPr>
          <a:lstStyle/>
          <a:p>
            <a:r>
              <a:rPr lang="en-GB"/>
              <a:t>HEI or school-based?</a:t>
            </a:r>
          </a:p>
        </p:txBody>
      </p:sp>
    </p:spTree>
    <p:extLst>
      <p:ext uri="{BB962C8B-B14F-4D97-AF65-F5344CB8AC3E}">
        <p14:creationId xmlns:p14="http://schemas.microsoft.com/office/powerpoint/2010/main" val="311194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48AA-C06D-37F5-1E0E-BB4EB080FA31}"/>
              </a:ext>
            </a:extLst>
          </p:cNvPr>
          <p:cNvSpPr>
            <a:spLocks noGrp="1"/>
          </p:cNvSpPr>
          <p:nvPr>
            <p:ph type="title"/>
          </p:nvPr>
        </p:nvSpPr>
        <p:spPr/>
        <p:txBody>
          <a:bodyPr/>
          <a:lstStyle/>
          <a:p>
            <a:r>
              <a:rPr lang="en-GB"/>
              <a:t>Findings - Qualifications</a:t>
            </a:r>
          </a:p>
        </p:txBody>
      </p:sp>
      <p:sp>
        <p:nvSpPr>
          <p:cNvPr id="3" name="Content Placeholder 2">
            <a:extLst>
              <a:ext uri="{FF2B5EF4-FFF2-40B4-BE49-F238E27FC236}">
                <a16:creationId xmlns:a16="http://schemas.microsoft.com/office/drawing/2014/main" id="{2CD577C7-5DA4-15BB-3266-138BAAA28430}"/>
              </a:ext>
            </a:extLst>
          </p:cNvPr>
          <p:cNvSpPr>
            <a:spLocks noGrp="1"/>
          </p:cNvSpPr>
          <p:nvPr>
            <p:ph idx="1"/>
          </p:nvPr>
        </p:nvSpPr>
        <p:spPr>
          <a:xfrm>
            <a:off x="1141412" y="1744002"/>
            <a:ext cx="9905999" cy="3541714"/>
          </a:xfrm>
        </p:spPr>
        <p:txBody>
          <a:bodyPr vert="horz" lIns="91440" tIns="45720" rIns="91440" bIns="45720" rtlCol="0" anchor="t">
            <a:normAutofit/>
          </a:bodyPr>
          <a:lstStyle/>
          <a:p>
            <a:r>
              <a:rPr lang="en-GB"/>
              <a:t>Virtually all were required to have QTS, postgraduate qualifications held by some but not generally required.  </a:t>
            </a:r>
            <a:endParaRPr lang="en-US"/>
          </a:p>
          <a:p>
            <a:r>
              <a:rPr lang="en-GB"/>
              <a:t>Only 5 had QTS alone – most had joined ITE in last 3 years</a:t>
            </a:r>
          </a:p>
          <a:p>
            <a:endParaRPr lang="en-GB"/>
          </a:p>
          <a:p>
            <a:endParaRPr lang="en-GB"/>
          </a:p>
        </p:txBody>
      </p:sp>
      <p:pic>
        <p:nvPicPr>
          <p:cNvPr id="2050" name="Picture 2">
            <a:extLst>
              <a:ext uri="{FF2B5EF4-FFF2-40B4-BE49-F238E27FC236}">
                <a16:creationId xmlns:a16="http://schemas.microsoft.com/office/drawing/2014/main" id="{7D38AEA8-32C9-EB3B-E56E-51B2C27A3C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901" b="20529"/>
          <a:stretch/>
        </p:blipFill>
        <p:spPr bwMode="auto">
          <a:xfrm>
            <a:off x="991225" y="3519421"/>
            <a:ext cx="7468950" cy="26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4" descr="Group brainstorm with solid fill">
            <a:extLst>
              <a:ext uri="{FF2B5EF4-FFF2-40B4-BE49-F238E27FC236}">
                <a16:creationId xmlns:a16="http://schemas.microsoft.com/office/drawing/2014/main" id="{B7ECE9E5-3B23-5B7E-7EA8-36C41E4827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7810" y="301028"/>
            <a:ext cx="914400" cy="914400"/>
          </a:xfrm>
          <a:prstGeom prst="rect">
            <a:avLst/>
          </a:prstGeom>
        </p:spPr>
      </p:pic>
      <p:sp>
        <p:nvSpPr>
          <p:cNvPr id="4" name="TextBox 3">
            <a:extLst>
              <a:ext uri="{FF2B5EF4-FFF2-40B4-BE49-F238E27FC236}">
                <a16:creationId xmlns:a16="http://schemas.microsoft.com/office/drawing/2014/main" id="{95488510-79FD-E6C8-ADAC-02E1EAA26114}"/>
              </a:ext>
            </a:extLst>
          </p:cNvPr>
          <p:cNvSpPr txBox="1"/>
          <p:nvPr/>
        </p:nvSpPr>
        <p:spPr>
          <a:xfrm>
            <a:off x="10996268" y="760752"/>
            <a:ext cx="569613"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rPr>
              <a:t>Q1</a:t>
            </a:r>
          </a:p>
        </p:txBody>
      </p:sp>
      <p:pic>
        <p:nvPicPr>
          <p:cNvPr id="6" name="Picture 5" descr="QR code for this padlet">
            <a:extLst>
              <a:ext uri="{FF2B5EF4-FFF2-40B4-BE49-F238E27FC236}">
                <a16:creationId xmlns:a16="http://schemas.microsoft.com/office/drawing/2014/main" id="{E0A44F0C-2250-22CA-75C5-561EFE9BCC2C}"/>
              </a:ext>
            </a:extLst>
          </p:cNvPr>
          <p:cNvPicPr>
            <a:picLocks noChangeAspect="1"/>
          </p:cNvPicPr>
          <p:nvPr/>
        </p:nvPicPr>
        <p:blipFill>
          <a:blip r:embed="rId6"/>
          <a:stretch>
            <a:fillRect/>
          </a:stretch>
        </p:blipFill>
        <p:spPr>
          <a:xfrm>
            <a:off x="9224513" y="3423249"/>
            <a:ext cx="2743200" cy="2743200"/>
          </a:xfrm>
          <a:prstGeom prst="rect">
            <a:avLst/>
          </a:prstGeom>
        </p:spPr>
      </p:pic>
    </p:spTree>
    <p:extLst>
      <p:ext uri="{BB962C8B-B14F-4D97-AF65-F5344CB8AC3E}">
        <p14:creationId xmlns:p14="http://schemas.microsoft.com/office/powerpoint/2010/main" val="295618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93"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6="http://schemas.microsoft.com/office/drawing/2014/main" xmlns:p14="http://schemas.microsoft.com/office/powerpoint/2010/main" xmlns:a14="http://schemas.microsoft.com/office/drawing/2010/main" xmlns="">
                <a:solidFill>
                  <a:srgbClr val="FFFFFF"/>
                </a:solidFill>
              </a14:hiddenFill>
            </a:ext>
          </a:extLst>
        </p:spPr>
      </p:pic>
      <p:grpSp>
        <p:nvGrpSpPr>
          <p:cNvPr id="94" name="Group 93">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6" name="Group 15">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8"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endParaRPr lang="en-GB"/>
              </a:p>
            </p:txBody>
          </p:sp>
          <p:sp>
            <p:nvSpPr>
              <p:cNvPr id="29"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0"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1"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2"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3"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4"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5"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6"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7"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8"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9"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40"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41"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42"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43"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44"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endParaRPr lang="en-GB"/>
              </a:p>
            </p:txBody>
          </p:sp>
          <p:sp>
            <p:nvSpPr>
              <p:cNvPr id="45"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46"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47"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48"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49"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50"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51"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52"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53"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54"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grpSp>
        <p:grpSp>
          <p:nvGrpSpPr>
            <p:cNvPr id="17" name="Group 16">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8"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19"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20"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21"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22"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23"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24"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25"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26"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27"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endParaRPr lang="en-GB"/>
              </a:p>
            </p:txBody>
          </p:sp>
        </p:grpSp>
      </p:grpSp>
      <p:sp useBgFill="1">
        <p:nvSpPr>
          <p:cNvPr id="95" name="Rectangle 94">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96"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6="http://schemas.microsoft.com/office/drawing/2014/main" xmlns:p14="http://schemas.microsoft.com/office/powerpoint/2010/main"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A8BD7E2B-AF03-86B5-4778-13D480655BD6}"/>
              </a:ext>
            </a:extLst>
          </p:cNvPr>
          <p:cNvSpPr>
            <a:spLocks noGrp="1"/>
          </p:cNvSpPr>
          <p:nvPr>
            <p:ph type="title"/>
          </p:nvPr>
        </p:nvSpPr>
        <p:spPr>
          <a:xfrm>
            <a:off x="1500847" y="287839"/>
            <a:ext cx="8499323" cy="1478570"/>
          </a:xfrm>
        </p:spPr>
        <p:txBody>
          <a:bodyPr vert="horz" lIns="91440" tIns="45720" rIns="91440" bIns="45720" rtlCol="0" anchor="ctr">
            <a:normAutofit/>
          </a:bodyPr>
          <a:lstStyle/>
          <a:p>
            <a:r>
              <a:rPr lang="en-US" sz="3200"/>
              <a:t>What was your induction experience when starting in ITE?</a:t>
            </a:r>
          </a:p>
        </p:txBody>
      </p:sp>
      <p:sp>
        <p:nvSpPr>
          <p:cNvPr id="3" name="Text Placeholder 2">
            <a:extLst>
              <a:ext uri="{FF2B5EF4-FFF2-40B4-BE49-F238E27FC236}">
                <a16:creationId xmlns:a16="http://schemas.microsoft.com/office/drawing/2014/main" id="{7ED4672B-4DDF-5E6C-8E50-13CBBA142404}"/>
              </a:ext>
            </a:extLst>
          </p:cNvPr>
          <p:cNvSpPr>
            <a:spLocks noGrp="1"/>
          </p:cNvSpPr>
          <p:nvPr>
            <p:ph type="body" idx="1"/>
          </p:nvPr>
        </p:nvSpPr>
        <p:spPr>
          <a:xfrm>
            <a:off x="1500845" y="4463600"/>
            <a:ext cx="7061590" cy="2311650"/>
          </a:xfrm>
        </p:spPr>
        <p:txBody>
          <a:bodyPr vert="horz" lIns="91440" tIns="45720" rIns="91440" bIns="45720" rtlCol="0">
            <a:normAutofit/>
          </a:bodyPr>
          <a:lstStyle/>
          <a:p>
            <a:pPr indent="-228600">
              <a:lnSpc>
                <a:spcPct val="120000"/>
              </a:lnSpc>
              <a:buFont typeface="Arial" panose="020B0604020202020204" pitchFamily="34" charset="0"/>
              <a:buChar char="•"/>
            </a:pPr>
            <a:r>
              <a:rPr lang="en-US" sz="2000"/>
              <a:t>No negative experiences for Primary colleagues</a:t>
            </a:r>
            <a:endParaRPr lang="en-US"/>
          </a:p>
          <a:p>
            <a:pPr indent="-228600">
              <a:lnSpc>
                <a:spcPct val="120000"/>
              </a:lnSpc>
              <a:buFont typeface="Arial" panose="020B0604020202020204" pitchFamily="34" charset="0"/>
              <a:buChar char="•"/>
            </a:pPr>
            <a:r>
              <a:rPr lang="en-US" sz="2000"/>
              <a:t>mixed experiences for secondary colleagues</a:t>
            </a:r>
            <a:endParaRPr lang="en-US"/>
          </a:p>
          <a:p>
            <a:pPr indent="-228600">
              <a:lnSpc>
                <a:spcPct val="120000"/>
              </a:lnSpc>
              <a:buFont typeface="Arial" panose="020B0604020202020204" pitchFamily="34" charset="0"/>
              <a:buChar char="•"/>
            </a:pPr>
            <a:endParaRPr lang="en-US" sz="2000"/>
          </a:p>
        </p:txBody>
      </p:sp>
      <p:grpSp>
        <p:nvGrpSpPr>
          <p:cNvPr id="97" name="Group 96">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1"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endParaRPr lang="en-GB"/>
            </a:p>
          </p:txBody>
        </p:sp>
        <p:sp>
          <p:nvSpPr>
            <p:cNvPr id="98"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63"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9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65"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66"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67"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68"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69"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70"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71"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72"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73"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74"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75"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76"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77"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endParaRPr lang="en-GB"/>
            </a:p>
          </p:txBody>
        </p:sp>
        <p:sp>
          <p:nvSpPr>
            <p:cNvPr id="78"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79"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80"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81"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82"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83"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84"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85"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86"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87"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grpSp>
      <p:graphicFrame>
        <p:nvGraphicFramePr>
          <p:cNvPr id="4" name="Table 3">
            <a:extLst>
              <a:ext uri="{FF2B5EF4-FFF2-40B4-BE49-F238E27FC236}">
                <a16:creationId xmlns:a16="http://schemas.microsoft.com/office/drawing/2014/main" id="{47F97A82-8FC0-C31F-5AEE-2E547A7CB2E4}"/>
              </a:ext>
            </a:extLst>
          </p:cNvPr>
          <p:cNvGraphicFramePr>
            <a:graphicFrameLocks noGrp="1"/>
          </p:cNvGraphicFramePr>
          <p:nvPr>
            <p:extLst>
              <p:ext uri="{D42A27DB-BD31-4B8C-83A1-F6EECF244321}">
                <p14:modId xmlns:p14="http://schemas.microsoft.com/office/powerpoint/2010/main" val="480951049"/>
              </p:ext>
            </p:extLst>
          </p:nvPr>
        </p:nvGraphicFramePr>
        <p:xfrm>
          <a:off x="1595886" y="1955320"/>
          <a:ext cx="8319524" cy="2965852"/>
        </p:xfrm>
        <a:graphic>
          <a:graphicData uri="http://schemas.openxmlformats.org/drawingml/2006/table">
            <a:tbl>
              <a:tblPr bandRow="1">
                <a:tableStyleId>{46F890A9-2807-4EBB-B81D-B2AA78EC7F39}</a:tableStyleId>
              </a:tblPr>
              <a:tblGrid>
                <a:gridCol w="2079881">
                  <a:extLst>
                    <a:ext uri="{9D8B030D-6E8A-4147-A177-3AD203B41FA5}">
                      <a16:colId xmlns:a16="http://schemas.microsoft.com/office/drawing/2014/main" val="2747605306"/>
                    </a:ext>
                  </a:extLst>
                </a:gridCol>
                <a:gridCol w="2079881">
                  <a:extLst>
                    <a:ext uri="{9D8B030D-6E8A-4147-A177-3AD203B41FA5}">
                      <a16:colId xmlns:a16="http://schemas.microsoft.com/office/drawing/2014/main" val="4255109732"/>
                    </a:ext>
                  </a:extLst>
                </a:gridCol>
                <a:gridCol w="2079881">
                  <a:extLst>
                    <a:ext uri="{9D8B030D-6E8A-4147-A177-3AD203B41FA5}">
                      <a16:colId xmlns:a16="http://schemas.microsoft.com/office/drawing/2014/main" val="559869140"/>
                    </a:ext>
                  </a:extLst>
                </a:gridCol>
                <a:gridCol w="2079881">
                  <a:extLst>
                    <a:ext uri="{9D8B030D-6E8A-4147-A177-3AD203B41FA5}">
                      <a16:colId xmlns:a16="http://schemas.microsoft.com/office/drawing/2014/main" val="2913785257"/>
                    </a:ext>
                  </a:extLst>
                </a:gridCol>
              </a:tblGrid>
              <a:tr h="741463">
                <a:tc>
                  <a:txBody>
                    <a:bodyPr/>
                    <a:lstStyle/>
                    <a:p>
                      <a:pPr algn="ctr"/>
                      <a:endParaRPr lang="en-GB" sz="2400">
                        <a:solidFill>
                          <a:schemeClr val="tx1"/>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E385F"/>
                    </a:solidFill>
                  </a:tcPr>
                </a:tc>
                <a:tc>
                  <a:txBody>
                    <a:bodyPr/>
                    <a:lstStyle/>
                    <a:p>
                      <a:pPr algn="ctr"/>
                      <a:r>
                        <a:rPr lang="en-GB" sz="2400" b="1">
                          <a:solidFill>
                            <a:schemeClr val="tx1"/>
                          </a:solidFill>
                        </a:rPr>
                        <a:t>EY/Prim</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E385F"/>
                    </a:solidFill>
                  </a:tcPr>
                </a:tc>
                <a:tc>
                  <a:txBody>
                    <a:bodyPr/>
                    <a:lstStyle/>
                    <a:p>
                      <a:pPr algn="ctr"/>
                      <a:r>
                        <a:rPr lang="en-GB" sz="2400" b="1">
                          <a:solidFill>
                            <a:schemeClr val="tx1"/>
                          </a:solidFill>
                        </a:rPr>
                        <a:t>Multiple</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E385F"/>
                    </a:solidFill>
                  </a:tcPr>
                </a:tc>
                <a:tc>
                  <a:txBody>
                    <a:bodyPr/>
                    <a:lstStyle/>
                    <a:p>
                      <a:pPr algn="ctr"/>
                      <a:r>
                        <a:rPr lang="en-GB" sz="2400" b="1">
                          <a:solidFill>
                            <a:schemeClr val="tx1"/>
                          </a:solidFill>
                        </a:rPr>
                        <a:t>Sec</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E385F"/>
                    </a:solidFill>
                  </a:tcPr>
                </a:tc>
                <a:extLst>
                  <a:ext uri="{0D108BD9-81ED-4DB2-BD59-A6C34878D82A}">
                    <a16:rowId xmlns:a16="http://schemas.microsoft.com/office/drawing/2014/main" val="4250529457"/>
                  </a:ext>
                </a:extLst>
              </a:tr>
              <a:tr h="741463">
                <a:tc>
                  <a:txBody>
                    <a:bodyPr/>
                    <a:lstStyle/>
                    <a:p>
                      <a:pPr algn="ctr"/>
                      <a:r>
                        <a:rPr lang="en-GB" sz="2400" b="1">
                          <a:solidFill>
                            <a:schemeClr val="tx1"/>
                          </a:solidFill>
                        </a:rPr>
                        <a:t>Negative</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E385F"/>
                    </a:solidFill>
                  </a:tcPr>
                </a:tc>
                <a:tc>
                  <a:txBody>
                    <a:bodyPr/>
                    <a:lstStyle/>
                    <a:p>
                      <a:pPr algn="ctr"/>
                      <a:r>
                        <a:rPr lang="en-GB" sz="2400"/>
                        <a:t>0</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GB" sz="2400"/>
                        <a:t>1</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GB" sz="2400"/>
                        <a:t>4</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88923872"/>
                  </a:ext>
                </a:extLst>
              </a:tr>
              <a:tr h="741463">
                <a:tc>
                  <a:txBody>
                    <a:bodyPr/>
                    <a:lstStyle/>
                    <a:p>
                      <a:pPr algn="ctr"/>
                      <a:r>
                        <a:rPr lang="en-GB" sz="2400" b="1">
                          <a:solidFill>
                            <a:schemeClr val="tx1"/>
                          </a:solidFill>
                        </a:rPr>
                        <a:t>OK</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E385F"/>
                    </a:solidFill>
                  </a:tcPr>
                </a:tc>
                <a:tc>
                  <a:txBody>
                    <a:bodyPr/>
                    <a:lstStyle/>
                    <a:p>
                      <a:pPr algn="ctr"/>
                      <a:r>
                        <a:rPr lang="en-GB" sz="2400"/>
                        <a:t>2</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GB" sz="2400"/>
                        <a:t>1</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GB" sz="2400"/>
                        <a:t>1</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686578145"/>
                  </a:ext>
                </a:extLst>
              </a:tr>
              <a:tr h="741463">
                <a:tc>
                  <a:txBody>
                    <a:bodyPr/>
                    <a:lstStyle/>
                    <a:p>
                      <a:pPr algn="ctr"/>
                      <a:r>
                        <a:rPr lang="en-GB" sz="2400" b="1">
                          <a:solidFill>
                            <a:schemeClr val="tx1"/>
                          </a:solidFill>
                        </a:rPr>
                        <a:t>Positive</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E385F"/>
                    </a:solidFill>
                  </a:tcPr>
                </a:tc>
                <a:tc>
                  <a:txBody>
                    <a:bodyPr/>
                    <a:lstStyle/>
                    <a:p>
                      <a:pPr algn="ctr"/>
                      <a:r>
                        <a:rPr lang="en-GB" sz="2400"/>
                        <a:t>9</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GB" sz="2400"/>
                        <a:t>2</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GB" sz="2400"/>
                        <a:t>3</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84649987"/>
                  </a:ext>
                </a:extLst>
              </a:tr>
            </a:tbl>
          </a:graphicData>
        </a:graphic>
      </p:graphicFrame>
      <p:sp>
        <p:nvSpPr>
          <p:cNvPr id="7" name="TextBox 6">
            <a:extLst>
              <a:ext uri="{FF2B5EF4-FFF2-40B4-BE49-F238E27FC236}">
                <a16:creationId xmlns:a16="http://schemas.microsoft.com/office/drawing/2014/main" id="{26994D56-03F9-03E2-DB06-2296D679E635}"/>
              </a:ext>
            </a:extLst>
          </p:cNvPr>
          <p:cNvSpPr txBox="1"/>
          <p:nvPr/>
        </p:nvSpPr>
        <p:spPr>
          <a:xfrm>
            <a:off x="9264474" y="5099940"/>
            <a:ext cx="23326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Experience v Sector</a:t>
            </a:r>
          </a:p>
        </p:txBody>
      </p:sp>
    </p:spTree>
    <p:extLst>
      <p:ext uri="{BB962C8B-B14F-4D97-AF65-F5344CB8AC3E}">
        <p14:creationId xmlns:p14="http://schemas.microsoft.com/office/powerpoint/2010/main" val="392015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93"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6="http://schemas.microsoft.com/office/drawing/2014/main" xmlns:p14="http://schemas.microsoft.com/office/powerpoint/2010/main" xmlns:a14="http://schemas.microsoft.com/office/drawing/2010/main" xmlns="">
                <a:solidFill>
                  <a:srgbClr val="FFFFFF"/>
                </a:solidFill>
              </a14:hiddenFill>
            </a:ext>
          </a:extLst>
        </p:spPr>
      </p:pic>
      <p:grpSp>
        <p:nvGrpSpPr>
          <p:cNvPr id="94" name="Group 93">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6" name="Group 15">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8"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endParaRPr lang="en-GB"/>
              </a:p>
            </p:txBody>
          </p:sp>
          <p:sp>
            <p:nvSpPr>
              <p:cNvPr id="29"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0"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1"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2"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3"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4"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5"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6"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7"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8"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39"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40"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41"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42"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43"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44"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endParaRPr lang="en-GB"/>
              </a:p>
            </p:txBody>
          </p:sp>
          <p:sp>
            <p:nvSpPr>
              <p:cNvPr id="45"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46"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47"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48"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49"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50"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51"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52"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53"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54"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grpSp>
        <p:grpSp>
          <p:nvGrpSpPr>
            <p:cNvPr id="17" name="Group 16">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8"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19"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20"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21"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22"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23"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24"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25"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26"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27"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endParaRPr lang="en-GB"/>
              </a:p>
            </p:txBody>
          </p:sp>
        </p:grpSp>
      </p:grpSp>
      <p:sp useBgFill="1">
        <p:nvSpPr>
          <p:cNvPr id="95" name="Rectangle 94">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96"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6="http://schemas.microsoft.com/office/drawing/2014/main" xmlns:p14="http://schemas.microsoft.com/office/powerpoint/2010/main"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A8BD7E2B-AF03-86B5-4778-13D480655BD6}"/>
              </a:ext>
            </a:extLst>
          </p:cNvPr>
          <p:cNvSpPr>
            <a:spLocks noGrp="1"/>
          </p:cNvSpPr>
          <p:nvPr>
            <p:ph type="title"/>
          </p:nvPr>
        </p:nvSpPr>
        <p:spPr>
          <a:xfrm>
            <a:off x="1141413" y="618518"/>
            <a:ext cx="4459286" cy="1478570"/>
          </a:xfrm>
        </p:spPr>
        <p:txBody>
          <a:bodyPr vert="horz" lIns="91440" tIns="45720" rIns="91440" bIns="45720" rtlCol="0" anchor="ctr">
            <a:normAutofit/>
          </a:bodyPr>
          <a:lstStyle/>
          <a:p>
            <a:r>
              <a:rPr lang="en-US" sz="3200"/>
              <a:t>What was your induction experience when starting in ITE?</a:t>
            </a:r>
          </a:p>
        </p:txBody>
      </p:sp>
      <p:sp>
        <p:nvSpPr>
          <p:cNvPr id="3" name="Text Placeholder 2">
            <a:extLst>
              <a:ext uri="{FF2B5EF4-FFF2-40B4-BE49-F238E27FC236}">
                <a16:creationId xmlns:a16="http://schemas.microsoft.com/office/drawing/2014/main" id="{7ED4672B-4DDF-5E6C-8E50-13CBBA142404}"/>
              </a:ext>
            </a:extLst>
          </p:cNvPr>
          <p:cNvSpPr>
            <a:spLocks noGrp="1"/>
          </p:cNvSpPr>
          <p:nvPr>
            <p:ph type="body" idx="1"/>
          </p:nvPr>
        </p:nvSpPr>
        <p:spPr>
          <a:xfrm>
            <a:off x="2262846" y="5455638"/>
            <a:ext cx="6989702" cy="1333989"/>
          </a:xfrm>
        </p:spPr>
        <p:txBody>
          <a:bodyPr vert="horz" lIns="91440" tIns="45720" rIns="91440" bIns="45720" rtlCol="0">
            <a:normAutofit/>
          </a:bodyPr>
          <a:lstStyle/>
          <a:p>
            <a:pPr marL="342900" indent="-342900">
              <a:lnSpc>
                <a:spcPct val="120000"/>
              </a:lnSpc>
              <a:buChar char="•"/>
            </a:pPr>
            <a:r>
              <a:rPr lang="en-US" sz="2000"/>
              <a:t>The longer a tutor, the better the induction</a:t>
            </a:r>
            <a:endParaRPr lang="en-US"/>
          </a:p>
          <a:p>
            <a:pPr indent="-228600">
              <a:lnSpc>
                <a:spcPct val="120000"/>
              </a:lnSpc>
              <a:buChar char="•"/>
            </a:pPr>
            <a:endParaRPr lang="en-US" sz="2000"/>
          </a:p>
        </p:txBody>
      </p:sp>
      <p:grpSp>
        <p:nvGrpSpPr>
          <p:cNvPr id="97" name="Group 96">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1"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endParaRPr lang="en-GB"/>
            </a:p>
          </p:txBody>
        </p:sp>
        <p:sp>
          <p:nvSpPr>
            <p:cNvPr id="98"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63"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9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65"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66"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67"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68"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69"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70"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71"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72"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73"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74"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75"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76"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77"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txBody>
            <a:bodyPr/>
            <a:lstStyle/>
            <a:p>
              <a:endParaRPr lang="en-GB"/>
            </a:p>
          </p:txBody>
        </p:sp>
        <p:sp>
          <p:nvSpPr>
            <p:cNvPr id="78"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79"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80"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81"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82"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83"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84"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85"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86"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sp>
          <p:nvSpPr>
            <p:cNvPr id="87"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a:lstStyle/>
            <a:p>
              <a:endParaRPr lang="en-GB"/>
            </a:p>
          </p:txBody>
        </p:sp>
      </p:grpSp>
      <p:graphicFrame>
        <p:nvGraphicFramePr>
          <p:cNvPr id="5" name="Table 4">
            <a:extLst>
              <a:ext uri="{FF2B5EF4-FFF2-40B4-BE49-F238E27FC236}">
                <a16:creationId xmlns:a16="http://schemas.microsoft.com/office/drawing/2014/main" id="{8517FF3B-A52D-6B77-5A50-B3D0B7E29964}"/>
              </a:ext>
            </a:extLst>
          </p:cNvPr>
          <p:cNvGraphicFramePr>
            <a:graphicFrameLocks noGrp="1"/>
          </p:cNvGraphicFramePr>
          <p:nvPr>
            <p:extLst>
              <p:ext uri="{D42A27DB-BD31-4B8C-83A1-F6EECF244321}">
                <p14:modId xmlns:p14="http://schemas.microsoft.com/office/powerpoint/2010/main" val="1262327920"/>
              </p:ext>
            </p:extLst>
          </p:nvPr>
        </p:nvGraphicFramePr>
        <p:xfrm>
          <a:off x="1955320" y="2142226"/>
          <a:ext cx="7611848" cy="2581340"/>
        </p:xfrm>
        <a:graphic>
          <a:graphicData uri="http://schemas.openxmlformats.org/drawingml/2006/table">
            <a:tbl>
              <a:tblPr bandRow="1">
                <a:tableStyleId>{46F890A9-2807-4EBB-B81D-B2AA78EC7F39}</a:tableStyleId>
              </a:tblPr>
              <a:tblGrid>
                <a:gridCol w="1902962">
                  <a:extLst>
                    <a:ext uri="{9D8B030D-6E8A-4147-A177-3AD203B41FA5}">
                      <a16:colId xmlns:a16="http://schemas.microsoft.com/office/drawing/2014/main" val="2747605306"/>
                    </a:ext>
                  </a:extLst>
                </a:gridCol>
                <a:gridCol w="1902962">
                  <a:extLst>
                    <a:ext uri="{9D8B030D-6E8A-4147-A177-3AD203B41FA5}">
                      <a16:colId xmlns:a16="http://schemas.microsoft.com/office/drawing/2014/main" val="4255109732"/>
                    </a:ext>
                  </a:extLst>
                </a:gridCol>
                <a:gridCol w="1902962">
                  <a:extLst>
                    <a:ext uri="{9D8B030D-6E8A-4147-A177-3AD203B41FA5}">
                      <a16:colId xmlns:a16="http://schemas.microsoft.com/office/drawing/2014/main" val="559869140"/>
                    </a:ext>
                  </a:extLst>
                </a:gridCol>
                <a:gridCol w="1902962">
                  <a:extLst>
                    <a:ext uri="{9D8B030D-6E8A-4147-A177-3AD203B41FA5}">
                      <a16:colId xmlns:a16="http://schemas.microsoft.com/office/drawing/2014/main" val="2913785257"/>
                    </a:ext>
                  </a:extLst>
                </a:gridCol>
              </a:tblGrid>
              <a:tr h="645335">
                <a:tc>
                  <a:txBody>
                    <a:bodyPr/>
                    <a:lstStyle/>
                    <a:p>
                      <a:pPr algn="ctr"/>
                      <a:endParaRPr lang="en-GB" sz="2400">
                        <a:solidFill>
                          <a:schemeClr val="tx1"/>
                        </a:solidFill>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rgbClr val="0E385F"/>
                    </a:solidFill>
                  </a:tcPr>
                </a:tc>
                <a:tc>
                  <a:txBody>
                    <a:bodyPr/>
                    <a:lstStyle/>
                    <a:p>
                      <a:pPr lvl="0" algn="ctr">
                        <a:buNone/>
                      </a:pPr>
                      <a:r>
                        <a:rPr lang="en-GB" sz="2400" b="1">
                          <a:solidFill>
                            <a:schemeClr val="tx1"/>
                          </a:solidFill>
                        </a:rPr>
                        <a:t>&lt;3yrs</a:t>
                      </a:r>
                    </a:p>
                  </a:txBody>
                  <a:tcPr anchor="ctr">
                    <a:lnL w="12700">
                      <a:solidFill>
                        <a:schemeClr val="bg1"/>
                      </a:solidFill>
                    </a:lnL>
                    <a:lnR w="12700">
                      <a:solidFill>
                        <a:schemeClr val="bg1"/>
                      </a:solidFill>
                    </a:lnR>
                    <a:lnT w="12700">
                      <a:solidFill>
                        <a:schemeClr val="bg1"/>
                      </a:solidFill>
                    </a:lnT>
                    <a:lnB w="12700">
                      <a:solidFill>
                        <a:schemeClr val="bg1"/>
                      </a:solidFill>
                    </a:lnB>
                    <a:solidFill>
                      <a:srgbClr val="0E385F"/>
                    </a:solidFill>
                  </a:tcPr>
                </a:tc>
                <a:tc>
                  <a:txBody>
                    <a:bodyPr/>
                    <a:lstStyle/>
                    <a:p>
                      <a:pPr algn="ctr"/>
                      <a:r>
                        <a:rPr lang="en-GB" sz="2400" b="1">
                          <a:solidFill>
                            <a:schemeClr val="tx1"/>
                          </a:solidFill>
                        </a:rPr>
                        <a:t>3-10yrs</a:t>
                      </a:r>
                    </a:p>
                  </a:txBody>
                  <a:tcPr anchor="ctr">
                    <a:lnL w="12700">
                      <a:solidFill>
                        <a:schemeClr val="bg1"/>
                      </a:solidFill>
                    </a:lnL>
                    <a:lnR w="12700">
                      <a:solidFill>
                        <a:schemeClr val="bg1"/>
                      </a:solidFill>
                    </a:lnR>
                    <a:lnT w="12700">
                      <a:solidFill>
                        <a:schemeClr val="bg1"/>
                      </a:solidFill>
                    </a:lnT>
                    <a:lnB w="12700">
                      <a:solidFill>
                        <a:schemeClr val="bg1"/>
                      </a:solidFill>
                    </a:lnB>
                    <a:solidFill>
                      <a:srgbClr val="0E385F"/>
                    </a:solidFill>
                  </a:tcPr>
                </a:tc>
                <a:tc>
                  <a:txBody>
                    <a:bodyPr/>
                    <a:lstStyle/>
                    <a:p>
                      <a:pPr algn="ctr"/>
                      <a:r>
                        <a:rPr lang="en-GB" sz="2400" b="1">
                          <a:solidFill>
                            <a:schemeClr val="tx1"/>
                          </a:solidFill>
                        </a:rPr>
                        <a:t>&gt;10yrs</a:t>
                      </a:r>
                    </a:p>
                  </a:txBody>
                  <a:tcPr anchor="ctr">
                    <a:lnL w="12700">
                      <a:solidFill>
                        <a:schemeClr val="bg1"/>
                      </a:solidFill>
                    </a:lnL>
                    <a:lnR w="12700">
                      <a:solidFill>
                        <a:schemeClr val="bg1"/>
                      </a:solidFill>
                    </a:lnR>
                    <a:lnT w="12700">
                      <a:solidFill>
                        <a:schemeClr val="bg1"/>
                      </a:solidFill>
                    </a:lnT>
                    <a:lnB w="12700">
                      <a:solidFill>
                        <a:schemeClr val="bg1"/>
                      </a:solidFill>
                    </a:lnB>
                    <a:solidFill>
                      <a:srgbClr val="0E385F"/>
                    </a:solidFill>
                  </a:tcPr>
                </a:tc>
                <a:extLst>
                  <a:ext uri="{0D108BD9-81ED-4DB2-BD59-A6C34878D82A}">
                    <a16:rowId xmlns:a16="http://schemas.microsoft.com/office/drawing/2014/main" val="4250529457"/>
                  </a:ext>
                </a:extLst>
              </a:tr>
              <a:tr h="645335">
                <a:tc>
                  <a:txBody>
                    <a:bodyPr/>
                    <a:lstStyle/>
                    <a:p>
                      <a:pPr algn="ctr"/>
                      <a:r>
                        <a:rPr lang="en-GB" sz="2400" b="1">
                          <a:solidFill>
                            <a:schemeClr val="tx1"/>
                          </a:solidFill>
                        </a:rPr>
                        <a:t>Negative</a:t>
                      </a:r>
                    </a:p>
                  </a:txBody>
                  <a:tcPr anchor="ctr">
                    <a:lnL w="12700">
                      <a:solidFill>
                        <a:schemeClr val="bg1"/>
                      </a:solidFill>
                    </a:lnL>
                    <a:lnR w="12700">
                      <a:solidFill>
                        <a:schemeClr val="bg1"/>
                      </a:solidFill>
                    </a:lnR>
                    <a:lnT w="12700">
                      <a:solidFill>
                        <a:schemeClr val="bg1"/>
                      </a:solidFill>
                    </a:lnT>
                    <a:lnB w="12700">
                      <a:solidFill>
                        <a:schemeClr val="bg1"/>
                      </a:solidFill>
                    </a:lnB>
                    <a:solidFill>
                      <a:srgbClr val="0E385F"/>
                    </a:solidFill>
                  </a:tcPr>
                </a:tc>
                <a:tc>
                  <a:txBody>
                    <a:bodyPr/>
                    <a:lstStyle/>
                    <a:p>
                      <a:pPr algn="ctr"/>
                      <a:r>
                        <a:rPr lang="en-GB" sz="2400"/>
                        <a:t>2</a:t>
                      </a:r>
                    </a:p>
                  </a:txBody>
                  <a:tcPr anchor="ctr">
                    <a:lnL w="12700">
                      <a:solidFill>
                        <a:schemeClr val="bg1"/>
                      </a:solidFill>
                    </a:lnL>
                    <a:lnR w="12700">
                      <a:solidFill>
                        <a:schemeClr val="bg1"/>
                      </a:solidFill>
                    </a:lnR>
                    <a:lnT w="12700">
                      <a:solidFill>
                        <a:schemeClr val="bg1"/>
                      </a:solidFill>
                    </a:lnT>
                    <a:lnB w="12700">
                      <a:solidFill>
                        <a:schemeClr val="bg1"/>
                      </a:solidFill>
                    </a:lnB>
                  </a:tcPr>
                </a:tc>
                <a:tc>
                  <a:txBody>
                    <a:bodyPr/>
                    <a:lstStyle/>
                    <a:p>
                      <a:pPr algn="ctr"/>
                      <a:r>
                        <a:rPr lang="en-GB" sz="2400"/>
                        <a:t>2</a:t>
                      </a:r>
                    </a:p>
                  </a:txBody>
                  <a:tcPr anchor="ctr">
                    <a:lnL w="12700">
                      <a:solidFill>
                        <a:schemeClr val="bg1"/>
                      </a:solidFill>
                    </a:lnL>
                    <a:lnR w="12700">
                      <a:solidFill>
                        <a:schemeClr val="bg1"/>
                      </a:solidFill>
                    </a:lnR>
                    <a:lnT w="12700">
                      <a:solidFill>
                        <a:schemeClr val="bg1"/>
                      </a:solidFill>
                    </a:lnT>
                    <a:lnB w="12700">
                      <a:solidFill>
                        <a:schemeClr val="bg1"/>
                      </a:solidFill>
                    </a:lnB>
                  </a:tcPr>
                </a:tc>
                <a:tc>
                  <a:txBody>
                    <a:bodyPr/>
                    <a:lstStyle/>
                    <a:p>
                      <a:pPr algn="ctr"/>
                      <a:r>
                        <a:rPr lang="en-GB" sz="2400"/>
                        <a:t>1</a:t>
                      </a:r>
                    </a:p>
                  </a:txBody>
                  <a:tcPr anchor="ctr">
                    <a:lnL w="12700">
                      <a:solidFill>
                        <a:schemeClr val="bg1"/>
                      </a:solidFill>
                    </a:lnL>
                    <a:lnR w="12700">
                      <a:solidFill>
                        <a:schemeClr val="bg1"/>
                      </a:solidFill>
                    </a:lnR>
                    <a:lnT w="12700">
                      <a:solidFill>
                        <a:schemeClr val="bg1"/>
                      </a:solidFill>
                    </a:lnT>
                    <a:lnB w="12700">
                      <a:solidFill>
                        <a:schemeClr val="bg1"/>
                      </a:solidFill>
                    </a:lnB>
                  </a:tcPr>
                </a:tc>
                <a:extLst>
                  <a:ext uri="{0D108BD9-81ED-4DB2-BD59-A6C34878D82A}">
                    <a16:rowId xmlns:a16="http://schemas.microsoft.com/office/drawing/2014/main" val="3888923872"/>
                  </a:ext>
                </a:extLst>
              </a:tr>
              <a:tr h="645335">
                <a:tc>
                  <a:txBody>
                    <a:bodyPr/>
                    <a:lstStyle/>
                    <a:p>
                      <a:pPr algn="ctr"/>
                      <a:r>
                        <a:rPr lang="en-GB" sz="2400" b="1">
                          <a:solidFill>
                            <a:schemeClr val="tx1"/>
                          </a:solidFill>
                        </a:rPr>
                        <a:t>OK</a:t>
                      </a:r>
                    </a:p>
                  </a:txBody>
                  <a:tcPr anchor="ctr">
                    <a:lnL w="12700">
                      <a:solidFill>
                        <a:schemeClr val="bg1"/>
                      </a:solidFill>
                    </a:lnL>
                    <a:lnR w="12700">
                      <a:solidFill>
                        <a:schemeClr val="bg1"/>
                      </a:solidFill>
                    </a:lnR>
                    <a:lnT w="12700">
                      <a:solidFill>
                        <a:schemeClr val="bg1"/>
                      </a:solidFill>
                    </a:lnT>
                    <a:lnB w="12700">
                      <a:solidFill>
                        <a:schemeClr val="bg1"/>
                      </a:solidFill>
                    </a:lnB>
                    <a:solidFill>
                      <a:srgbClr val="0E385F"/>
                    </a:solidFill>
                  </a:tcPr>
                </a:tc>
                <a:tc>
                  <a:txBody>
                    <a:bodyPr/>
                    <a:lstStyle/>
                    <a:p>
                      <a:pPr algn="ctr"/>
                      <a:r>
                        <a:rPr lang="en-GB" sz="2400"/>
                        <a:t>1</a:t>
                      </a:r>
                    </a:p>
                  </a:txBody>
                  <a:tcPr anchor="ctr">
                    <a:lnL w="12700">
                      <a:solidFill>
                        <a:schemeClr val="bg1"/>
                      </a:solidFill>
                    </a:lnL>
                    <a:lnR w="12700">
                      <a:solidFill>
                        <a:schemeClr val="bg1"/>
                      </a:solidFill>
                    </a:lnR>
                    <a:lnT w="12700">
                      <a:solidFill>
                        <a:schemeClr val="bg1"/>
                      </a:solidFill>
                    </a:lnT>
                    <a:lnB w="12700">
                      <a:solidFill>
                        <a:schemeClr val="bg1"/>
                      </a:solidFill>
                    </a:lnB>
                  </a:tcPr>
                </a:tc>
                <a:tc>
                  <a:txBody>
                    <a:bodyPr/>
                    <a:lstStyle/>
                    <a:p>
                      <a:pPr algn="ctr"/>
                      <a:r>
                        <a:rPr lang="en-GB" sz="2400"/>
                        <a:t>1</a:t>
                      </a:r>
                    </a:p>
                  </a:txBody>
                  <a:tcPr anchor="ctr">
                    <a:lnL w="12700">
                      <a:solidFill>
                        <a:schemeClr val="bg1"/>
                      </a:solidFill>
                    </a:lnL>
                    <a:lnR w="12700">
                      <a:solidFill>
                        <a:schemeClr val="bg1"/>
                      </a:solidFill>
                    </a:lnR>
                    <a:lnT w="12700">
                      <a:solidFill>
                        <a:schemeClr val="bg1"/>
                      </a:solidFill>
                    </a:lnT>
                    <a:lnB w="12700">
                      <a:solidFill>
                        <a:schemeClr val="bg1"/>
                      </a:solidFill>
                    </a:lnB>
                  </a:tcPr>
                </a:tc>
                <a:tc>
                  <a:txBody>
                    <a:bodyPr/>
                    <a:lstStyle/>
                    <a:p>
                      <a:pPr algn="ctr"/>
                      <a:r>
                        <a:rPr lang="en-GB" sz="2400"/>
                        <a:t>2</a:t>
                      </a:r>
                    </a:p>
                  </a:txBody>
                  <a:tcPr anchor="ctr">
                    <a:lnL w="12700">
                      <a:solidFill>
                        <a:schemeClr val="bg1"/>
                      </a:solidFill>
                    </a:lnL>
                    <a:lnR w="12700">
                      <a:solidFill>
                        <a:schemeClr val="bg1"/>
                      </a:solidFill>
                    </a:lnR>
                    <a:lnT w="12700">
                      <a:solidFill>
                        <a:schemeClr val="bg1"/>
                      </a:solidFill>
                    </a:lnT>
                    <a:lnB w="12700">
                      <a:solidFill>
                        <a:schemeClr val="bg1"/>
                      </a:solidFill>
                    </a:lnB>
                  </a:tcPr>
                </a:tc>
                <a:extLst>
                  <a:ext uri="{0D108BD9-81ED-4DB2-BD59-A6C34878D82A}">
                    <a16:rowId xmlns:a16="http://schemas.microsoft.com/office/drawing/2014/main" val="1686578145"/>
                  </a:ext>
                </a:extLst>
              </a:tr>
              <a:tr h="645335">
                <a:tc>
                  <a:txBody>
                    <a:bodyPr/>
                    <a:lstStyle/>
                    <a:p>
                      <a:pPr algn="ctr"/>
                      <a:r>
                        <a:rPr lang="en-GB" sz="2400" b="1">
                          <a:solidFill>
                            <a:schemeClr val="tx1"/>
                          </a:solidFill>
                        </a:rPr>
                        <a:t>Positive</a:t>
                      </a:r>
                    </a:p>
                  </a:txBody>
                  <a:tcPr anchor="ctr">
                    <a:lnL w="12700">
                      <a:solidFill>
                        <a:schemeClr val="bg1"/>
                      </a:solidFill>
                    </a:lnL>
                    <a:lnR w="12700">
                      <a:solidFill>
                        <a:schemeClr val="bg1"/>
                      </a:solidFill>
                    </a:lnR>
                    <a:lnT w="12700">
                      <a:solidFill>
                        <a:schemeClr val="bg1"/>
                      </a:solidFill>
                    </a:lnT>
                    <a:lnB w="12700">
                      <a:solidFill>
                        <a:schemeClr val="bg1"/>
                      </a:solidFill>
                    </a:lnB>
                    <a:solidFill>
                      <a:srgbClr val="0E385F"/>
                    </a:solidFill>
                  </a:tcPr>
                </a:tc>
                <a:tc>
                  <a:txBody>
                    <a:bodyPr/>
                    <a:lstStyle/>
                    <a:p>
                      <a:pPr algn="ctr"/>
                      <a:r>
                        <a:rPr lang="en-GB" sz="2400"/>
                        <a:t>2</a:t>
                      </a:r>
                    </a:p>
                  </a:txBody>
                  <a:tcPr anchor="ctr">
                    <a:lnL w="12700">
                      <a:solidFill>
                        <a:schemeClr val="bg1"/>
                      </a:solidFill>
                    </a:lnL>
                    <a:lnR w="12700">
                      <a:solidFill>
                        <a:schemeClr val="bg1"/>
                      </a:solidFill>
                    </a:lnR>
                    <a:lnT w="12700">
                      <a:solidFill>
                        <a:schemeClr val="bg1"/>
                      </a:solidFill>
                    </a:lnT>
                    <a:lnB w="12700">
                      <a:solidFill>
                        <a:schemeClr val="bg1"/>
                      </a:solidFill>
                    </a:lnB>
                  </a:tcPr>
                </a:tc>
                <a:tc>
                  <a:txBody>
                    <a:bodyPr/>
                    <a:lstStyle/>
                    <a:p>
                      <a:pPr algn="ctr"/>
                      <a:r>
                        <a:rPr lang="en-GB" sz="2400"/>
                        <a:t>3</a:t>
                      </a:r>
                    </a:p>
                  </a:txBody>
                  <a:tcPr anchor="ctr">
                    <a:lnL w="12700">
                      <a:solidFill>
                        <a:schemeClr val="bg1"/>
                      </a:solidFill>
                    </a:lnL>
                    <a:lnR w="12700">
                      <a:solidFill>
                        <a:schemeClr val="bg1"/>
                      </a:solidFill>
                    </a:lnR>
                    <a:lnT w="12700">
                      <a:solidFill>
                        <a:schemeClr val="bg1"/>
                      </a:solidFill>
                    </a:lnT>
                    <a:lnB w="12700">
                      <a:solidFill>
                        <a:schemeClr val="bg1"/>
                      </a:solidFill>
                    </a:lnB>
                  </a:tcPr>
                </a:tc>
                <a:tc>
                  <a:txBody>
                    <a:bodyPr/>
                    <a:lstStyle/>
                    <a:p>
                      <a:pPr algn="ctr"/>
                      <a:r>
                        <a:rPr lang="en-GB" sz="2400"/>
                        <a:t>9</a:t>
                      </a:r>
                    </a:p>
                  </a:txBody>
                  <a:tcPr anchor="ctr">
                    <a:lnL w="12700">
                      <a:solidFill>
                        <a:schemeClr val="bg1"/>
                      </a:solidFill>
                    </a:lnL>
                    <a:lnR w="12700">
                      <a:solidFill>
                        <a:schemeClr val="bg1"/>
                      </a:solidFill>
                    </a:lnR>
                    <a:lnT w="12700">
                      <a:solidFill>
                        <a:schemeClr val="bg1"/>
                      </a:solidFill>
                    </a:lnT>
                    <a:lnB w="12700">
                      <a:solidFill>
                        <a:schemeClr val="bg1"/>
                      </a:solidFill>
                    </a:lnB>
                  </a:tcPr>
                </a:tc>
                <a:extLst>
                  <a:ext uri="{0D108BD9-81ED-4DB2-BD59-A6C34878D82A}">
                    <a16:rowId xmlns:a16="http://schemas.microsoft.com/office/drawing/2014/main" val="484649987"/>
                  </a:ext>
                </a:extLst>
              </a:tr>
            </a:tbl>
          </a:graphicData>
        </a:graphic>
      </p:graphicFrame>
      <p:sp>
        <p:nvSpPr>
          <p:cNvPr id="8" name="TextBox 7">
            <a:extLst>
              <a:ext uri="{FF2B5EF4-FFF2-40B4-BE49-F238E27FC236}">
                <a16:creationId xmlns:a16="http://schemas.microsoft.com/office/drawing/2014/main" id="{017281E3-DDD3-A620-9825-2DABCEE0B5B2}"/>
              </a:ext>
            </a:extLst>
          </p:cNvPr>
          <p:cNvSpPr txBox="1"/>
          <p:nvPr/>
        </p:nvSpPr>
        <p:spPr>
          <a:xfrm>
            <a:off x="8258060" y="5099940"/>
            <a:ext cx="34397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Experience v Length of Service</a:t>
            </a:r>
          </a:p>
        </p:txBody>
      </p:sp>
    </p:spTree>
    <p:extLst>
      <p:ext uri="{BB962C8B-B14F-4D97-AF65-F5344CB8AC3E}">
        <p14:creationId xmlns:p14="http://schemas.microsoft.com/office/powerpoint/2010/main" val="156978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87CF-FE34-A9FB-DB98-C0431DE7E3F8}"/>
              </a:ext>
            </a:extLst>
          </p:cNvPr>
          <p:cNvSpPr>
            <a:spLocks noGrp="1"/>
          </p:cNvSpPr>
          <p:nvPr>
            <p:ph type="title"/>
          </p:nvPr>
        </p:nvSpPr>
        <p:spPr>
          <a:xfrm>
            <a:off x="1141413" y="618518"/>
            <a:ext cx="2616678" cy="1478570"/>
          </a:xfrm>
        </p:spPr>
        <p:txBody>
          <a:bodyPr/>
          <a:lstStyle/>
          <a:p>
            <a:r>
              <a:rPr lang="en-GB"/>
              <a:t>Positives</a:t>
            </a:r>
          </a:p>
        </p:txBody>
      </p:sp>
      <p:sp>
        <p:nvSpPr>
          <p:cNvPr id="4" name="Content Placeholder 3">
            <a:extLst>
              <a:ext uri="{FF2B5EF4-FFF2-40B4-BE49-F238E27FC236}">
                <a16:creationId xmlns:a16="http://schemas.microsoft.com/office/drawing/2014/main" id="{8A2BCF24-6074-B861-EC6F-5CC78BAA33B3}"/>
              </a:ext>
            </a:extLst>
          </p:cNvPr>
          <p:cNvSpPr>
            <a:spLocks noGrp="1"/>
          </p:cNvSpPr>
          <p:nvPr>
            <p:ph sz="half" idx="1"/>
          </p:nvPr>
        </p:nvSpPr>
        <p:spPr/>
        <p:txBody>
          <a:bodyPr vert="horz" lIns="91440" tIns="45720" rIns="91440" bIns="45720" rtlCol="0" anchor="t">
            <a:normAutofit fontScale="92500" lnSpcReduction="10000"/>
          </a:bodyPr>
          <a:lstStyle/>
          <a:p>
            <a:pPr>
              <a:lnSpc>
                <a:spcPct val="109999"/>
              </a:lnSpc>
            </a:pPr>
            <a:r>
              <a:rPr lang="en-GB"/>
              <a:t>Working as team or in close contact with a colleague</a:t>
            </a:r>
            <a:endParaRPr lang="en-US"/>
          </a:p>
          <a:p>
            <a:pPr>
              <a:lnSpc>
                <a:spcPct val="109999"/>
              </a:lnSpc>
            </a:pPr>
            <a:r>
              <a:rPr lang="en-GB"/>
              <a:t>Assigned a mentor or buddy</a:t>
            </a:r>
          </a:p>
          <a:p>
            <a:r>
              <a:rPr lang="en-GB">
                <a:latin typeface="Calibri"/>
                <a:ea typeface="Calibri"/>
                <a:cs typeface="Calibri"/>
              </a:rPr>
              <a:t>Sharing resources and shadowing colleagues</a:t>
            </a:r>
            <a:endParaRPr lang="en-GB">
              <a:latin typeface="Tw Cen MT" panose="020B0602020104020603"/>
              <a:ea typeface="Calibri"/>
              <a:cs typeface="Arial"/>
            </a:endParaRPr>
          </a:p>
          <a:p>
            <a:pPr>
              <a:lnSpc>
                <a:spcPct val="109999"/>
              </a:lnSpc>
            </a:pPr>
            <a:r>
              <a:rPr lang="en-GB"/>
              <a:t>Encouraged to explore the role</a:t>
            </a:r>
          </a:p>
          <a:p>
            <a:pPr>
              <a:lnSpc>
                <a:spcPct val="109999"/>
              </a:lnSpc>
            </a:pPr>
            <a:r>
              <a:rPr lang="en-GB"/>
              <a:t>Gradual process </a:t>
            </a:r>
            <a:r>
              <a:rPr lang="en-GB" err="1"/>
              <a:t>eg</a:t>
            </a:r>
            <a:r>
              <a:rPr lang="en-GB"/>
              <a:t> mentor, associate tutor, part time</a:t>
            </a:r>
          </a:p>
          <a:p>
            <a:endParaRPr lang="en-GB"/>
          </a:p>
          <a:p>
            <a:endParaRPr lang="en-GB"/>
          </a:p>
        </p:txBody>
      </p:sp>
      <p:sp>
        <p:nvSpPr>
          <p:cNvPr id="7" name="Content Placeholder 6">
            <a:extLst>
              <a:ext uri="{FF2B5EF4-FFF2-40B4-BE49-F238E27FC236}">
                <a16:creationId xmlns:a16="http://schemas.microsoft.com/office/drawing/2014/main" id="{F0934E93-324A-54DF-BFDE-D83F5DCF400D}"/>
              </a:ext>
            </a:extLst>
          </p:cNvPr>
          <p:cNvSpPr>
            <a:spLocks noGrp="1"/>
          </p:cNvSpPr>
          <p:nvPr>
            <p:ph sz="half" idx="2"/>
          </p:nvPr>
        </p:nvSpPr>
        <p:spPr>
          <a:xfrm>
            <a:off x="6172200" y="2249486"/>
            <a:ext cx="4271362" cy="3541714"/>
          </a:xfrm>
        </p:spPr>
        <p:txBody>
          <a:bodyPr vert="horz" lIns="91440" tIns="45720" rIns="91440" bIns="45720" rtlCol="0" anchor="t">
            <a:normAutofit fontScale="92500" lnSpcReduction="10000"/>
          </a:bodyPr>
          <a:lstStyle/>
          <a:p>
            <a:r>
              <a:rPr lang="en-GB"/>
              <a:t>No/none/little induction</a:t>
            </a:r>
          </a:p>
          <a:p>
            <a:r>
              <a:rPr lang="en-GB"/>
              <a:t>Nothing provided by the university that was relevant to role</a:t>
            </a:r>
          </a:p>
          <a:p>
            <a:r>
              <a:rPr lang="en-GB"/>
              <a:t>Baptism by fire</a:t>
            </a:r>
          </a:p>
          <a:p>
            <a:endParaRPr lang="en-GB"/>
          </a:p>
          <a:p>
            <a:endParaRPr lang="en-GB"/>
          </a:p>
        </p:txBody>
      </p:sp>
      <p:sp>
        <p:nvSpPr>
          <p:cNvPr id="9" name="Title 1">
            <a:extLst>
              <a:ext uri="{FF2B5EF4-FFF2-40B4-BE49-F238E27FC236}">
                <a16:creationId xmlns:a16="http://schemas.microsoft.com/office/drawing/2014/main" id="{036125FA-8047-DF9F-82B4-9761BAFAC028}"/>
              </a:ext>
            </a:extLst>
          </p:cNvPr>
          <p:cNvSpPr txBox="1">
            <a:spLocks/>
          </p:cNvSpPr>
          <p:nvPr/>
        </p:nvSpPr>
        <p:spPr>
          <a:xfrm>
            <a:off x="6325888" y="612767"/>
            <a:ext cx="261667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a:t>Negatives</a:t>
            </a:r>
          </a:p>
        </p:txBody>
      </p:sp>
    </p:spTree>
    <p:extLst>
      <p:ext uri="{BB962C8B-B14F-4D97-AF65-F5344CB8AC3E}">
        <p14:creationId xmlns:p14="http://schemas.microsoft.com/office/powerpoint/2010/main" val="2230069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TM04033919[[fn=Circuit]]</Template>
  <TotalTime>42</TotalTime>
  <Words>4862</Words>
  <Application>Microsoft Macintosh PowerPoint</Application>
  <PresentationFormat>Widescreen</PresentationFormat>
  <Paragraphs>435</Paragraphs>
  <Slides>31</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Aptos</vt:lpstr>
      <vt:lpstr>Arial</vt:lpstr>
      <vt:lpstr>Calibri</vt:lpstr>
      <vt:lpstr>Calibri Light</vt:lpstr>
      <vt:lpstr>Times</vt:lpstr>
      <vt:lpstr>Times New Roman</vt:lpstr>
      <vt:lpstr>TW Cen MT</vt:lpstr>
      <vt:lpstr>TW Cen MT</vt:lpstr>
      <vt:lpstr>Circuit</vt:lpstr>
      <vt:lpstr>Shaping up as new Initial Teacher Education maths tutors</vt:lpstr>
      <vt:lpstr>Background</vt:lpstr>
      <vt:lpstr>Focus points for Teacher education induction</vt:lpstr>
      <vt:lpstr>Pedagogy and Andragogy</vt:lpstr>
      <vt:lpstr>Study (Phase 1)</vt:lpstr>
      <vt:lpstr>Findings - Qualifications</vt:lpstr>
      <vt:lpstr>What was your induction experience when starting in ITE?</vt:lpstr>
      <vt:lpstr>What was your induction experience when starting in ITE?</vt:lpstr>
      <vt:lpstr>Positives</vt:lpstr>
      <vt:lpstr>Things that helped settle into role</vt:lpstr>
      <vt:lpstr>In the first three years, what did you find enjoyable about being an ITE tutor?</vt:lpstr>
      <vt:lpstr>PowerPoint Presentation</vt:lpstr>
      <vt:lpstr>Why go into ITE?</vt:lpstr>
      <vt:lpstr>Impact on teacher identity - Teacher</vt:lpstr>
      <vt:lpstr>Impact on teacher identity – losing relevance</vt:lpstr>
      <vt:lpstr>Impact on teacher identity – multiple identities</vt:lpstr>
      <vt:lpstr>Impact on teacher identity – Teacher Educator</vt:lpstr>
      <vt:lpstr>Impact on teacher identity – Positive </vt:lpstr>
      <vt:lpstr>Impact on teacher identity - negative</vt:lpstr>
      <vt:lpstr>Issues in Maths ITE</vt:lpstr>
      <vt:lpstr>Findings – Freedom to shape the course</vt:lpstr>
      <vt:lpstr>Findings – Guidance providers</vt:lpstr>
      <vt:lpstr>Findings – Guidance areas</vt:lpstr>
      <vt:lpstr>Findings – Guidance areas</vt:lpstr>
      <vt:lpstr>Findings – advice for people new to ITE</vt:lpstr>
      <vt:lpstr>recommendations</vt:lpstr>
      <vt:lpstr>Our Next steps</vt:lpstr>
      <vt:lpstr>Your experiences and suggestions</vt:lpstr>
      <vt:lpstr>Survey</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Shaping up as a new Initial Teacher Education maths tutors</dc:title>
  <dc:creator>Fiona Curtis</dc:creator>
  <cp:lastModifiedBy>Ashley Compton</cp:lastModifiedBy>
  <cp:revision>331</cp:revision>
  <dcterms:created xsi:type="dcterms:W3CDTF">2024-03-15T11:16:47Z</dcterms:created>
  <dcterms:modified xsi:type="dcterms:W3CDTF">2024-04-03T10:01:48Z</dcterms:modified>
</cp:coreProperties>
</file>