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983" r:id="rId5"/>
    <p:sldId id="987" r:id="rId6"/>
    <p:sldId id="843" r:id="rId7"/>
    <p:sldId id="880" r:id="rId8"/>
    <p:sldId id="878" r:id="rId9"/>
    <p:sldId id="988" r:id="rId10"/>
    <p:sldId id="991" r:id="rId11"/>
    <p:sldId id="992" r:id="rId12"/>
    <p:sldId id="995" r:id="rId13"/>
    <p:sldId id="996" r:id="rId14"/>
    <p:sldId id="997" r:id="rId15"/>
    <p:sldId id="998" r:id="rId16"/>
    <p:sldId id="999" r:id="rId17"/>
    <p:sldId id="1000" r:id="rId18"/>
    <p:sldId id="1001" r:id="rId19"/>
    <p:sldId id="1003" r:id="rId20"/>
    <p:sldId id="1005" r:id="rId21"/>
    <p:sldId id="1006" r:id="rId22"/>
    <p:sldId id="1007" r:id="rId23"/>
    <p:sldId id="1008" r:id="rId24"/>
    <p:sldId id="1009" r:id="rId25"/>
    <p:sldId id="1010" r:id="rId26"/>
    <p:sldId id="1011" r:id="rId27"/>
    <p:sldId id="9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7D06E-6FE7-4309-9EF9-88C97FB9A3BC}" v="36" dt="2024-02-20T09:30:52.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02" d="100"/>
          <a:sy n="102" d="100"/>
        </p:scale>
        <p:origin x="856" y="1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49C85-D35F-4DF2-897F-1BC588802CA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419E741-F201-4E20-AABF-50B6B0AB6D75}">
      <dgm:prSet custT="1"/>
      <dgm:spPr/>
      <dgm:t>
        <a:bodyPr/>
        <a:lstStyle/>
        <a:p>
          <a:pPr>
            <a:lnSpc>
              <a:spcPct val="100000"/>
            </a:lnSpc>
            <a:spcAft>
              <a:spcPts val="600"/>
            </a:spcAft>
          </a:pPr>
          <a:r>
            <a:rPr lang="en-US" sz="1900" i="0">
              <a:latin typeface="Arial" panose="020B0604020202020204" pitchFamily="34" charset="0"/>
              <a:cs typeface="Arial" panose="020B0604020202020204" pitchFamily="34" charset="0"/>
            </a:rPr>
            <a:t>Every child and young person has the agency and capabilities to act for the environment </a:t>
          </a:r>
        </a:p>
      </dgm:t>
    </dgm:pt>
    <dgm:pt modelId="{ABE0599F-E0EA-4391-9ADB-C97152BF3903}" type="parTrans" cxnId="{F0E00925-B070-449A-AC8A-41B844E46EE5}">
      <dgm:prSet/>
      <dgm:spPr/>
      <dgm:t>
        <a:bodyPr/>
        <a:lstStyle/>
        <a:p>
          <a:endParaRPr lang="en-US"/>
        </a:p>
      </dgm:t>
    </dgm:pt>
    <dgm:pt modelId="{6310BEF9-7CAD-44BF-ACD0-8FFF4482417D}" type="sibTrans" cxnId="{F0E00925-B070-449A-AC8A-41B844E46EE5}">
      <dgm:prSet/>
      <dgm:spPr/>
      <dgm:t>
        <a:bodyPr/>
        <a:lstStyle/>
        <a:p>
          <a:endParaRPr lang="en-US"/>
        </a:p>
      </dgm:t>
    </dgm:pt>
    <dgm:pt modelId="{22166069-3EDB-4FB0-B508-DB2A7CBEDF54}">
      <dgm:prSet custT="1"/>
      <dgm:spPr/>
      <dgm:t>
        <a:bodyPr/>
        <a:lstStyle/>
        <a:p>
          <a:pPr>
            <a:lnSpc>
              <a:spcPct val="100000"/>
            </a:lnSpc>
            <a:spcAft>
              <a:spcPts val="600"/>
            </a:spcAft>
          </a:pPr>
          <a:r>
            <a:rPr lang="en-US" sz="1800" i="0">
              <a:latin typeface="Arial" panose="020B0604020202020204" pitchFamily="34" charset="0"/>
              <a:cs typeface="Arial" panose="020B0604020202020204" pitchFamily="34" charset="0"/>
            </a:rPr>
            <a:t>Every child and young person is equipped to contribute to a socially just, equitable and compassionate world</a:t>
          </a:r>
        </a:p>
      </dgm:t>
    </dgm:pt>
    <dgm:pt modelId="{4262C41A-8C22-489E-8FD4-70D05156385F}" type="parTrans" cxnId="{6221ED64-F3A4-40CE-BB39-A4844CE298FA}">
      <dgm:prSet/>
      <dgm:spPr/>
      <dgm:t>
        <a:bodyPr/>
        <a:lstStyle/>
        <a:p>
          <a:endParaRPr lang="en-US"/>
        </a:p>
      </dgm:t>
    </dgm:pt>
    <dgm:pt modelId="{878F7284-B118-42E2-A956-C72D3B50A7A6}" type="sibTrans" cxnId="{6221ED64-F3A4-40CE-BB39-A4844CE298FA}">
      <dgm:prSet/>
      <dgm:spPr/>
      <dgm:t>
        <a:bodyPr/>
        <a:lstStyle/>
        <a:p>
          <a:endParaRPr lang="en-US"/>
        </a:p>
      </dgm:t>
    </dgm:pt>
    <dgm:pt modelId="{3C748604-10DD-43EF-8FC8-752736C1E252}">
      <dgm:prSet custT="1"/>
      <dgm:spPr/>
      <dgm:t>
        <a:bodyPr/>
        <a:lstStyle/>
        <a:p>
          <a:pPr>
            <a:lnSpc>
              <a:spcPct val="100000"/>
            </a:lnSpc>
            <a:spcAft>
              <a:spcPts val="600"/>
            </a:spcAft>
          </a:pPr>
          <a:r>
            <a:rPr lang="en-US" sz="1800" i="0">
              <a:latin typeface="Arial" panose="020B0604020202020204" pitchFamily="34" charset="0"/>
              <a:cs typeface="Arial" panose="020B0604020202020204" pitchFamily="34" charset="0"/>
            </a:rPr>
            <a:t>Every child and young person experiences a life-long connection with nature which enhances their physical and mental well-being</a:t>
          </a:r>
        </a:p>
      </dgm:t>
    </dgm:pt>
    <dgm:pt modelId="{D116B282-40C8-4943-81AF-E9646983E56E}" type="parTrans" cxnId="{7D57B7D5-BDE3-4075-999D-CB393119B6F8}">
      <dgm:prSet/>
      <dgm:spPr/>
      <dgm:t>
        <a:bodyPr/>
        <a:lstStyle/>
        <a:p>
          <a:endParaRPr lang="en-US"/>
        </a:p>
      </dgm:t>
    </dgm:pt>
    <dgm:pt modelId="{A638E127-6DA4-4FCE-9D9F-7D7C541A28BF}" type="sibTrans" cxnId="{7D57B7D5-BDE3-4075-999D-CB393119B6F8}">
      <dgm:prSet/>
      <dgm:spPr/>
      <dgm:t>
        <a:bodyPr/>
        <a:lstStyle/>
        <a:p>
          <a:endParaRPr lang="en-US"/>
        </a:p>
      </dgm:t>
    </dgm:pt>
    <dgm:pt modelId="{6EB1130F-1759-4463-A629-A5AAB72C1B6E}">
      <dgm:prSet custT="1"/>
      <dgm:spPr/>
      <dgm:t>
        <a:bodyPr/>
        <a:lstStyle/>
        <a:p>
          <a:pPr>
            <a:lnSpc>
              <a:spcPct val="100000"/>
            </a:lnSpc>
            <a:spcAft>
              <a:spcPts val="600"/>
            </a:spcAft>
          </a:pPr>
          <a:r>
            <a:rPr lang="en-US" sz="1800" i="0">
              <a:latin typeface="Arial" panose="020B0604020202020204" pitchFamily="34" charset="0"/>
              <a:cs typeface="Arial" panose="020B0604020202020204" pitchFamily="34" charset="0"/>
            </a:rPr>
            <a:t>Every child and young person understands the planet as an interconnected system and their place in human and more than human communities </a:t>
          </a:r>
        </a:p>
      </dgm:t>
    </dgm:pt>
    <dgm:pt modelId="{067631D6-A1CF-42A5-88DC-F89521EB7B46}" type="parTrans" cxnId="{A4D766F9-DE1D-4369-AD03-8B922AA34FE1}">
      <dgm:prSet/>
      <dgm:spPr/>
      <dgm:t>
        <a:bodyPr/>
        <a:lstStyle/>
        <a:p>
          <a:endParaRPr lang="en-US"/>
        </a:p>
      </dgm:t>
    </dgm:pt>
    <dgm:pt modelId="{4DB064D7-985A-4344-A352-F56374D91FB2}" type="sibTrans" cxnId="{A4D766F9-DE1D-4369-AD03-8B922AA34FE1}">
      <dgm:prSet/>
      <dgm:spPr/>
      <dgm:t>
        <a:bodyPr/>
        <a:lstStyle/>
        <a:p>
          <a:endParaRPr lang="en-US"/>
        </a:p>
      </dgm:t>
    </dgm:pt>
    <dgm:pt modelId="{A7BCFF5E-B543-4812-A176-D0650415B557}" type="pres">
      <dgm:prSet presAssocID="{68D49C85-D35F-4DF2-897F-1BC588802CA4}" presName="hierChild1" presStyleCnt="0">
        <dgm:presLayoutVars>
          <dgm:chPref val="1"/>
          <dgm:dir/>
          <dgm:animOne val="branch"/>
          <dgm:animLvl val="lvl"/>
          <dgm:resizeHandles/>
        </dgm:presLayoutVars>
      </dgm:prSet>
      <dgm:spPr/>
    </dgm:pt>
    <dgm:pt modelId="{BD021FC3-13EB-41A0-B060-8A480C0C6EFD}" type="pres">
      <dgm:prSet presAssocID="{F419E741-F201-4E20-AABF-50B6B0AB6D75}" presName="hierRoot1" presStyleCnt="0"/>
      <dgm:spPr/>
    </dgm:pt>
    <dgm:pt modelId="{4727D524-A513-44AE-B513-5A0233551F38}" type="pres">
      <dgm:prSet presAssocID="{F419E741-F201-4E20-AABF-50B6B0AB6D75}" presName="composite" presStyleCnt="0"/>
      <dgm:spPr/>
    </dgm:pt>
    <dgm:pt modelId="{9A3B1434-2516-4B6E-9872-8B2513A70664}" type="pres">
      <dgm:prSet presAssocID="{F419E741-F201-4E20-AABF-50B6B0AB6D75}" presName="background" presStyleLbl="node0" presStyleIdx="0" presStyleCnt="4"/>
      <dgm:spPr>
        <a:solidFill>
          <a:srgbClr val="296F56"/>
        </a:solidFill>
      </dgm:spPr>
    </dgm:pt>
    <dgm:pt modelId="{8B2401CB-F63B-4E8C-BF96-E56BCD1DD4E5}" type="pres">
      <dgm:prSet presAssocID="{F419E741-F201-4E20-AABF-50B6B0AB6D75}" presName="text" presStyleLbl="fgAcc0" presStyleIdx="0" presStyleCnt="4" custScaleX="138502" custScaleY="251396" custLinFactNeighborX="-9394" custLinFactNeighborY="-157">
        <dgm:presLayoutVars>
          <dgm:chPref val="3"/>
        </dgm:presLayoutVars>
      </dgm:prSet>
      <dgm:spPr/>
    </dgm:pt>
    <dgm:pt modelId="{8113A292-0ADE-4ACB-ACE6-4C8C4BB08D94}" type="pres">
      <dgm:prSet presAssocID="{F419E741-F201-4E20-AABF-50B6B0AB6D75}" presName="hierChild2" presStyleCnt="0"/>
      <dgm:spPr/>
    </dgm:pt>
    <dgm:pt modelId="{D79A50FC-3BA0-4827-B11F-5FF6EBA6F831}" type="pres">
      <dgm:prSet presAssocID="{22166069-3EDB-4FB0-B508-DB2A7CBEDF54}" presName="hierRoot1" presStyleCnt="0"/>
      <dgm:spPr/>
    </dgm:pt>
    <dgm:pt modelId="{8F04A4D3-054B-42EC-B043-FFC80BD939D2}" type="pres">
      <dgm:prSet presAssocID="{22166069-3EDB-4FB0-B508-DB2A7CBEDF54}" presName="composite" presStyleCnt="0"/>
      <dgm:spPr/>
    </dgm:pt>
    <dgm:pt modelId="{1D7F8F75-F42B-4F1C-8D92-F1971DED1933}" type="pres">
      <dgm:prSet presAssocID="{22166069-3EDB-4FB0-B508-DB2A7CBEDF54}" presName="background" presStyleLbl="node0" presStyleIdx="1" presStyleCnt="4"/>
      <dgm:spPr>
        <a:solidFill>
          <a:srgbClr val="296F56"/>
        </a:solidFill>
      </dgm:spPr>
    </dgm:pt>
    <dgm:pt modelId="{1976ABDE-609F-42AA-A4FB-2BDDD49B3CA1}" type="pres">
      <dgm:prSet presAssocID="{22166069-3EDB-4FB0-B508-DB2A7CBEDF54}" presName="text" presStyleLbl="fgAcc0" presStyleIdx="1" presStyleCnt="4" custScaleX="144509" custScaleY="248181" custLinFactNeighborX="-7728" custLinFactNeighborY="-157">
        <dgm:presLayoutVars>
          <dgm:chPref val="3"/>
        </dgm:presLayoutVars>
      </dgm:prSet>
      <dgm:spPr/>
    </dgm:pt>
    <dgm:pt modelId="{4861AF61-BB34-4008-92FD-ED7CE434D227}" type="pres">
      <dgm:prSet presAssocID="{22166069-3EDB-4FB0-B508-DB2A7CBEDF54}" presName="hierChild2" presStyleCnt="0"/>
      <dgm:spPr/>
    </dgm:pt>
    <dgm:pt modelId="{1AF441D3-E0FA-4C98-91FB-50F62C32DE52}" type="pres">
      <dgm:prSet presAssocID="{3C748604-10DD-43EF-8FC8-752736C1E252}" presName="hierRoot1" presStyleCnt="0"/>
      <dgm:spPr/>
    </dgm:pt>
    <dgm:pt modelId="{8BB654D2-75C5-4BD4-8364-754966031B6E}" type="pres">
      <dgm:prSet presAssocID="{3C748604-10DD-43EF-8FC8-752736C1E252}" presName="composite" presStyleCnt="0"/>
      <dgm:spPr/>
    </dgm:pt>
    <dgm:pt modelId="{D0B8B898-D69B-41F2-8A0C-9BBDDAF7753C}" type="pres">
      <dgm:prSet presAssocID="{3C748604-10DD-43EF-8FC8-752736C1E252}" presName="background" presStyleLbl="node0" presStyleIdx="2" presStyleCnt="4"/>
      <dgm:spPr>
        <a:solidFill>
          <a:srgbClr val="296F56"/>
        </a:solidFill>
      </dgm:spPr>
    </dgm:pt>
    <dgm:pt modelId="{8AEDC369-F086-4C19-B851-D40FE7F31EFA}" type="pres">
      <dgm:prSet presAssocID="{3C748604-10DD-43EF-8FC8-752736C1E252}" presName="text" presStyleLbl="fgAcc0" presStyleIdx="2" presStyleCnt="4" custScaleX="148566" custScaleY="250892" custLinFactNeighborX="-2207" custLinFactNeighborY="-1016">
        <dgm:presLayoutVars>
          <dgm:chPref val="3"/>
        </dgm:presLayoutVars>
      </dgm:prSet>
      <dgm:spPr/>
    </dgm:pt>
    <dgm:pt modelId="{D991CC5B-BB5A-48CC-BC4B-9C166E183F40}" type="pres">
      <dgm:prSet presAssocID="{3C748604-10DD-43EF-8FC8-752736C1E252}" presName="hierChild2" presStyleCnt="0"/>
      <dgm:spPr/>
    </dgm:pt>
    <dgm:pt modelId="{1E39E132-6535-4F33-B32A-ABF5472FA89C}" type="pres">
      <dgm:prSet presAssocID="{6EB1130F-1759-4463-A629-A5AAB72C1B6E}" presName="hierRoot1" presStyleCnt="0"/>
      <dgm:spPr/>
    </dgm:pt>
    <dgm:pt modelId="{697ACD3D-CEEA-433B-BC57-D382CFC06EB2}" type="pres">
      <dgm:prSet presAssocID="{6EB1130F-1759-4463-A629-A5AAB72C1B6E}" presName="composite" presStyleCnt="0"/>
      <dgm:spPr/>
    </dgm:pt>
    <dgm:pt modelId="{739E08E8-FC1A-434E-96DC-6D23D78CA2BC}" type="pres">
      <dgm:prSet presAssocID="{6EB1130F-1759-4463-A629-A5AAB72C1B6E}" presName="background" presStyleLbl="node0" presStyleIdx="3" presStyleCnt="4"/>
      <dgm:spPr>
        <a:solidFill>
          <a:srgbClr val="296F56"/>
        </a:solidFill>
      </dgm:spPr>
    </dgm:pt>
    <dgm:pt modelId="{EBD89CAA-AB65-4745-B593-D58B3A63603F}" type="pres">
      <dgm:prSet presAssocID="{6EB1130F-1759-4463-A629-A5AAB72C1B6E}" presName="text" presStyleLbl="fgAcc0" presStyleIdx="3" presStyleCnt="4" custScaleX="146475" custScaleY="250201" custLinFactNeighborX="8824" custLinFactNeighborY="-2868">
        <dgm:presLayoutVars>
          <dgm:chPref val="3"/>
        </dgm:presLayoutVars>
      </dgm:prSet>
      <dgm:spPr/>
    </dgm:pt>
    <dgm:pt modelId="{F185616A-9F89-418F-AEAD-7A3DB1B034A3}" type="pres">
      <dgm:prSet presAssocID="{6EB1130F-1759-4463-A629-A5AAB72C1B6E}" presName="hierChild2" presStyleCnt="0"/>
      <dgm:spPr/>
    </dgm:pt>
  </dgm:ptLst>
  <dgm:cxnLst>
    <dgm:cxn modelId="{3E42F70E-9F3C-4FEB-B756-3D5C24275128}" type="presOf" srcId="{3C748604-10DD-43EF-8FC8-752736C1E252}" destId="{8AEDC369-F086-4C19-B851-D40FE7F31EFA}" srcOrd="0" destOrd="0" presId="urn:microsoft.com/office/officeart/2005/8/layout/hierarchy1"/>
    <dgm:cxn modelId="{F0E00925-B070-449A-AC8A-41B844E46EE5}" srcId="{68D49C85-D35F-4DF2-897F-1BC588802CA4}" destId="{F419E741-F201-4E20-AABF-50B6B0AB6D75}" srcOrd="0" destOrd="0" parTransId="{ABE0599F-E0EA-4391-9ADB-C97152BF3903}" sibTransId="{6310BEF9-7CAD-44BF-ACD0-8FFF4482417D}"/>
    <dgm:cxn modelId="{9173C339-1031-4F5C-AC64-A27EA0970D60}" type="presOf" srcId="{F419E741-F201-4E20-AABF-50B6B0AB6D75}" destId="{8B2401CB-F63B-4E8C-BF96-E56BCD1DD4E5}" srcOrd="0" destOrd="0" presId="urn:microsoft.com/office/officeart/2005/8/layout/hierarchy1"/>
    <dgm:cxn modelId="{6221ED64-F3A4-40CE-BB39-A4844CE298FA}" srcId="{68D49C85-D35F-4DF2-897F-1BC588802CA4}" destId="{22166069-3EDB-4FB0-B508-DB2A7CBEDF54}" srcOrd="1" destOrd="0" parTransId="{4262C41A-8C22-489E-8FD4-70D05156385F}" sibTransId="{878F7284-B118-42E2-A956-C72D3B50A7A6}"/>
    <dgm:cxn modelId="{BFE210A4-8B4E-46F9-A562-B16FB68D6675}" type="presOf" srcId="{68D49C85-D35F-4DF2-897F-1BC588802CA4}" destId="{A7BCFF5E-B543-4812-A176-D0650415B557}" srcOrd="0" destOrd="0" presId="urn:microsoft.com/office/officeart/2005/8/layout/hierarchy1"/>
    <dgm:cxn modelId="{A8750FBC-326E-4984-9449-B4A9EC92E390}" type="presOf" srcId="{22166069-3EDB-4FB0-B508-DB2A7CBEDF54}" destId="{1976ABDE-609F-42AA-A4FB-2BDDD49B3CA1}" srcOrd="0" destOrd="0" presId="urn:microsoft.com/office/officeart/2005/8/layout/hierarchy1"/>
    <dgm:cxn modelId="{C68395CF-F038-4D34-94A6-2E1EFCE3AAB5}" type="presOf" srcId="{6EB1130F-1759-4463-A629-A5AAB72C1B6E}" destId="{EBD89CAA-AB65-4745-B593-D58B3A63603F}" srcOrd="0" destOrd="0" presId="urn:microsoft.com/office/officeart/2005/8/layout/hierarchy1"/>
    <dgm:cxn modelId="{7D57B7D5-BDE3-4075-999D-CB393119B6F8}" srcId="{68D49C85-D35F-4DF2-897F-1BC588802CA4}" destId="{3C748604-10DD-43EF-8FC8-752736C1E252}" srcOrd="2" destOrd="0" parTransId="{D116B282-40C8-4943-81AF-E9646983E56E}" sibTransId="{A638E127-6DA4-4FCE-9D9F-7D7C541A28BF}"/>
    <dgm:cxn modelId="{A4D766F9-DE1D-4369-AD03-8B922AA34FE1}" srcId="{68D49C85-D35F-4DF2-897F-1BC588802CA4}" destId="{6EB1130F-1759-4463-A629-A5AAB72C1B6E}" srcOrd="3" destOrd="0" parTransId="{067631D6-A1CF-42A5-88DC-F89521EB7B46}" sibTransId="{4DB064D7-985A-4344-A352-F56374D91FB2}"/>
    <dgm:cxn modelId="{4FB69C29-B634-48CD-BCBC-2722E7351AD6}" type="presParOf" srcId="{A7BCFF5E-B543-4812-A176-D0650415B557}" destId="{BD021FC3-13EB-41A0-B060-8A480C0C6EFD}" srcOrd="0" destOrd="0" presId="urn:microsoft.com/office/officeart/2005/8/layout/hierarchy1"/>
    <dgm:cxn modelId="{AB5B4301-9FD6-4C7E-913A-A412C139C96E}" type="presParOf" srcId="{BD021FC3-13EB-41A0-B060-8A480C0C6EFD}" destId="{4727D524-A513-44AE-B513-5A0233551F38}" srcOrd="0" destOrd="0" presId="urn:microsoft.com/office/officeart/2005/8/layout/hierarchy1"/>
    <dgm:cxn modelId="{5BC7F138-6F6E-45C7-849A-35D3507B3E9F}" type="presParOf" srcId="{4727D524-A513-44AE-B513-5A0233551F38}" destId="{9A3B1434-2516-4B6E-9872-8B2513A70664}" srcOrd="0" destOrd="0" presId="urn:microsoft.com/office/officeart/2005/8/layout/hierarchy1"/>
    <dgm:cxn modelId="{0C41E51B-30FA-49D2-B236-88B0F5E53875}" type="presParOf" srcId="{4727D524-A513-44AE-B513-5A0233551F38}" destId="{8B2401CB-F63B-4E8C-BF96-E56BCD1DD4E5}" srcOrd="1" destOrd="0" presId="urn:microsoft.com/office/officeart/2005/8/layout/hierarchy1"/>
    <dgm:cxn modelId="{0949D1D1-12B9-4C59-8C19-0D4C8981453F}" type="presParOf" srcId="{BD021FC3-13EB-41A0-B060-8A480C0C6EFD}" destId="{8113A292-0ADE-4ACB-ACE6-4C8C4BB08D94}" srcOrd="1" destOrd="0" presId="urn:microsoft.com/office/officeart/2005/8/layout/hierarchy1"/>
    <dgm:cxn modelId="{7EF05FD7-3B97-459A-B6DF-93661654BCDB}" type="presParOf" srcId="{A7BCFF5E-B543-4812-A176-D0650415B557}" destId="{D79A50FC-3BA0-4827-B11F-5FF6EBA6F831}" srcOrd="1" destOrd="0" presId="urn:microsoft.com/office/officeart/2005/8/layout/hierarchy1"/>
    <dgm:cxn modelId="{7E91F559-E5BF-422F-B289-C2CD12FF7C6D}" type="presParOf" srcId="{D79A50FC-3BA0-4827-B11F-5FF6EBA6F831}" destId="{8F04A4D3-054B-42EC-B043-FFC80BD939D2}" srcOrd="0" destOrd="0" presId="urn:microsoft.com/office/officeart/2005/8/layout/hierarchy1"/>
    <dgm:cxn modelId="{D111F1B4-9106-4ECA-8947-799632FAD10F}" type="presParOf" srcId="{8F04A4D3-054B-42EC-B043-FFC80BD939D2}" destId="{1D7F8F75-F42B-4F1C-8D92-F1971DED1933}" srcOrd="0" destOrd="0" presId="urn:microsoft.com/office/officeart/2005/8/layout/hierarchy1"/>
    <dgm:cxn modelId="{32B0B94E-A5C9-44CD-8064-6654AEBB3286}" type="presParOf" srcId="{8F04A4D3-054B-42EC-B043-FFC80BD939D2}" destId="{1976ABDE-609F-42AA-A4FB-2BDDD49B3CA1}" srcOrd="1" destOrd="0" presId="urn:microsoft.com/office/officeart/2005/8/layout/hierarchy1"/>
    <dgm:cxn modelId="{E4BC4946-DE88-4C8F-9ACB-BBB2D925DBFE}" type="presParOf" srcId="{D79A50FC-3BA0-4827-B11F-5FF6EBA6F831}" destId="{4861AF61-BB34-4008-92FD-ED7CE434D227}" srcOrd="1" destOrd="0" presId="urn:microsoft.com/office/officeart/2005/8/layout/hierarchy1"/>
    <dgm:cxn modelId="{A3EC5875-DE6E-4F6E-878D-643DE76673E1}" type="presParOf" srcId="{A7BCFF5E-B543-4812-A176-D0650415B557}" destId="{1AF441D3-E0FA-4C98-91FB-50F62C32DE52}" srcOrd="2" destOrd="0" presId="urn:microsoft.com/office/officeart/2005/8/layout/hierarchy1"/>
    <dgm:cxn modelId="{6E59E1A3-1A4E-48BC-871A-34D108965627}" type="presParOf" srcId="{1AF441D3-E0FA-4C98-91FB-50F62C32DE52}" destId="{8BB654D2-75C5-4BD4-8364-754966031B6E}" srcOrd="0" destOrd="0" presId="urn:microsoft.com/office/officeart/2005/8/layout/hierarchy1"/>
    <dgm:cxn modelId="{4D9C3EB1-953E-4A62-BC6F-A6A4E0D217F5}" type="presParOf" srcId="{8BB654D2-75C5-4BD4-8364-754966031B6E}" destId="{D0B8B898-D69B-41F2-8A0C-9BBDDAF7753C}" srcOrd="0" destOrd="0" presId="urn:microsoft.com/office/officeart/2005/8/layout/hierarchy1"/>
    <dgm:cxn modelId="{EBE0EAAC-E81A-47E7-8F2C-8C07EF0DA8A1}" type="presParOf" srcId="{8BB654D2-75C5-4BD4-8364-754966031B6E}" destId="{8AEDC369-F086-4C19-B851-D40FE7F31EFA}" srcOrd="1" destOrd="0" presId="urn:microsoft.com/office/officeart/2005/8/layout/hierarchy1"/>
    <dgm:cxn modelId="{24D8A5EE-4D29-4884-BDBF-CE3CF2A52DEE}" type="presParOf" srcId="{1AF441D3-E0FA-4C98-91FB-50F62C32DE52}" destId="{D991CC5B-BB5A-48CC-BC4B-9C166E183F40}" srcOrd="1" destOrd="0" presId="urn:microsoft.com/office/officeart/2005/8/layout/hierarchy1"/>
    <dgm:cxn modelId="{4A667FF0-D72F-4696-B79F-EDF844AC93D3}" type="presParOf" srcId="{A7BCFF5E-B543-4812-A176-D0650415B557}" destId="{1E39E132-6535-4F33-B32A-ABF5472FA89C}" srcOrd="3" destOrd="0" presId="urn:microsoft.com/office/officeart/2005/8/layout/hierarchy1"/>
    <dgm:cxn modelId="{3C7F79CD-6DA3-4831-88BC-280EFD5E6A28}" type="presParOf" srcId="{1E39E132-6535-4F33-B32A-ABF5472FA89C}" destId="{697ACD3D-CEEA-433B-BC57-D382CFC06EB2}" srcOrd="0" destOrd="0" presId="urn:microsoft.com/office/officeart/2005/8/layout/hierarchy1"/>
    <dgm:cxn modelId="{E51E79AB-58D3-41FC-8FB6-D01C3E1BC0A0}" type="presParOf" srcId="{697ACD3D-CEEA-433B-BC57-D382CFC06EB2}" destId="{739E08E8-FC1A-434E-96DC-6D23D78CA2BC}" srcOrd="0" destOrd="0" presId="urn:microsoft.com/office/officeart/2005/8/layout/hierarchy1"/>
    <dgm:cxn modelId="{AD113A94-B988-4AFE-860A-D181507363D5}" type="presParOf" srcId="{697ACD3D-CEEA-433B-BC57-D382CFC06EB2}" destId="{EBD89CAA-AB65-4745-B593-D58B3A63603F}" srcOrd="1" destOrd="0" presId="urn:microsoft.com/office/officeart/2005/8/layout/hierarchy1"/>
    <dgm:cxn modelId="{1B178786-F993-40C5-B076-EA2DB483BD8E}" type="presParOf" srcId="{1E39E132-6535-4F33-B32A-ABF5472FA89C}" destId="{F185616A-9F89-418F-AEAD-7A3DB1B034A3}" srcOrd="1" destOrd="0" presId="urn:microsoft.com/office/officeart/2005/8/layout/hierarchy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4AC82-D90F-495E-826E-490FAB5F26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CB00AE-F53D-4F72-A230-17A6B5C1CF0C}">
      <dgm:prSet phldrT="[Text]" phldr="0"/>
      <dgm:spPr/>
      <dgm:t>
        <a:bodyPr/>
        <a:lstStyle/>
        <a:p>
          <a:pPr rtl="0"/>
          <a:r>
            <a:rPr lang="en-US" b="1">
              <a:solidFill>
                <a:schemeClr val="tx1"/>
              </a:solidFill>
              <a:latin typeface="Calibri Light" panose="020F0302020204030204"/>
            </a:rPr>
            <a:t>1.Consumption and sustainability</a:t>
          </a:r>
          <a:r>
            <a:rPr lang="en-US">
              <a:solidFill>
                <a:schemeClr val="tx1"/>
              </a:solidFill>
              <a:latin typeface="Calibri Light" panose="020F0302020204030204"/>
            </a:rPr>
            <a:t>.</a:t>
          </a:r>
        </a:p>
      </dgm:t>
    </dgm:pt>
    <dgm:pt modelId="{9E376FCA-02F1-4560-B387-4BD15F4119EE}" type="parTrans" cxnId="{A819942C-617A-481B-8F09-A7D994B6CCD0}">
      <dgm:prSet/>
      <dgm:spPr/>
      <dgm:t>
        <a:bodyPr/>
        <a:lstStyle/>
        <a:p>
          <a:endParaRPr lang="en-US"/>
        </a:p>
      </dgm:t>
    </dgm:pt>
    <dgm:pt modelId="{CC129808-31FF-4E22-90E3-BD02A4C6D18C}" type="sibTrans" cxnId="{A819942C-617A-481B-8F09-A7D994B6CCD0}">
      <dgm:prSet/>
      <dgm:spPr/>
      <dgm:t>
        <a:bodyPr/>
        <a:lstStyle/>
        <a:p>
          <a:endParaRPr lang="en-US"/>
        </a:p>
      </dgm:t>
    </dgm:pt>
    <dgm:pt modelId="{7A497564-5312-484E-9A9A-4787FA7FE298}">
      <dgm:prSet phldrT="[Text]" phldr="0"/>
      <dgm:spPr/>
      <dgm:t>
        <a:bodyPr/>
        <a:lstStyle/>
        <a:p>
          <a:pPr rtl="0"/>
          <a:r>
            <a:rPr lang="en-US" b="1">
              <a:solidFill>
                <a:schemeClr val="tx1"/>
              </a:solidFill>
              <a:latin typeface="Calibri Light" panose="020F0302020204030204"/>
            </a:rPr>
            <a:t>3.Social Justice and Mathematics.</a:t>
          </a:r>
          <a:endParaRPr lang="en-US" b="1">
            <a:solidFill>
              <a:schemeClr val="tx1"/>
            </a:solidFill>
          </a:endParaRPr>
        </a:p>
      </dgm:t>
    </dgm:pt>
    <dgm:pt modelId="{6196CA55-C296-48BE-A789-5C9332DF8B32}" type="parTrans" cxnId="{6DA3B7BB-5DBA-47CC-AE20-E9B5C33B5304}">
      <dgm:prSet/>
      <dgm:spPr/>
      <dgm:t>
        <a:bodyPr/>
        <a:lstStyle/>
        <a:p>
          <a:endParaRPr lang="en-US"/>
        </a:p>
      </dgm:t>
    </dgm:pt>
    <dgm:pt modelId="{87652C24-C039-4F03-8197-4569F336A6C5}" type="sibTrans" cxnId="{6DA3B7BB-5DBA-47CC-AE20-E9B5C33B5304}">
      <dgm:prSet/>
      <dgm:spPr/>
      <dgm:t>
        <a:bodyPr/>
        <a:lstStyle/>
        <a:p>
          <a:endParaRPr lang="en-US"/>
        </a:p>
      </dgm:t>
    </dgm:pt>
    <dgm:pt modelId="{792187B7-1C6C-490D-B910-A813B5704D3A}">
      <dgm:prSet phldr="0"/>
      <dgm:spPr/>
      <dgm:t>
        <a:bodyPr/>
        <a:lstStyle/>
        <a:p>
          <a:pPr rtl="0"/>
          <a:r>
            <a:rPr lang="en-US" b="1">
              <a:solidFill>
                <a:schemeClr val="tx1"/>
              </a:solidFill>
              <a:latin typeface="Calibri Light" panose="020F0302020204030204"/>
            </a:rPr>
            <a:t>2.Nature and Mathematics.</a:t>
          </a:r>
          <a:endParaRPr lang="en-US" b="1">
            <a:solidFill>
              <a:schemeClr val="tx1"/>
            </a:solidFill>
          </a:endParaRPr>
        </a:p>
      </dgm:t>
    </dgm:pt>
    <dgm:pt modelId="{35E8A496-EADA-4D3A-9450-2E2818E70924}" type="parTrans" cxnId="{6DD947B9-CCE6-4CCF-AF9A-84BADD1BD84E}">
      <dgm:prSet/>
      <dgm:spPr/>
      <dgm:t>
        <a:bodyPr/>
        <a:lstStyle/>
        <a:p>
          <a:endParaRPr lang="en-GB"/>
        </a:p>
      </dgm:t>
    </dgm:pt>
    <dgm:pt modelId="{7F270E0C-2F89-44D3-8DBA-D5F97616DBF3}" type="sibTrans" cxnId="{6DD947B9-CCE6-4CCF-AF9A-84BADD1BD84E}">
      <dgm:prSet/>
      <dgm:spPr/>
      <dgm:t>
        <a:bodyPr/>
        <a:lstStyle/>
        <a:p>
          <a:endParaRPr lang="en-GB"/>
        </a:p>
      </dgm:t>
    </dgm:pt>
    <dgm:pt modelId="{180C4873-857F-47F4-90A9-9CB81539B340}" type="pres">
      <dgm:prSet presAssocID="{4D14AC82-D90F-495E-826E-490FAB5F26B3}" presName="diagram" presStyleCnt="0">
        <dgm:presLayoutVars>
          <dgm:dir/>
          <dgm:resizeHandles val="exact"/>
        </dgm:presLayoutVars>
      </dgm:prSet>
      <dgm:spPr/>
    </dgm:pt>
    <dgm:pt modelId="{297FD605-7D37-4B11-936D-C7064BC7FEA4}" type="pres">
      <dgm:prSet presAssocID="{98CB00AE-F53D-4F72-A230-17A6B5C1CF0C}" presName="node" presStyleLbl="node1" presStyleIdx="0" presStyleCnt="3">
        <dgm:presLayoutVars>
          <dgm:bulletEnabled val="1"/>
        </dgm:presLayoutVars>
      </dgm:prSet>
      <dgm:spPr/>
    </dgm:pt>
    <dgm:pt modelId="{B38069B7-05F4-409F-8E3A-A2F02017896A}" type="pres">
      <dgm:prSet presAssocID="{CC129808-31FF-4E22-90E3-BD02A4C6D18C}" presName="sibTrans" presStyleCnt="0"/>
      <dgm:spPr/>
    </dgm:pt>
    <dgm:pt modelId="{E347E19E-1E7D-495E-A37F-E4919A346068}" type="pres">
      <dgm:prSet presAssocID="{792187B7-1C6C-490D-B910-A813B5704D3A}" presName="node" presStyleLbl="node1" presStyleIdx="1" presStyleCnt="3">
        <dgm:presLayoutVars>
          <dgm:bulletEnabled val="1"/>
        </dgm:presLayoutVars>
      </dgm:prSet>
      <dgm:spPr/>
    </dgm:pt>
    <dgm:pt modelId="{9ED7E852-377F-41E4-82ED-1FBA3708597F}" type="pres">
      <dgm:prSet presAssocID="{7F270E0C-2F89-44D3-8DBA-D5F97616DBF3}" presName="sibTrans" presStyleCnt="0"/>
      <dgm:spPr/>
    </dgm:pt>
    <dgm:pt modelId="{948D0A82-2A38-4DFD-AC9C-511A28DDC77B}" type="pres">
      <dgm:prSet presAssocID="{7A497564-5312-484E-9A9A-4787FA7FE298}" presName="node" presStyleLbl="node1" presStyleIdx="2" presStyleCnt="3">
        <dgm:presLayoutVars>
          <dgm:bulletEnabled val="1"/>
        </dgm:presLayoutVars>
      </dgm:prSet>
      <dgm:spPr/>
    </dgm:pt>
  </dgm:ptLst>
  <dgm:cxnLst>
    <dgm:cxn modelId="{5BB4F107-FA8E-4D02-9345-1A50DB345669}" type="presOf" srcId="{98CB00AE-F53D-4F72-A230-17A6B5C1CF0C}" destId="{297FD605-7D37-4B11-936D-C7064BC7FEA4}" srcOrd="0" destOrd="0" presId="urn:microsoft.com/office/officeart/2005/8/layout/default"/>
    <dgm:cxn modelId="{A819942C-617A-481B-8F09-A7D994B6CCD0}" srcId="{4D14AC82-D90F-495E-826E-490FAB5F26B3}" destId="{98CB00AE-F53D-4F72-A230-17A6B5C1CF0C}" srcOrd="0" destOrd="0" parTransId="{9E376FCA-02F1-4560-B387-4BD15F4119EE}" sibTransId="{CC129808-31FF-4E22-90E3-BD02A4C6D18C}"/>
    <dgm:cxn modelId="{E2DE7340-1F10-4D30-83B5-0F668A4ED935}" type="presOf" srcId="{792187B7-1C6C-490D-B910-A813B5704D3A}" destId="{E347E19E-1E7D-495E-A37F-E4919A346068}" srcOrd="0" destOrd="0" presId="urn:microsoft.com/office/officeart/2005/8/layout/default"/>
    <dgm:cxn modelId="{50A6CE48-6448-4673-B051-A7D8F3C356E6}" type="presOf" srcId="{7A497564-5312-484E-9A9A-4787FA7FE298}" destId="{948D0A82-2A38-4DFD-AC9C-511A28DDC77B}" srcOrd="0" destOrd="0" presId="urn:microsoft.com/office/officeart/2005/8/layout/default"/>
    <dgm:cxn modelId="{87556B55-8EE9-4B22-B181-D8EFAFFF34C4}" type="presOf" srcId="{4D14AC82-D90F-495E-826E-490FAB5F26B3}" destId="{180C4873-857F-47F4-90A9-9CB81539B340}" srcOrd="0" destOrd="0" presId="urn:microsoft.com/office/officeart/2005/8/layout/default"/>
    <dgm:cxn modelId="{6DD947B9-CCE6-4CCF-AF9A-84BADD1BD84E}" srcId="{4D14AC82-D90F-495E-826E-490FAB5F26B3}" destId="{792187B7-1C6C-490D-B910-A813B5704D3A}" srcOrd="1" destOrd="0" parTransId="{35E8A496-EADA-4D3A-9450-2E2818E70924}" sibTransId="{7F270E0C-2F89-44D3-8DBA-D5F97616DBF3}"/>
    <dgm:cxn modelId="{6DA3B7BB-5DBA-47CC-AE20-E9B5C33B5304}" srcId="{4D14AC82-D90F-495E-826E-490FAB5F26B3}" destId="{7A497564-5312-484E-9A9A-4787FA7FE298}" srcOrd="2" destOrd="0" parTransId="{6196CA55-C296-48BE-A789-5C9332DF8B32}" sibTransId="{87652C24-C039-4F03-8197-4569F336A6C5}"/>
    <dgm:cxn modelId="{5B7A7951-CA7D-4786-BCAD-40BC9050BE27}" type="presParOf" srcId="{180C4873-857F-47F4-90A9-9CB81539B340}" destId="{297FD605-7D37-4B11-936D-C7064BC7FEA4}" srcOrd="0" destOrd="0" presId="urn:microsoft.com/office/officeart/2005/8/layout/default"/>
    <dgm:cxn modelId="{501FC662-6BAE-45B9-B1E5-AE4C52826EB5}" type="presParOf" srcId="{180C4873-857F-47F4-90A9-9CB81539B340}" destId="{B38069B7-05F4-409F-8E3A-A2F02017896A}" srcOrd="1" destOrd="0" presId="urn:microsoft.com/office/officeart/2005/8/layout/default"/>
    <dgm:cxn modelId="{05AE66B3-353F-44CE-AECB-F21CD3AAEF42}" type="presParOf" srcId="{180C4873-857F-47F4-90A9-9CB81539B340}" destId="{E347E19E-1E7D-495E-A37F-E4919A346068}" srcOrd="2" destOrd="0" presId="urn:microsoft.com/office/officeart/2005/8/layout/default"/>
    <dgm:cxn modelId="{8744DD30-3E6C-426D-BDB5-2C9A60DF3FDB}" type="presParOf" srcId="{180C4873-857F-47F4-90A9-9CB81539B340}" destId="{9ED7E852-377F-41E4-82ED-1FBA3708597F}" srcOrd="3" destOrd="0" presId="urn:microsoft.com/office/officeart/2005/8/layout/default"/>
    <dgm:cxn modelId="{E6468DDB-1378-4CC0-89D9-B0A23A575D9B}" type="presParOf" srcId="{180C4873-857F-47F4-90A9-9CB81539B340}" destId="{948D0A82-2A38-4DFD-AC9C-511A28DDC77B}"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B1434-2516-4B6E-9872-8B2513A70664}">
      <dsp:nvSpPr>
        <dsp:cNvPr id="0" name=""/>
        <dsp:cNvSpPr/>
      </dsp:nvSpPr>
      <dsp:spPr>
        <a:xfrm>
          <a:off x="-154686" y="9434"/>
          <a:ext cx="2394878" cy="2760321"/>
        </a:xfrm>
        <a:prstGeom prst="roundRect">
          <a:avLst>
            <a:gd name="adj" fmla="val 10000"/>
          </a:avLst>
        </a:prstGeom>
        <a:solidFill>
          <a:srgbClr val="296F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401CB-F63B-4E8C-BF96-E56BCD1DD4E5}">
      <dsp:nvSpPr>
        <dsp:cNvPr id="0" name=""/>
        <dsp:cNvSpPr/>
      </dsp:nvSpPr>
      <dsp:spPr>
        <a:xfrm>
          <a:off x="37439" y="191954"/>
          <a:ext cx="2394878" cy="27603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ts val="600"/>
            </a:spcAft>
            <a:buNone/>
          </a:pPr>
          <a:r>
            <a:rPr lang="en-US" sz="1900" i="0" kern="1200">
              <a:latin typeface="Arial" panose="020B0604020202020204" pitchFamily="34" charset="0"/>
              <a:cs typeface="Arial" panose="020B0604020202020204" pitchFamily="34" charset="0"/>
            </a:rPr>
            <a:t>Every child and young person has the agency and capabilities to act for the environment </a:t>
          </a:r>
        </a:p>
      </dsp:txBody>
      <dsp:txXfrm>
        <a:off x="107583" y="262098"/>
        <a:ext cx="2254590" cy="2620033"/>
      </dsp:txXfrm>
    </dsp:sp>
    <dsp:sp modelId="{1D7F8F75-F42B-4F1C-8D92-F1971DED1933}">
      <dsp:nvSpPr>
        <dsp:cNvPr id="0" name=""/>
        <dsp:cNvSpPr/>
      </dsp:nvSpPr>
      <dsp:spPr>
        <a:xfrm>
          <a:off x="2653251" y="9434"/>
          <a:ext cx="2498747" cy="2725020"/>
        </a:xfrm>
        <a:prstGeom prst="roundRect">
          <a:avLst>
            <a:gd name="adj" fmla="val 10000"/>
          </a:avLst>
        </a:prstGeom>
        <a:solidFill>
          <a:srgbClr val="296F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6ABDE-609F-42AA-A4FB-2BDDD49B3CA1}">
      <dsp:nvSpPr>
        <dsp:cNvPr id="0" name=""/>
        <dsp:cNvSpPr/>
      </dsp:nvSpPr>
      <dsp:spPr>
        <a:xfrm>
          <a:off x="2845376" y="191954"/>
          <a:ext cx="2498747" cy="2725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600"/>
            </a:spcAft>
            <a:buNone/>
          </a:pPr>
          <a:r>
            <a:rPr lang="en-US" sz="1800" i="0" kern="1200">
              <a:latin typeface="Arial" panose="020B0604020202020204" pitchFamily="34" charset="0"/>
              <a:cs typeface="Arial" panose="020B0604020202020204" pitchFamily="34" charset="0"/>
            </a:rPr>
            <a:t>Every child and young person is equipped to contribute to a socially just, equitable and compassionate world</a:t>
          </a:r>
        </a:p>
      </dsp:txBody>
      <dsp:txXfrm>
        <a:off x="2918562" y="265140"/>
        <a:ext cx="2352375" cy="2578648"/>
      </dsp:txXfrm>
    </dsp:sp>
    <dsp:sp modelId="{D0B8B898-D69B-41F2-8A0C-9BBDDAF7753C}">
      <dsp:nvSpPr>
        <dsp:cNvPr id="0" name=""/>
        <dsp:cNvSpPr/>
      </dsp:nvSpPr>
      <dsp:spPr>
        <a:xfrm>
          <a:off x="5631715" y="3"/>
          <a:ext cx="2568898" cy="2754787"/>
        </a:xfrm>
        <a:prstGeom prst="roundRect">
          <a:avLst>
            <a:gd name="adj" fmla="val 10000"/>
          </a:avLst>
        </a:prstGeom>
        <a:solidFill>
          <a:srgbClr val="296F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DC369-F086-4C19-B851-D40FE7F31EFA}">
      <dsp:nvSpPr>
        <dsp:cNvPr id="0" name=""/>
        <dsp:cNvSpPr/>
      </dsp:nvSpPr>
      <dsp:spPr>
        <a:xfrm>
          <a:off x="5823840" y="182522"/>
          <a:ext cx="2568898" cy="27547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600"/>
            </a:spcAft>
            <a:buNone/>
          </a:pPr>
          <a:r>
            <a:rPr lang="en-US" sz="1800" i="0" kern="1200">
              <a:latin typeface="Arial" panose="020B0604020202020204" pitchFamily="34" charset="0"/>
              <a:cs typeface="Arial" panose="020B0604020202020204" pitchFamily="34" charset="0"/>
            </a:rPr>
            <a:t>Every child and young person experiences a life-long connection with nature which enhances their physical and mental well-being</a:t>
          </a:r>
        </a:p>
      </dsp:txBody>
      <dsp:txXfrm>
        <a:off x="5899080" y="257762"/>
        <a:ext cx="2418418" cy="2604307"/>
      </dsp:txXfrm>
    </dsp:sp>
    <dsp:sp modelId="{739E08E8-FC1A-434E-96DC-6D23D78CA2BC}">
      <dsp:nvSpPr>
        <dsp:cNvPr id="0" name=""/>
        <dsp:cNvSpPr/>
      </dsp:nvSpPr>
      <dsp:spPr>
        <a:xfrm>
          <a:off x="8630775" y="-20331"/>
          <a:ext cx="2532742" cy="2747200"/>
        </a:xfrm>
        <a:prstGeom prst="roundRect">
          <a:avLst>
            <a:gd name="adj" fmla="val 10000"/>
          </a:avLst>
        </a:prstGeom>
        <a:solidFill>
          <a:srgbClr val="296F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89CAA-AB65-4745-B593-D58B3A63603F}">
      <dsp:nvSpPr>
        <dsp:cNvPr id="0" name=""/>
        <dsp:cNvSpPr/>
      </dsp:nvSpPr>
      <dsp:spPr>
        <a:xfrm>
          <a:off x="8822900" y="162187"/>
          <a:ext cx="2532742" cy="2747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600"/>
            </a:spcAft>
            <a:buNone/>
          </a:pPr>
          <a:r>
            <a:rPr lang="en-US" sz="1800" i="0" kern="1200">
              <a:latin typeface="Arial" panose="020B0604020202020204" pitchFamily="34" charset="0"/>
              <a:cs typeface="Arial" panose="020B0604020202020204" pitchFamily="34" charset="0"/>
            </a:rPr>
            <a:t>Every child and young person understands the planet as an interconnected system and their place in human and more than human communities </a:t>
          </a:r>
        </a:p>
      </dsp:txBody>
      <dsp:txXfrm>
        <a:off x="8897081" y="236368"/>
        <a:ext cx="2384380" cy="2598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D605-7D37-4B11-936D-C7064BC7FEA4}">
      <dsp:nvSpPr>
        <dsp:cNvPr id="0" name=""/>
        <dsp:cNvSpPr/>
      </dsp:nvSpPr>
      <dsp:spPr>
        <a:xfrm>
          <a:off x="446327" y="2636"/>
          <a:ext cx="4220341" cy="25322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en-US" sz="4700" b="1" kern="1200">
              <a:solidFill>
                <a:schemeClr val="tx1"/>
              </a:solidFill>
              <a:latin typeface="Calibri Light" panose="020F0302020204030204"/>
            </a:rPr>
            <a:t>1.Consumption and sustainability</a:t>
          </a:r>
          <a:r>
            <a:rPr lang="en-US" sz="4700" kern="1200">
              <a:solidFill>
                <a:schemeClr val="tx1"/>
              </a:solidFill>
              <a:latin typeface="Calibri Light" panose="020F0302020204030204"/>
            </a:rPr>
            <a:t>.</a:t>
          </a:r>
        </a:p>
      </dsp:txBody>
      <dsp:txXfrm>
        <a:off x="446327" y="2636"/>
        <a:ext cx="4220341" cy="2532204"/>
      </dsp:txXfrm>
    </dsp:sp>
    <dsp:sp modelId="{E347E19E-1E7D-495E-A37F-E4919A346068}">
      <dsp:nvSpPr>
        <dsp:cNvPr id="0" name=""/>
        <dsp:cNvSpPr/>
      </dsp:nvSpPr>
      <dsp:spPr>
        <a:xfrm>
          <a:off x="5088702" y="2636"/>
          <a:ext cx="4220341" cy="25322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en-US" sz="4700" b="1" kern="1200">
              <a:solidFill>
                <a:schemeClr val="tx1"/>
              </a:solidFill>
              <a:latin typeface="Calibri Light" panose="020F0302020204030204"/>
            </a:rPr>
            <a:t>2.Nature and Mathematics.</a:t>
          </a:r>
          <a:endParaRPr lang="en-US" sz="4700" b="1" kern="1200">
            <a:solidFill>
              <a:schemeClr val="tx1"/>
            </a:solidFill>
          </a:endParaRPr>
        </a:p>
      </dsp:txBody>
      <dsp:txXfrm>
        <a:off x="5088702" y="2636"/>
        <a:ext cx="4220341" cy="2532204"/>
      </dsp:txXfrm>
    </dsp:sp>
    <dsp:sp modelId="{948D0A82-2A38-4DFD-AC9C-511A28DDC77B}">
      <dsp:nvSpPr>
        <dsp:cNvPr id="0" name=""/>
        <dsp:cNvSpPr/>
      </dsp:nvSpPr>
      <dsp:spPr>
        <a:xfrm>
          <a:off x="2767514" y="2956875"/>
          <a:ext cx="4220341" cy="25322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en-US" sz="4700" b="1" kern="1200">
              <a:solidFill>
                <a:schemeClr val="tx1"/>
              </a:solidFill>
              <a:latin typeface="Calibri Light" panose="020F0302020204030204"/>
            </a:rPr>
            <a:t>3.Social Justice and Mathematics.</a:t>
          </a:r>
          <a:endParaRPr lang="en-US" sz="4700" b="1" kern="1200">
            <a:solidFill>
              <a:schemeClr val="tx1"/>
            </a:solidFill>
          </a:endParaRPr>
        </a:p>
      </dsp:txBody>
      <dsp:txXfrm>
        <a:off x="2767514" y="2956875"/>
        <a:ext cx="4220341" cy="25322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99C77-58BB-4F7F-8B41-F5B923C929E5}" type="datetimeFigureOut">
              <a:rPr lang="en-GB" smtClean="0"/>
              <a:t>16/03/2024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07050-B381-45A1-8D78-A16B456A80E2}" type="slidenum">
              <a:rPr lang="en-GB" smtClean="0"/>
              <a:t>‹#›</a:t>
            </a:fld>
            <a:endParaRPr lang="en-GB"/>
          </a:p>
        </p:txBody>
      </p:sp>
    </p:spTree>
    <p:extLst>
      <p:ext uri="{BB962C8B-B14F-4D97-AF65-F5344CB8AC3E}">
        <p14:creationId xmlns:p14="http://schemas.microsoft.com/office/powerpoint/2010/main" val="135329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79520E-D8E7-B943-9AF4-A9DBC21B9E4B}" type="slidenum">
              <a:rPr lang="en-US" smtClean="0"/>
              <a:t>1</a:t>
            </a:fld>
            <a:endParaRPr lang="en-US"/>
          </a:p>
        </p:txBody>
      </p:sp>
    </p:spTree>
    <p:extLst>
      <p:ext uri="{BB962C8B-B14F-4D97-AF65-F5344CB8AC3E}">
        <p14:creationId xmlns:p14="http://schemas.microsoft.com/office/powerpoint/2010/main" val="10498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10</a:t>
            </a:fld>
            <a:endParaRPr lang="en-GB"/>
          </a:p>
        </p:txBody>
      </p:sp>
    </p:spTree>
    <p:extLst>
      <p:ext uri="{BB962C8B-B14F-4D97-AF65-F5344CB8AC3E}">
        <p14:creationId xmlns:p14="http://schemas.microsoft.com/office/powerpoint/2010/main" val="290987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11</a:t>
            </a:fld>
            <a:endParaRPr lang="en-GB"/>
          </a:p>
        </p:txBody>
      </p:sp>
    </p:spTree>
    <p:extLst>
      <p:ext uri="{BB962C8B-B14F-4D97-AF65-F5344CB8AC3E}">
        <p14:creationId xmlns:p14="http://schemas.microsoft.com/office/powerpoint/2010/main" val="240781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79520E-D8E7-B943-9AF4-A9DBC21B9E4B}" type="slidenum">
              <a:rPr lang="en-US" smtClean="0"/>
              <a:t>24</a:t>
            </a:fld>
            <a:endParaRPr lang="en-US"/>
          </a:p>
        </p:txBody>
      </p:sp>
    </p:spTree>
    <p:extLst>
      <p:ext uri="{BB962C8B-B14F-4D97-AF65-F5344CB8AC3E}">
        <p14:creationId xmlns:p14="http://schemas.microsoft.com/office/powerpoint/2010/main" val="359826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2</a:t>
            </a:fld>
            <a:endParaRPr lang="en-GB"/>
          </a:p>
        </p:txBody>
      </p:sp>
    </p:spTree>
    <p:extLst>
      <p:ext uri="{BB962C8B-B14F-4D97-AF65-F5344CB8AC3E}">
        <p14:creationId xmlns:p14="http://schemas.microsoft.com/office/powerpoint/2010/main" val="2500131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88" indent="-181188" defTabSz="966338">
              <a:spcAft>
                <a:spcPts val="317"/>
              </a:spcAft>
              <a:buFont typeface="Arial" panose="020B0604020202020204" pitchFamily="34" charset="0"/>
              <a:buChar char="•"/>
              <a:defRPr/>
            </a:pPr>
            <a:r>
              <a:rPr lang="en-GB" sz="1100">
                <a:latin typeface="Calibri" panose="020F0502020204030204" pitchFamily="34" charset="0"/>
                <a:ea typeface="Calibri" panose="020F0502020204030204" pitchFamily="34" charset="0"/>
                <a:cs typeface="Calibri" panose="020F0502020204030204" pitchFamily="34" charset="0"/>
              </a:rPr>
              <a:t>Professional development which supports </a:t>
            </a:r>
            <a:r>
              <a:rPr lang="en-GB" sz="1100">
                <a:latin typeface="Calibri" panose="020F0502020204030204" pitchFamily="34" charset="0"/>
                <a:ea typeface="Calibri" panose="020F0502020204030204" pitchFamily="34" charset="0"/>
              </a:rPr>
              <a:t>schools to implement teacher professional development that enables all young people to access effective and transformative climate change education.</a:t>
            </a:r>
            <a:endParaRPr lang="en-GB" sz="1100">
              <a:latin typeface="Calibri" panose="020F0502020204030204" pitchFamily="34" charset="0"/>
              <a:ea typeface="Calibri" panose="020F0502020204030204" pitchFamily="34" charset="0"/>
              <a:cs typeface="Calibri" panose="020F0502020204030204" pitchFamily="34" charset="0"/>
            </a:endParaRPr>
          </a:p>
          <a:p>
            <a:pPr marL="181188" indent="-181188" defTabSz="966338">
              <a:spcAft>
                <a:spcPts val="317"/>
              </a:spcAft>
              <a:buFont typeface="Arial" panose="020B0604020202020204" pitchFamily="34" charset="0"/>
              <a:buChar char="•"/>
              <a:defRPr/>
            </a:pPr>
            <a:r>
              <a:rPr lang="en-GB" sz="1100">
                <a:latin typeface="Calibri" panose="020F0502020204030204" pitchFamily="34" charset="0"/>
                <a:ea typeface="Calibri" panose="020F0502020204030204" pitchFamily="34" charset="0"/>
                <a:cs typeface="Calibri" panose="020F0502020204030204" pitchFamily="34" charset="0"/>
              </a:rPr>
              <a:t>Teaching for Sustainable Futures will empower teachers to draw on their age-phase and subject expertise whilst also supporting teachers to engage with climate change as a challenge which has political, economic, social, ethical complexities as well as scientific realities. </a:t>
            </a:r>
          </a:p>
          <a:p>
            <a:pPr marL="181188"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Will situate climate change in the wider context of environmental sustainability, which can be explored across the whole curriculum through an appreciation of nature, an understanding of biodiversity loss, the uneven social implications of climate change around the world, the ways that we can live more sustainably and so on.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History lessons, for example, can help young people understand how we reached this point of crisis and when the turning points in our journey towards the Anthropocene began.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In mathematics, students can explore the way climate change predictions are calculated or work out how much energy solar panels on the roof of the school are generating and how much money and carbon emissions that is saving.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Art lessons can allow students to depict a world that isn’t seen through an anthropogenic perspective and explore sustainable art practices.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And in primary schools, students can engage with local environments, explore ways to make their school sites greener, learn about sustainable practices and understand how all aspects of nature are connected. </a:t>
            </a:r>
          </a:p>
          <a:p>
            <a:pPr marL="181188"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Geography and History will be launched in July.</a:t>
            </a:r>
            <a:endParaRPr lang="en-GB" sz="1100">
              <a:latin typeface="Calibri" panose="020F0502020204030204" pitchFamily="34" charset="0"/>
              <a:ea typeface="Calibri" panose="020F0502020204030204" pitchFamily="34" charset="0"/>
            </a:endParaRPr>
          </a:p>
          <a:p>
            <a:pPr marL="181188" indent="-181188">
              <a:buFont typeface="Arial" panose="020B0604020202020204" pitchFamily="34" charset="0"/>
              <a:buChar char="•"/>
            </a:pPr>
            <a:endParaRPr lang="en-GB" sz="700"/>
          </a:p>
        </p:txBody>
      </p:sp>
      <p:sp>
        <p:nvSpPr>
          <p:cNvPr id="4" name="Slide Number Placeholder 3"/>
          <p:cNvSpPr>
            <a:spLocks noGrp="1"/>
          </p:cNvSpPr>
          <p:nvPr>
            <p:ph type="sldNum" sz="quarter" idx="5"/>
          </p:nvPr>
        </p:nvSpPr>
        <p:spPr/>
        <p:txBody>
          <a:bodyPr/>
          <a:lstStyle/>
          <a:p>
            <a:fld id="{FA8727D8-11BD-4266-9D72-D47D71EC64C8}" type="slidenum">
              <a:rPr lang="en-GB" smtClean="0"/>
              <a:t>3</a:t>
            </a:fld>
            <a:endParaRPr lang="en-GB"/>
          </a:p>
        </p:txBody>
      </p:sp>
    </p:spTree>
    <p:extLst>
      <p:ext uri="{BB962C8B-B14F-4D97-AF65-F5344CB8AC3E}">
        <p14:creationId xmlns:p14="http://schemas.microsoft.com/office/powerpoint/2010/main" val="317948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88" indent="-181188" defTabSz="966338">
              <a:spcAft>
                <a:spcPts val="317"/>
              </a:spcAft>
              <a:buFont typeface="Arial" panose="020B0604020202020204" pitchFamily="34" charset="0"/>
              <a:buChar char="•"/>
              <a:defRPr/>
            </a:pPr>
            <a:r>
              <a:rPr lang="en-GB" sz="1100">
                <a:latin typeface="Calibri" panose="020F0502020204030204" pitchFamily="34" charset="0"/>
                <a:ea typeface="Calibri" panose="020F0502020204030204" pitchFamily="34" charset="0"/>
                <a:cs typeface="Calibri" panose="020F0502020204030204" pitchFamily="34" charset="0"/>
              </a:rPr>
              <a:t>Professional development which supports </a:t>
            </a:r>
            <a:r>
              <a:rPr lang="en-GB" sz="1100">
                <a:latin typeface="Calibri" panose="020F0502020204030204" pitchFamily="34" charset="0"/>
                <a:ea typeface="Calibri" panose="020F0502020204030204" pitchFamily="34" charset="0"/>
              </a:rPr>
              <a:t>schools to implement teacher professional development that enables all young people to access effective and transformative climate change education.</a:t>
            </a:r>
            <a:endParaRPr lang="en-GB" sz="1100">
              <a:latin typeface="Calibri" panose="020F0502020204030204" pitchFamily="34" charset="0"/>
              <a:ea typeface="Calibri" panose="020F0502020204030204" pitchFamily="34" charset="0"/>
              <a:cs typeface="Calibri" panose="020F0502020204030204" pitchFamily="34" charset="0"/>
            </a:endParaRPr>
          </a:p>
          <a:p>
            <a:pPr marL="181188" indent="-181188" defTabSz="966338">
              <a:spcAft>
                <a:spcPts val="317"/>
              </a:spcAft>
              <a:buFont typeface="Arial" panose="020B0604020202020204" pitchFamily="34" charset="0"/>
              <a:buChar char="•"/>
              <a:defRPr/>
            </a:pPr>
            <a:r>
              <a:rPr lang="en-GB" sz="1100">
                <a:latin typeface="Calibri" panose="020F0502020204030204" pitchFamily="34" charset="0"/>
                <a:ea typeface="Calibri" panose="020F0502020204030204" pitchFamily="34" charset="0"/>
                <a:cs typeface="Calibri" panose="020F0502020204030204" pitchFamily="34" charset="0"/>
              </a:rPr>
              <a:t>Teaching for Sustainable Futures will empower teachers to draw on their age-phase and subject expertise whilst also supporting teachers to engage with climate change as a challenge which has political, economic, social, ethical complexities as well as scientific realities. </a:t>
            </a:r>
          </a:p>
          <a:p>
            <a:pPr marL="181188"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Will situate climate change in the wider context of environmental sustainability, which can be explored across the whole curriculum through an appreciation of nature, an understanding of biodiversity loss, the uneven social implications of climate change around the world, the ways that we can live more sustainably and so on.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History lessons, for example, can help young people understand how we reached this point of crisis and when the turning points in our journey towards the Anthropocene began.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In mathematics, students can explore the way climate change predictions are calculated or work out how much energy solar panels on the roof of the school are generating and how much money and carbon emissions that is saving.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Art lessons can allow students to depict a world that isn’t seen through an anthropogenic perspective and explore sustainable art practices. </a:t>
            </a:r>
          </a:p>
          <a:p>
            <a:pPr marL="664357" lvl="1"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And in primary schools, students can engage with local environments, explore ways to make their school sites greener, learn about sustainable practices and understand how all aspects of nature are connected. </a:t>
            </a:r>
          </a:p>
          <a:p>
            <a:pPr marL="181188" indent="-181188" defTabSz="966338">
              <a:spcAft>
                <a:spcPts val="317"/>
              </a:spcAft>
              <a:buFont typeface="Arial" panose="020B0604020202020204" pitchFamily="34" charset="0"/>
              <a:buChar char="•"/>
              <a:defRPr/>
            </a:pPr>
            <a:r>
              <a:rPr lang="en-GB" sz="1100">
                <a:solidFill>
                  <a:srgbClr val="000000"/>
                </a:solidFill>
                <a:latin typeface="Calibri" panose="020F0502020204030204" pitchFamily="34" charset="0"/>
                <a:ea typeface="Calibri" panose="020F0502020204030204" pitchFamily="34" charset="0"/>
              </a:rPr>
              <a:t>Geography and History will be launched in July.</a:t>
            </a:r>
            <a:endParaRPr lang="en-GB" sz="1100">
              <a:latin typeface="Calibri" panose="020F0502020204030204" pitchFamily="34" charset="0"/>
              <a:ea typeface="Calibri" panose="020F0502020204030204" pitchFamily="34" charset="0"/>
            </a:endParaRPr>
          </a:p>
          <a:p>
            <a:pPr marL="181188" indent="-181188">
              <a:buFont typeface="Arial" panose="020B0604020202020204" pitchFamily="34" charset="0"/>
              <a:buChar char="•"/>
            </a:pPr>
            <a:endParaRPr lang="en-GB" sz="700"/>
          </a:p>
        </p:txBody>
      </p:sp>
      <p:sp>
        <p:nvSpPr>
          <p:cNvPr id="4" name="Slide Number Placeholder 3"/>
          <p:cNvSpPr>
            <a:spLocks noGrp="1"/>
          </p:cNvSpPr>
          <p:nvPr>
            <p:ph type="sldNum" sz="quarter" idx="5"/>
          </p:nvPr>
        </p:nvSpPr>
        <p:spPr/>
        <p:txBody>
          <a:bodyPr/>
          <a:lstStyle/>
          <a:p>
            <a:fld id="{FA8727D8-11BD-4266-9D72-D47D71EC64C8}" type="slidenum">
              <a:rPr lang="en-GB" smtClean="0"/>
              <a:t>4</a:t>
            </a:fld>
            <a:endParaRPr lang="en-GB"/>
          </a:p>
        </p:txBody>
      </p:sp>
    </p:spTree>
    <p:extLst>
      <p:ext uri="{BB962C8B-B14F-4D97-AF65-F5344CB8AC3E}">
        <p14:creationId xmlns:p14="http://schemas.microsoft.com/office/powerpoint/2010/main" val="376114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79520E-D8E7-B943-9AF4-A9DBC21B9E4B}" type="slidenum">
              <a:rPr lang="en-US" smtClean="0"/>
              <a:t>5</a:t>
            </a:fld>
            <a:endParaRPr lang="en-US"/>
          </a:p>
        </p:txBody>
      </p:sp>
    </p:spTree>
    <p:extLst>
      <p:ext uri="{BB962C8B-B14F-4D97-AF65-F5344CB8AC3E}">
        <p14:creationId xmlns:p14="http://schemas.microsoft.com/office/powerpoint/2010/main" val="144816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6</a:t>
            </a:fld>
            <a:endParaRPr lang="en-GB"/>
          </a:p>
        </p:txBody>
      </p:sp>
    </p:spTree>
    <p:extLst>
      <p:ext uri="{BB962C8B-B14F-4D97-AF65-F5344CB8AC3E}">
        <p14:creationId xmlns:p14="http://schemas.microsoft.com/office/powerpoint/2010/main" val="69409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7</a:t>
            </a:fld>
            <a:endParaRPr lang="en-GB"/>
          </a:p>
        </p:txBody>
      </p:sp>
    </p:spTree>
    <p:extLst>
      <p:ext uri="{BB962C8B-B14F-4D97-AF65-F5344CB8AC3E}">
        <p14:creationId xmlns:p14="http://schemas.microsoft.com/office/powerpoint/2010/main" val="83464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8</a:t>
            </a:fld>
            <a:endParaRPr lang="en-GB"/>
          </a:p>
        </p:txBody>
      </p:sp>
    </p:spTree>
    <p:extLst>
      <p:ext uri="{BB962C8B-B14F-4D97-AF65-F5344CB8AC3E}">
        <p14:creationId xmlns:p14="http://schemas.microsoft.com/office/powerpoint/2010/main" val="127289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07050-B381-45A1-8D78-A16B456A80E2}" type="slidenum">
              <a:rPr lang="en-GB" smtClean="0"/>
              <a:t>9</a:t>
            </a:fld>
            <a:endParaRPr lang="en-GB"/>
          </a:p>
        </p:txBody>
      </p:sp>
    </p:spTree>
    <p:extLst>
      <p:ext uri="{BB962C8B-B14F-4D97-AF65-F5344CB8AC3E}">
        <p14:creationId xmlns:p14="http://schemas.microsoft.com/office/powerpoint/2010/main" val="94837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9122-CD48-17FF-7B2C-C21891155D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27DB85-1451-7EA7-999F-B259067564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45E4AA-E214-2D46-1C4C-869A28DF7EC5}"/>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A39C07BF-C2E0-CE29-36C7-16C14AC65C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E97FB8-9F09-9E88-01E9-4E4D9AFD0890}"/>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415757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8C80E-538B-1F28-4CC7-D4B538AA82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4479FF-13D3-3F83-3BF8-04153313F4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49A718-417D-A5B2-2448-F94D10AA8360}"/>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FAAD8A8E-D81A-5814-998A-634992A39A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75E377-71DA-DA55-67A3-A41AF14607F5}"/>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98536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B7FBAA-FBEE-2867-88CD-B857458667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0FCC3-24E7-B482-973C-37119BB16E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B797EA-E227-FC4D-4C10-7BAA66FDECB5}"/>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A60B638A-C74C-4117-BD22-1CC2F9740B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3C1C77-C380-16A9-48B4-2C10BB878E5A}"/>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27952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FA3-E38B-16DA-476A-984FB8B4A7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7337EC-42DA-B4BB-217D-C3FBEDBB8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513EF8-2E3D-8EDE-CDFF-433F423FE892}"/>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B2187115-59D6-3BF8-00C4-C411ECBC7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87737C-6C37-257B-297A-9CF2A36A6264}"/>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234417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7268-DA58-EB2D-68C9-16AF99610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ED7E72-5A71-091C-836A-83363A538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3F92F-9FE6-CD70-A1FC-DF8D8EB7800A}"/>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C69AAB5C-4DDD-4F62-D4B2-75538D7352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ECD04A-4C00-BC8A-BEA8-8C2C101CE0C4}"/>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175354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4DCF-70B0-AA0F-41E4-89D29A5702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847BC3-20C2-20B6-1D4B-62CBC27CD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B1CA10-10D3-7A82-0253-96E4BD6AD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6AC7C2-B4B4-DB73-6617-C58E4BCE2508}"/>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6" name="Footer Placeholder 5">
            <a:extLst>
              <a:ext uri="{FF2B5EF4-FFF2-40B4-BE49-F238E27FC236}">
                <a16:creationId xmlns:a16="http://schemas.microsoft.com/office/drawing/2014/main" id="{DF40CAB4-CCEE-187B-1E3A-02394B0469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5C461C-3BC6-F069-3E62-8ED9700D7D4E}"/>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52867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98D0-A2EE-AB92-9DF5-E59E95D8BA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16D037-4480-8748-9634-AA45887EF5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E2CA8-61C0-5356-8B7F-59312BA24A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C6D71D-8094-9038-EBEA-13AED2F1C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03D65E-EA39-AF22-2C6B-734F48A4C3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E1F08D-083D-24A7-1478-71B5E9931BC9}"/>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8" name="Footer Placeholder 7">
            <a:extLst>
              <a:ext uri="{FF2B5EF4-FFF2-40B4-BE49-F238E27FC236}">
                <a16:creationId xmlns:a16="http://schemas.microsoft.com/office/drawing/2014/main" id="{8D71DC59-8C82-E112-F28A-141F6275E6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7680A8-672A-0F44-75E9-01FDFDF97F50}"/>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3832888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2866-FE81-F527-AE8F-8E863789FE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217F40-5AC2-55A3-EF89-90A48D9272CF}"/>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4" name="Footer Placeholder 3">
            <a:extLst>
              <a:ext uri="{FF2B5EF4-FFF2-40B4-BE49-F238E27FC236}">
                <a16:creationId xmlns:a16="http://schemas.microsoft.com/office/drawing/2014/main" id="{5D9E8631-03EF-57C5-9D6B-4F9EA2EB7E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3897BC-5EF3-9561-4055-615C2CC7D240}"/>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207068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3BEFB-B30C-2280-DEDC-2DC9A9EE81FA}"/>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3" name="Footer Placeholder 2">
            <a:extLst>
              <a:ext uri="{FF2B5EF4-FFF2-40B4-BE49-F238E27FC236}">
                <a16:creationId xmlns:a16="http://schemas.microsoft.com/office/drawing/2014/main" id="{324EC55A-9013-5F32-E7E4-1376B2F84F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9C308F-AB57-B0F3-52CF-56EE1C4CC931}"/>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113884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76D5-6CD1-96F3-2B01-83546841E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E96FD6-A61C-39CF-292F-96C5CE49A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31741C-AA25-881E-2E11-EBCADB42F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9AB39-9463-D88A-1CD2-A3257F378F99}"/>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6" name="Footer Placeholder 5">
            <a:extLst>
              <a:ext uri="{FF2B5EF4-FFF2-40B4-BE49-F238E27FC236}">
                <a16:creationId xmlns:a16="http://schemas.microsoft.com/office/drawing/2014/main" id="{3E111C7C-3742-F698-4BBC-EAD4ADC8E4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E5B91C-4DC8-4063-D641-8F8B29FC0741}"/>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218708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2062-083B-BC1F-E112-A05CABAD7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780D76-58ED-A878-3233-4226AE8ED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212604-9ECC-D9BD-05E5-750BED97C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EA78A-208B-3C40-D353-83D5CB194B5E}"/>
              </a:ext>
            </a:extLst>
          </p:cNvPr>
          <p:cNvSpPr>
            <a:spLocks noGrp="1"/>
          </p:cNvSpPr>
          <p:nvPr>
            <p:ph type="dt" sz="half" idx="10"/>
          </p:nvPr>
        </p:nvSpPr>
        <p:spPr/>
        <p:txBody>
          <a:bodyPr/>
          <a:lstStyle/>
          <a:p>
            <a:fld id="{209AC98C-50C1-4B68-A029-D11A3FF90DD9}" type="datetimeFigureOut">
              <a:rPr lang="en-GB" smtClean="0"/>
              <a:t>16/03/2024</a:t>
            </a:fld>
            <a:endParaRPr lang="en-GB"/>
          </a:p>
        </p:txBody>
      </p:sp>
      <p:sp>
        <p:nvSpPr>
          <p:cNvPr id="6" name="Footer Placeholder 5">
            <a:extLst>
              <a:ext uri="{FF2B5EF4-FFF2-40B4-BE49-F238E27FC236}">
                <a16:creationId xmlns:a16="http://schemas.microsoft.com/office/drawing/2014/main" id="{C78AEFA1-6BA5-1DA9-D60C-6EAE6CA4B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9C58F1-A99D-10BA-87D8-092D5D6153E9}"/>
              </a:ext>
            </a:extLst>
          </p:cNvPr>
          <p:cNvSpPr>
            <a:spLocks noGrp="1"/>
          </p:cNvSpPr>
          <p:nvPr>
            <p:ph type="sldNum" sz="quarter" idx="12"/>
          </p:nvPr>
        </p:nvSpPr>
        <p:spPr/>
        <p:txBody>
          <a:bodyPr/>
          <a:lstStyle/>
          <a:p>
            <a:fld id="{82E1AF7D-0434-4286-B1FB-ACCED54D6C51}" type="slidenum">
              <a:rPr lang="en-GB" smtClean="0"/>
              <a:t>‹#›</a:t>
            </a:fld>
            <a:endParaRPr lang="en-GB"/>
          </a:p>
        </p:txBody>
      </p:sp>
    </p:spTree>
    <p:extLst>
      <p:ext uri="{BB962C8B-B14F-4D97-AF65-F5344CB8AC3E}">
        <p14:creationId xmlns:p14="http://schemas.microsoft.com/office/powerpoint/2010/main" val="196595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490E2-20F5-D6E7-4607-E7B8E4997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B6460E-8C94-2F42-3A19-170C965DA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2ACEF4-57D5-33A4-35AA-C32AE89B7F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AC98C-50C1-4B68-A029-D11A3FF90DD9}" type="datetimeFigureOut">
              <a:rPr lang="en-GB" smtClean="0"/>
              <a:t>16/03/2024</a:t>
            </a:fld>
            <a:endParaRPr lang="en-GB"/>
          </a:p>
        </p:txBody>
      </p:sp>
      <p:sp>
        <p:nvSpPr>
          <p:cNvPr id="5" name="Footer Placeholder 4">
            <a:extLst>
              <a:ext uri="{FF2B5EF4-FFF2-40B4-BE49-F238E27FC236}">
                <a16:creationId xmlns:a16="http://schemas.microsoft.com/office/drawing/2014/main" id="{3E639226-4651-1FE8-9AEC-18F174B332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C25277-2F2D-9E47-59CD-1544D27D8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1AF7D-0434-4286-B1FB-ACCED54D6C51}" type="slidenum">
              <a:rPr lang="en-GB" smtClean="0"/>
              <a:t>‹#›</a:t>
            </a:fld>
            <a:endParaRPr lang="en-GB"/>
          </a:p>
        </p:txBody>
      </p:sp>
    </p:spTree>
    <p:extLst>
      <p:ext uri="{BB962C8B-B14F-4D97-AF65-F5344CB8AC3E}">
        <p14:creationId xmlns:p14="http://schemas.microsoft.com/office/powerpoint/2010/main" val="419141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file:////Users/sumanghosh/Library/Group%20Containers/UBF8T346G9.ms/WebArchiveCopyPasteTempFiles/com.microsoft.Word/Think%2520Discuss%2520Icon.png%3ftime=1686276038170"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www.youtube.com/watch?v=1SqDrRpnJUg" TargetMode="External"/><Relationship Id="rId4" Type="http://schemas.openxmlformats.org/officeDocument/2006/relationships/image" Target="file:////Users/sumanghosh/Library/Group%20Containers/UBF8T346G9.ms/WebArchiveCopyPasteTempFiles/com.microsoft.Word/Do%2520Icon.pn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worldometers.info/world-population/world-population-by-year/"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file:////Users/sumanghosh/Library/Group%20Containers/UBF8T346G9.ms/WebArchiveCopyPasteTempFiles/com.microsoft.Word/World-population-surrounding-the-Earth-500x320.jpeg" TargetMode="Externa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hyperlink" Target="https://populationmatters.org/news/2023/01/the-world-of-population-projections/"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globe">
            <a:extLst>
              <a:ext uri="{FF2B5EF4-FFF2-40B4-BE49-F238E27FC236}">
                <a16:creationId xmlns:a16="http://schemas.microsoft.com/office/drawing/2014/main" id="{408E047D-B73B-EDD4-7B3C-8E62C609A2C4}"/>
              </a:ext>
            </a:extLst>
          </p:cNvPr>
          <p:cNvPicPr>
            <a:picLocks noChangeAspect="1"/>
          </p:cNvPicPr>
          <p:nvPr/>
        </p:nvPicPr>
        <p:blipFill rotWithShape="1">
          <a:blip r:embed="rId3"/>
          <a:srcRect l="16202" t="14281" r="17970" b="27430"/>
          <a:stretch/>
        </p:blipFill>
        <p:spPr>
          <a:xfrm>
            <a:off x="16042" y="546755"/>
            <a:ext cx="12159916" cy="6272012"/>
          </a:xfrm>
          <a:prstGeom prst="rect">
            <a:avLst/>
          </a:prstGeom>
        </p:spPr>
      </p:pic>
      <p:sp>
        <p:nvSpPr>
          <p:cNvPr id="11" name="Text Placeholder 8"/>
          <p:cNvSpPr>
            <a:spLocks noGrp="1"/>
          </p:cNvSpPr>
          <p:nvPr/>
        </p:nvSpPr>
        <p:spPr>
          <a:xfrm>
            <a:off x="3623175" y="1928543"/>
            <a:ext cx="548895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kern="1200"/>
          </a:p>
        </p:txBody>
      </p:sp>
      <p:sp>
        <p:nvSpPr>
          <p:cNvPr id="2" name="Title 4" descr="Heading">
            <a:extLst>
              <a:ext uri="{FF2B5EF4-FFF2-40B4-BE49-F238E27FC236}">
                <a16:creationId xmlns:a16="http://schemas.microsoft.com/office/drawing/2014/main" id="{35DFF38A-0A7C-D689-1B21-5179714F9BA3}"/>
              </a:ext>
            </a:extLst>
          </p:cNvPr>
          <p:cNvSpPr txBox="1">
            <a:spLocks/>
          </p:cNvSpPr>
          <p:nvPr/>
        </p:nvSpPr>
        <p:spPr>
          <a:xfrm>
            <a:off x="519518" y="1632206"/>
            <a:ext cx="8472082" cy="384466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lnSpc>
                <a:spcPct val="120000"/>
              </a:lnSpc>
              <a:spcAft>
                <a:spcPts val="600"/>
              </a:spcAft>
            </a:pPr>
            <a:r>
              <a:rPr lang="en-GB">
                <a:solidFill>
                  <a:schemeClr val="bg1"/>
                </a:solidFill>
              </a:rPr>
              <a:t>UCL Centre for Climate Change and Sustainability Education</a:t>
            </a:r>
          </a:p>
          <a:p>
            <a:pPr algn="l">
              <a:lnSpc>
                <a:spcPct val="120000"/>
              </a:lnSpc>
              <a:spcAft>
                <a:spcPts val="600"/>
              </a:spcAft>
            </a:pPr>
            <a:endParaRPr lang="en-GB">
              <a:solidFill>
                <a:schemeClr val="bg1"/>
              </a:solidFill>
            </a:endParaRPr>
          </a:p>
          <a:p>
            <a:pPr algn="l">
              <a:lnSpc>
                <a:spcPct val="120000"/>
              </a:lnSpc>
              <a:spcAft>
                <a:spcPts val="600"/>
              </a:spcAft>
            </a:pPr>
            <a:r>
              <a:rPr lang="en-GB" i="1">
                <a:solidFill>
                  <a:schemeClr val="bg1"/>
                </a:solidFill>
              </a:rPr>
              <a:t>Teaching for Sustainable Futures</a:t>
            </a:r>
          </a:p>
          <a:p>
            <a:pPr algn="l">
              <a:lnSpc>
                <a:spcPct val="120000"/>
              </a:lnSpc>
              <a:spcAft>
                <a:spcPts val="600"/>
              </a:spcAft>
            </a:pPr>
            <a:r>
              <a:rPr lang="en-GB" sz="3800">
                <a:solidFill>
                  <a:schemeClr val="bg1"/>
                </a:solidFill>
              </a:rPr>
              <a:t>A Professional Development Programme for Teachers</a:t>
            </a:r>
          </a:p>
        </p:txBody>
      </p:sp>
      <p:sp>
        <p:nvSpPr>
          <p:cNvPr id="3" name="TextBox 2">
            <a:extLst>
              <a:ext uri="{FF2B5EF4-FFF2-40B4-BE49-F238E27FC236}">
                <a16:creationId xmlns:a16="http://schemas.microsoft.com/office/drawing/2014/main" id="{696ED7AC-0688-CE57-D77A-949375760EE1}"/>
              </a:ext>
            </a:extLst>
          </p:cNvPr>
          <p:cNvSpPr txBox="1"/>
          <p:nvPr/>
        </p:nvSpPr>
        <p:spPr>
          <a:xfrm>
            <a:off x="9517380" y="6573109"/>
            <a:ext cx="2555043" cy="246221"/>
          </a:xfrm>
          <a:prstGeom prst="rect">
            <a:avLst/>
          </a:prstGeom>
          <a:noFill/>
        </p:spPr>
        <p:txBody>
          <a:bodyPr wrap="square" rtlCol="0">
            <a:spAutoFit/>
          </a:bodyPr>
          <a:lstStyle/>
          <a:p>
            <a:r>
              <a:rPr lang="en-GB" sz="1000">
                <a:ea typeface="Times New Roman" panose="02020603050405020304" pitchFamily="18" charset="0"/>
              </a:rPr>
              <a:t>Image c</a:t>
            </a:r>
            <a:r>
              <a:rPr lang="en-GB" sz="1000">
                <a:effectLst/>
                <a:ea typeface="Times New Roman" panose="02020603050405020304" pitchFamily="18" charset="0"/>
              </a:rPr>
              <a:t>redit: Hero Images / Adobe Stock</a:t>
            </a:r>
            <a:endParaRPr lang="en-GB" sz="1000"/>
          </a:p>
        </p:txBody>
      </p:sp>
      <p:sp>
        <p:nvSpPr>
          <p:cNvPr id="5" name="Rectangle 4">
            <a:extLst>
              <a:ext uri="{FF2B5EF4-FFF2-40B4-BE49-F238E27FC236}">
                <a16:creationId xmlns:a16="http://schemas.microsoft.com/office/drawing/2014/main" id="{09BB6B62-D566-6DFA-148F-4024ACCEDC1D}"/>
              </a:ext>
            </a:extLst>
          </p:cNvPr>
          <p:cNvSpPr/>
          <p:nvPr/>
        </p:nvSpPr>
        <p:spPr>
          <a:xfrm>
            <a:off x="0" y="0"/>
            <a:ext cx="1219200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4">
            <a:extLst>
              <a:ext uri="{FF2B5EF4-FFF2-40B4-BE49-F238E27FC236}">
                <a16:creationId xmlns:a16="http://schemas.microsoft.com/office/drawing/2014/main" id="{69DF2E77-57A8-A668-78B1-836C9C24E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2" y="0"/>
            <a:ext cx="12188858" cy="546755"/>
          </a:xfrm>
          <a:prstGeom prst="rect">
            <a:avLst/>
          </a:prstGeom>
        </p:spPr>
      </p:pic>
    </p:spTree>
    <p:extLst>
      <p:ext uri="{BB962C8B-B14F-4D97-AF65-F5344CB8AC3E}">
        <p14:creationId xmlns:p14="http://schemas.microsoft.com/office/powerpoint/2010/main" val="413035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19184" y="550547"/>
            <a:ext cx="12195358" cy="6307453"/>
          </a:xfrm>
          <a:prstGeom prst="rect">
            <a:avLst/>
          </a:prstGeom>
        </p:spPr>
      </p:pic>
      <p:sp>
        <p:nvSpPr>
          <p:cNvPr id="7" name="Title 1">
            <a:extLst>
              <a:ext uri="{FF2B5EF4-FFF2-40B4-BE49-F238E27FC236}">
                <a16:creationId xmlns:a16="http://schemas.microsoft.com/office/drawing/2014/main" id="{A6277998-AFA8-1C5A-094B-02C6C6C4F9F9}"/>
              </a:ext>
            </a:extLst>
          </p:cNvPr>
          <p:cNvSpPr txBox="1">
            <a:spLocks/>
          </p:cNvSpPr>
          <p:nvPr/>
        </p:nvSpPr>
        <p:spPr>
          <a:xfrm>
            <a:off x="852563" y="919760"/>
            <a:ext cx="10515600" cy="132556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kern="100">
                <a:latin typeface="Calibri" panose="020F0502020204030204" pitchFamily="34" charset="0"/>
                <a:ea typeface="Calibri" panose="020F0502020204030204" pitchFamily="34" charset="0"/>
                <a:cs typeface="Times New Roman" panose="02020603050405020304" pitchFamily="18" charset="0"/>
              </a:rPr>
              <a:t>Teaching for sustainable futures</a:t>
            </a:r>
            <a:br>
              <a:rPr lang="en-GB" sz="3600" kern="100">
                <a:latin typeface="Calibri" panose="020F0502020204030204" pitchFamily="34" charset="0"/>
                <a:ea typeface="Calibri" panose="020F0502020204030204" pitchFamily="34" charset="0"/>
                <a:cs typeface="Times New Roman" panose="02020603050405020304" pitchFamily="18" charset="0"/>
              </a:rPr>
            </a:br>
            <a:r>
              <a:rPr lang="en-GB" sz="3600" b="1" i="1" kern="100">
                <a:latin typeface="Calibri" panose="020F0502020204030204" pitchFamily="34" charset="0"/>
                <a:ea typeface="Calibri" panose="020F0502020204030204" pitchFamily="34" charset="0"/>
                <a:cs typeface="Times New Roman" panose="02020603050405020304" pitchFamily="18" charset="0"/>
              </a:rPr>
              <a:t>The potential of secondary mathematics</a:t>
            </a:r>
            <a:br>
              <a:rPr lang="en-GB" sz="18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latin typeface="BemboUni"/>
              </a:rPr>
              <a:t>Mathematics is crucial to our understanding of climate change. Without mathematics, it would be difficult to have a global view of climate change.</a:t>
            </a:r>
          </a:p>
          <a:p>
            <a:pPr marL="0" indent="0">
              <a:buFont typeface="Arial" panose="020B0604020202020204" pitchFamily="34" charset="0"/>
              <a:buNone/>
            </a:pPr>
            <a:r>
              <a:rPr lang="en-GB" sz="1800">
                <a:latin typeface="BemboUni"/>
              </a:rPr>
              <a:t>    </a:t>
            </a:r>
            <a:r>
              <a:rPr lang="en-GB" sz="1600">
                <a:latin typeface="BemboUni"/>
              </a:rPr>
              <a:t>Barwell (2013)</a:t>
            </a:r>
            <a:endParaRPr lang="en-GB" sz="1600"/>
          </a:p>
          <a:p>
            <a:pPr marL="0" indent="0">
              <a:buFont typeface="Arial" panose="020B0604020202020204" pitchFamily="34" charset="0"/>
              <a:buNone/>
            </a:pPr>
            <a:endParaRPr lang="en-GB" sz="1800">
              <a:latin typeface="Aptos" panose="020B0004020202020204" pitchFamily="34" charset="0"/>
              <a:ea typeface="Calibri" panose="020F0502020204030204" pitchFamily="34" charset="0"/>
              <a:cs typeface="Times New Roman" panose="02020603050405020304" pitchFamily="18" charset="0"/>
            </a:endParaRPr>
          </a:p>
          <a:p>
            <a:r>
              <a:rPr lang="en-GB" sz="1800">
                <a:latin typeface="Aptos" panose="020B0004020202020204" pitchFamily="34" charset="0"/>
                <a:ea typeface="Calibri" panose="020F0502020204030204" pitchFamily="34" charset="0"/>
                <a:cs typeface="Times New Roman" panose="02020603050405020304" pitchFamily="18" charset="0"/>
              </a:rPr>
              <a:t>The secondary maths national curriculum states that</a:t>
            </a:r>
            <a:r>
              <a:rPr lang="en-GB" sz="1800">
                <a:solidFill>
                  <a:srgbClr val="0B0C0C"/>
                </a:solidFill>
                <a:latin typeface="Aptos" panose="020B0004020202020204" pitchFamily="34" charset="0"/>
                <a:ea typeface="Calibri" panose="020F0502020204030204" pitchFamily="34" charset="0"/>
                <a:cs typeface="Arial" panose="020B0604020202020204" pitchFamily="34" charset="0"/>
              </a:rPr>
              <a:t> a high-quality mathematics education provides a foundation for understanding the world</a:t>
            </a:r>
            <a:r>
              <a:rPr lang="en-GB" sz="1800">
                <a:latin typeface="Aptos" panose="020B0004020202020204" pitchFamily="34" charset="0"/>
                <a:ea typeface="Calibri" panose="020F0502020204030204" pitchFamily="34" charset="0"/>
                <a:cs typeface="Times New Roman" panose="02020603050405020304" pitchFamily="18" charset="0"/>
              </a:rPr>
              <a:t>. </a:t>
            </a:r>
          </a:p>
          <a:p>
            <a:endParaRPr lang="en-GB" sz="1800">
              <a:latin typeface="Aptos" panose="020B0004020202020204" pitchFamily="34" charset="0"/>
              <a:cs typeface="Times New Roman" panose="02020603050405020304" pitchFamily="18" charset="0"/>
            </a:endParaRPr>
          </a:p>
          <a:p>
            <a:r>
              <a:rPr lang="en-GB" sz="1800">
                <a:latin typeface="Aptos" panose="020B0004020202020204" pitchFamily="34" charset="0"/>
                <a:ea typeface="Calibri" panose="020F0502020204030204" pitchFamily="34" charset="0"/>
                <a:cs typeface="Times New Roman" panose="02020603050405020304" pitchFamily="18" charset="0"/>
              </a:rPr>
              <a:t>This module aims to develop teacher’s skills and knowledge to appreciate the potential that classroom mathematics has to understand the world, more specifically, the opportunities it allows  to examine issues of climate change and sustainability. </a:t>
            </a:r>
          </a:p>
          <a:p>
            <a:endParaRPr lang="en-GB" sz="1800">
              <a:latin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91137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3 in 4 economists agree: something needs to be done about climate change,  and fast – The Hill">
            <a:extLst>
              <a:ext uri="{FF2B5EF4-FFF2-40B4-BE49-F238E27FC236}">
                <a16:creationId xmlns:a16="http://schemas.microsoft.com/office/drawing/2014/main" id="{1E5E2D0A-5AD4-00E3-827B-4D0CBDFFB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613" y="2207127"/>
            <a:ext cx="6117966" cy="3441356"/>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5" name="Title 1">
            <a:extLst>
              <a:ext uri="{FF2B5EF4-FFF2-40B4-BE49-F238E27FC236}">
                <a16:creationId xmlns:a16="http://schemas.microsoft.com/office/drawing/2014/main" id="{BB8868ED-534F-AD4C-25E5-B6811A9A1257}"/>
              </a:ext>
            </a:extLst>
          </p:cNvPr>
          <p:cNvSpPr txBox="1">
            <a:spLocks/>
          </p:cNvSpPr>
          <p:nvPr/>
        </p:nvSpPr>
        <p:spPr>
          <a:xfrm>
            <a:off x="855813" y="7953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kern="100">
                <a:latin typeface="Calibri" panose="020F0502020204030204" pitchFamily="34" charset="0"/>
                <a:ea typeface="Calibri" panose="020F0502020204030204" pitchFamily="34" charset="0"/>
                <a:cs typeface="Times New Roman" panose="02020603050405020304" pitchFamily="18" charset="0"/>
              </a:rPr>
              <a:t>Teaching for sustainable futures </a:t>
            </a:r>
            <a:br>
              <a:rPr lang="en-GB" sz="3200" b="1" kern="100">
                <a:latin typeface="Calibri" panose="020F0502020204030204" pitchFamily="34" charset="0"/>
                <a:ea typeface="Calibri" panose="020F0502020204030204" pitchFamily="34" charset="0"/>
                <a:cs typeface="Times New Roman" panose="02020603050405020304" pitchFamily="18" charset="0"/>
              </a:rPr>
            </a:br>
            <a:r>
              <a:rPr lang="en-GB" sz="3200" b="1" kern="100">
                <a:latin typeface="Calibri" panose="020F0502020204030204" pitchFamily="34" charset="0"/>
                <a:ea typeface="Calibri" panose="020F0502020204030204" pitchFamily="34" charset="0"/>
                <a:cs typeface="Times New Roman" panose="02020603050405020304" pitchFamily="18" charset="0"/>
              </a:rPr>
              <a:t>T</a:t>
            </a:r>
            <a:r>
              <a:rPr lang="en-US" sz="3200" b="1">
                <a:latin typeface="+mn-lt"/>
              </a:rPr>
              <a:t>he module</a:t>
            </a:r>
          </a:p>
        </p:txBody>
      </p:sp>
      <p:sp>
        <p:nvSpPr>
          <p:cNvPr id="6" name="Content Placeholder 2">
            <a:extLst>
              <a:ext uri="{FF2B5EF4-FFF2-40B4-BE49-F238E27FC236}">
                <a16:creationId xmlns:a16="http://schemas.microsoft.com/office/drawing/2014/main" id="{CD3F2198-27BF-E48B-DF29-C35937D7EA86}"/>
              </a:ext>
            </a:extLst>
          </p:cNvPr>
          <p:cNvSpPr txBox="1">
            <a:spLocks/>
          </p:cNvSpPr>
          <p:nvPr/>
        </p:nvSpPr>
        <p:spPr>
          <a:xfrm>
            <a:off x="838200" y="1825625"/>
            <a:ext cx="6415216"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latin typeface="Aptos" panose="020B0004020202020204" pitchFamily="34" charset="0"/>
                <a:ea typeface="Calibri" panose="020F0502020204030204" pitchFamily="34" charset="0"/>
                <a:cs typeface="Times New Roman" panose="02020603050405020304" pitchFamily="18" charset="0"/>
              </a:rPr>
              <a:t>How mathematics teachers can help children have </a:t>
            </a:r>
          </a:p>
          <a:p>
            <a:pPr marL="0" indent="0" algn="ctr">
              <a:buFont typeface="Arial" panose="020B0604020202020204" pitchFamily="34" charset="0"/>
              <a:buNone/>
            </a:pPr>
            <a:r>
              <a:rPr lang="en-GB" sz="2400">
                <a:latin typeface="Aptos" panose="020B0004020202020204" pitchFamily="34" charset="0"/>
                <a:ea typeface="Calibri" panose="020F0502020204030204" pitchFamily="34" charset="0"/>
                <a:cs typeface="Times New Roman" panose="02020603050405020304" pitchFamily="18" charset="0"/>
              </a:rPr>
              <a:t>a deeper understanding of their world. </a:t>
            </a:r>
          </a:p>
          <a:p>
            <a:pPr marL="0" indent="0" algn="ctr">
              <a:buFont typeface="Arial" panose="020B0604020202020204" pitchFamily="34" charset="0"/>
              <a:buNone/>
            </a:pPr>
            <a:endParaRPr lang="en-GB" sz="2000">
              <a:latin typeface="Aptos" panose="020B0004020202020204" pitchFamily="34" charset="0"/>
              <a:cs typeface="Times New Roman" panose="02020603050405020304" pitchFamily="18" charset="0"/>
            </a:endParaRPr>
          </a:p>
          <a:p>
            <a:r>
              <a:rPr lang="en-GB" sz="2000">
                <a:latin typeface="Aptos" panose="020B0004020202020204" pitchFamily="34" charset="0"/>
                <a:cs typeface="Times New Roman" panose="02020603050405020304" pitchFamily="18" charset="0"/>
              </a:rPr>
              <a:t>Revealing the world through numbers with a focus on population data</a:t>
            </a:r>
          </a:p>
          <a:p>
            <a:endParaRPr lang="en-GB" sz="2000">
              <a:latin typeface="Aptos" panose="020B0004020202020204" pitchFamily="34" charset="0"/>
              <a:cs typeface="Times New Roman" panose="02020603050405020304" pitchFamily="18" charset="0"/>
            </a:endParaRPr>
          </a:p>
          <a:p>
            <a:r>
              <a:rPr lang="en-GB" sz="2100">
                <a:latin typeface="Aptos" panose="020B0004020202020204" pitchFamily="34" charset="0"/>
                <a:ea typeface="Calibri" panose="020F0502020204030204" pitchFamily="34" charset="0"/>
                <a:cs typeface="Times New Roman" panose="02020603050405020304" pitchFamily="18" charset="0"/>
              </a:rPr>
              <a:t>Mathematical solutions to current issues of climate change and sustainability</a:t>
            </a:r>
            <a:r>
              <a:rPr lang="en-GB" sz="2100"/>
              <a:t> </a:t>
            </a:r>
          </a:p>
          <a:p>
            <a:endParaRPr lang="en-GB" sz="2100"/>
          </a:p>
          <a:p>
            <a:r>
              <a:rPr lang="en-GB" sz="2100">
                <a:latin typeface="Aptos" panose="020B0004020202020204" pitchFamily="34" charset="0"/>
                <a:ea typeface="Calibri" panose="020F0502020204030204" pitchFamily="34" charset="0"/>
                <a:cs typeface="Times New Roman" panose="02020603050405020304" pitchFamily="18" charset="0"/>
              </a:rPr>
              <a:t>Mathematics as a tool to </a:t>
            </a:r>
            <a:r>
              <a:rPr lang="en-GB" sz="2100">
                <a:latin typeface="Aptos" panose="020B0004020202020204" pitchFamily="34" charset="0"/>
                <a:ea typeface="Calibri" panose="020F0502020204030204" pitchFamily="34" charset="0"/>
                <a:cs typeface="Calibri" panose="020F0502020204030204" pitchFamily="34" charset="0"/>
              </a:rPr>
              <a:t>critically examine issues of climate change and sustainability.</a:t>
            </a:r>
          </a:p>
          <a:p>
            <a:endParaRPr lang="en-GB" sz="2100">
              <a:latin typeface="Aptos" panose="020B0004020202020204" pitchFamily="34" charset="0"/>
              <a:cs typeface="Calibri" panose="020F0502020204030204" pitchFamily="34" charset="0"/>
            </a:endParaRPr>
          </a:p>
          <a:p>
            <a:r>
              <a:rPr lang="en-GB" sz="2100" kern="100">
                <a:latin typeface="Aptos" panose="020B0004020202020204" pitchFamily="34" charset="0"/>
                <a:ea typeface="Calibri" panose="020F0502020204030204" pitchFamily="34" charset="0"/>
                <a:cs typeface="Segoe UI" panose="020B0502040204020203" pitchFamily="34" charset="0"/>
              </a:rPr>
              <a:t>Your Environment - </a:t>
            </a:r>
            <a:r>
              <a:rPr lang="en-GB" sz="2100" kern="100">
                <a:latin typeface="Calibri" panose="020F0502020204030204" pitchFamily="34" charset="0"/>
                <a:ea typeface="Calibri" panose="020F0502020204030204" pitchFamily="34" charset="0"/>
                <a:cs typeface="Times New Roman" panose="02020603050405020304" pitchFamily="18" charset="0"/>
              </a:rPr>
              <a:t> </a:t>
            </a:r>
            <a:r>
              <a:rPr lang="en-GB" sz="2100">
                <a:latin typeface="Aptos" panose="020B0004020202020204" pitchFamily="34" charset="0"/>
                <a:cs typeface="Calibri" panose="020F0502020204030204" pitchFamily="34" charset="0"/>
              </a:rPr>
              <a:t>Exploring how </a:t>
            </a:r>
            <a:r>
              <a:rPr lang="en-GB" sz="2100" kern="100">
                <a:latin typeface="Aptos" panose="020B0004020202020204" pitchFamily="34" charset="0"/>
                <a:ea typeface="Calibri" panose="020F0502020204030204" pitchFamily="34" charset="0"/>
                <a:cs typeface="Times New Roman" panose="02020603050405020304" pitchFamily="18" charset="0"/>
              </a:rPr>
              <a:t>maths can help at a local level </a:t>
            </a:r>
            <a:endParaRPr lang="en-US" sz="2000"/>
          </a:p>
        </p:txBody>
      </p:sp>
    </p:spTree>
    <p:extLst>
      <p:ext uri="{BB962C8B-B14F-4D97-AF65-F5344CB8AC3E}">
        <p14:creationId xmlns:p14="http://schemas.microsoft.com/office/powerpoint/2010/main" val="17099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7FB764B2-D656-82BD-F4CF-7445A8255794}"/>
              </a:ext>
            </a:extLst>
          </p:cNvPr>
          <p:cNvSpPr txBox="1">
            <a:spLocks/>
          </p:cNvSpPr>
          <p:nvPr/>
        </p:nvSpPr>
        <p:spPr>
          <a:xfrm>
            <a:off x="838200" y="681037"/>
            <a:ext cx="10515600" cy="164782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1: Revealing the world through numbers with a focus on population data</a:t>
            </a:r>
            <a:br>
              <a:rPr lang="en-GB">
                <a:latin typeface="Aptos" panose="020B0004020202020204" pitchFamily="34" charset="0"/>
                <a:cs typeface="Times New Roman" panose="02020603050405020304" pitchFamily="18" charset="0"/>
              </a:rPr>
            </a:br>
            <a:endParaRPr lang="en-US"/>
          </a:p>
        </p:txBody>
      </p:sp>
      <p:pic>
        <p:nvPicPr>
          <p:cNvPr id="10" name="Picture 1" descr="A black background with a black square&#10;&#10;Description automatically generated with medium confidence">
            <a:extLst>
              <a:ext uri="{FF2B5EF4-FFF2-40B4-BE49-F238E27FC236}">
                <a16:creationId xmlns:a16="http://schemas.microsoft.com/office/drawing/2014/main" id="{452332FE-0D2C-4F24-9912-475879C437F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76184" y="1917362"/>
            <a:ext cx="635000" cy="635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ED3438-AFF4-CAD8-4BC0-9BEB2EDBE6D4}"/>
              </a:ext>
            </a:extLst>
          </p:cNvPr>
          <p:cNvSpPr txBox="1"/>
          <p:nvPr/>
        </p:nvSpPr>
        <p:spPr>
          <a:xfrm>
            <a:off x="1611184" y="2167238"/>
            <a:ext cx="6098058" cy="369332"/>
          </a:xfrm>
          <a:prstGeom prst="rect">
            <a:avLst/>
          </a:prstGeom>
          <a:noFill/>
        </p:spPr>
        <p:txBody>
          <a:bodyPr wrap="square">
            <a:spAutoFit/>
          </a:bodyPr>
          <a:lstStyle/>
          <a:p>
            <a:r>
              <a:rPr lang="en-GB" sz="1800" b="1" kern="0">
                <a:solidFill>
                  <a:srgbClr val="1A1A1A"/>
                </a:solidFill>
                <a:effectLst/>
                <a:latin typeface="Segoe UI" panose="020B0502040204020203" pitchFamily="34" charset="0"/>
                <a:ea typeface="Times New Roman" panose="02020603050405020304" pitchFamily="18" charset="0"/>
              </a:rPr>
              <a:t>DO</a:t>
            </a:r>
            <a:r>
              <a:rPr lang="en-GB">
                <a:effectLst/>
              </a:rPr>
              <a:t> </a:t>
            </a:r>
            <a:endParaRPr lang="en-US"/>
          </a:p>
        </p:txBody>
      </p:sp>
      <p:sp>
        <p:nvSpPr>
          <p:cNvPr id="13" name="TextBox 12">
            <a:extLst>
              <a:ext uri="{FF2B5EF4-FFF2-40B4-BE49-F238E27FC236}">
                <a16:creationId xmlns:a16="http://schemas.microsoft.com/office/drawing/2014/main" id="{15909FAF-D44D-172B-7DE4-B502FB477327}"/>
              </a:ext>
            </a:extLst>
          </p:cNvPr>
          <p:cNvSpPr txBox="1"/>
          <p:nvPr/>
        </p:nvSpPr>
        <p:spPr>
          <a:xfrm>
            <a:off x="776416" y="2879124"/>
            <a:ext cx="10639167" cy="369332"/>
          </a:xfrm>
          <a:prstGeom prst="rect">
            <a:avLst/>
          </a:prstGeom>
          <a:noFill/>
        </p:spPr>
        <p:txBody>
          <a:bodyPr wrap="square" rtlCol="0">
            <a:spAutoFit/>
          </a:bodyPr>
          <a:lstStyle/>
          <a:p>
            <a:r>
              <a:rPr lang="en-GB" sz="1800">
                <a:solidFill>
                  <a:srgbClr val="000000"/>
                </a:solidFill>
                <a:effectLst/>
                <a:latin typeface="Arial" panose="020B0604020202020204" pitchFamily="34" charset="0"/>
                <a:ea typeface="Times New Roman" panose="02020603050405020304" pitchFamily="18" charset="0"/>
              </a:rPr>
              <a:t>Watch the </a:t>
            </a:r>
            <a:r>
              <a:rPr lang="en-GB" sz="1800" u="sng">
                <a:solidFill>
                  <a:srgbClr val="0563C1"/>
                </a:solidFill>
                <a:effectLst/>
                <a:latin typeface="Arial" panose="020B0604020202020204" pitchFamily="34" charset="0"/>
                <a:ea typeface="Times New Roman" panose="02020603050405020304" pitchFamily="18" charset="0"/>
                <a:hlinkClick r:id="rId5"/>
              </a:rPr>
              <a:t>UN video</a:t>
            </a:r>
            <a:r>
              <a:rPr lang="en-GB" sz="1800">
                <a:solidFill>
                  <a:srgbClr val="000000"/>
                </a:solidFill>
                <a:effectLst/>
                <a:latin typeface="Arial" panose="020B0604020202020204" pitchFamily="34" charset="0"/>
                <a:ea typeface="Times New Roman" panose="02020603050405020304" pitchFamily="18" charset="0"/>
              </a:rPr>
              <a:t> below and NOTE DOWN the mathematics used in this video about population. </a:t>
            </a:r>
            <a:endParaRPr lang="en-GB" sz="1800">
              <a:effectLst/>
              <a:latin typeface="Times New Roman" panose="02020603050405020304" pitchFamily="18" charset="0"/>
              <a:ea typeface="Times New Roman" panose="02020603050405020304" pitchFamily="18" charset="0"/>
            </a:endParaRPr>
          </a:p>
        </p:txBody>
      </p:sp>
      <p:pic>
        <p:nvPicPr>
          <p:cNvPr id="14" name="Picture 3" descr="A black background with a black square&#10;&#10;Description automatically generated with medium confidence">
            <a:extLst>
              <a:ext uri="{FF2B5EF4-FFF2-40B4-BE49-F238E27FC236}">
                <a16:creationId xmlns:a16="http://schemas.microsoft.com/office/drawing/2014/main" id="{13340FAB-F0C8-912E-FC70-0FDAB39A68A4}"/>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76416" y="3542273"/>
            <a:ext cx="743464" cy="6521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
            <a:extLst>
              <a:ext uri="{FF2B5EF4-FFF2-40B4-BE49-F238E27FC236}">
                <a16:creationId xmlns:a16="http://schemas.microsoft.com/office/drawing/2014/main" id="{18EFC324-BA40-6532-3AB6-B60434FBF887}"/>
              </a:ext>
            </a:extLst>
          </p:cNvPr>
          <p:cNvSpPr>
            <a:spLocks noChangeArrowheads="1"/>
          </p:cNvSpPr>
          <p:nvPr/>
        </p:nvSpPr>
        <p:spPr bwMode="auto">
          <a:xfrm>
            <a:off x="1432762" y="3930250"/>
            <a:ext cx="1153565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a:ln>
                  <a:noFill/>
                </a:ln>
                <a:solidFill>
                  <a:srgbClr val="1A1A1A"/>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kumimoji="0" lang="en-US" altLang="en-US" sz="1600" b="1" i="0" u="none" strike="noStrike" cap="none" normalizeH="0" baseline="0">
                <a:ln>
                  <a:noFill/>
                </a:ln>
                <a:solidFill>
                  <a:srgbClr val="1A1A1A"/>
                </a:solidFill>
                <a:effectLst/>
                <a:latin typeface="Segoe UI" panose="020B0502040204020203" pitchFamily="34" charset="0"/>
                <a:ea typeface="Times New Roman" panose="02020603050405020304" pitchFamily="18" charset="0"/>
                <a:cs typeface="Times New Roman" panose="02020603050405020304" pitchFamily="18" charset="0"/>
              </a:rPr>
              <a:t>THINK/DISCUSS</a:t>
            </a:r>
            <a:endParaRPr kumimoji="0" lang="en-US" altLang="en-US" sz="1600" b="0" i="1"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428279FE-98E0-79B8-99A0-34B5F214E342}"/>
              </a:ext>
            </a:extLst>
          </p:cNvPr>
          <p:cNvSpPr txBox="1"/>
          <p:nvPr/>
        </p:nvSpPr>
        <p:spPr>
          <a:xfrm>
            <a:off x="976184" y="4305648"/>
            <a:ext cx="10048103" cy="2308324"/>
          </a:xfrm>
          <a:prstGeom prst="rect">
            <a:avLst/>
          </a:prstGeom>
          <a:noFill/>
        </p:spPr>
        <p:txBody>
          <a:bodyPr wrap="square" rtlCol="0">
            <a:spAutoFit/>
          </a:bodyPr>
          <a:lstStyle/>
          <a:p>
            <a:r>
              <a:rPr lang="en-GB" sz="1800">
                <a:solidFill>
                  <a:srgbClr val="000000"/>
                </a:solidFill>
                <a:effectLst/>
                <a:latin typeface="Arial" panose="020B0604020202020204" pitchFamily="34" charset="0"/>
                <a:ea typeface="Times New Roman" panose="02020603050405020304" pitchFamily="18" charset="0"/>
              </a:rPr>
              <a:t>Thinking about the maths in the video. How closely the does the maths covered in the video tie in with curriculum topics you cover in the classroom?   </a:t>
            </a:r>
            <a:endParaRPr lang="en-GB" sz="1800">
              <a:effectLst/>
              <a:latin typeface="Times New Roman" panose="02020603050405020304" pitchFamily="18"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   </a:t>
            </a:r>
            <a:r>
              <a:rPr lang="en-GB" sz="1800">
                <a:solidFill>
                  <a:srgbClr val="C00000"/>
                </a:solidFill>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Here are some ideas:  </a:t>
            </a:r>
            <a:endParaRPr lang="en-GB">
              <a:solidFill>
                <a:srgbClr val="000000"/>
              </a:solidFill>
              <a:latin typeface="Arial" panose="020B0604020202020204" pitchFamily="34" charset="0"/>
              <a:ea typeface="Times New Roman" panose="02020603050405020304" pitchFamily="18" charset="0"/>
            </a:endParaRPr>
          </a:p>
          <a:p>
            <a:r>
              <a:rPr lang="en-GB" b="1">
                <a:solidFill>
                  <a:srgbClr val="000000"/>
                </a:solidFill>
                <a:latin typeface="Arial" panose="020B0604020202020204" pitchFamily="34" charset="0"/>
                <a:ea typeface="Times New Roman" panose="02020603050405020304" pitchFamily="18" charset="0"/>
              </a:rPr>
              <a:t>1</a:t>
            </a:r>
            <a:r>
              <a:rPr lang="en-GB" sz="1800" b="1">
                <a:solidFill>
                  <a:srgbClr val="000000"/>
                </a:solidFill>
                <a:effectLst/>
                <a:latin typeface="Arial" panose="020B0604020202020204" pitchFamily="34" charset="0"/>
                <a:ea typeface="Times New Roman" panose="02020603050405020304" pitchFamily="18" charset="0"/>
              </a:rPr>
              <a:t> </a:t>
            </a:r>
            <a:r>
              <a:rPr lang="en-GB" sz="1800">
                <a:solidFill>
                  <a:srgbClr val="000000"/>
                </a:solidFill>
                <a:effectLst/>
                <a:latin typeface="Arial" panose="020B0604020202020204" pitchFamily="34" charset="0"/>
                <a:ea typeface="Times New Roman" panose="02020603050405020304" pitchFamily="18" charset="0"/>
              </a:rPr>
              <a:t>Estimation</a:t>
            </a:r>
            <a:r>
              <a:rPr lang="en-GB" sz="1800" b="1">
                <a:solidFill>
                  <a:srgbClr val="000000"/>
                </a:solidFill>
                <a:effectLst/>
                <a:latin typeface="Arial" panose="020B0604020202020204" pitchFamily="34" charset="0"/>
                <a:ea typeface="Times New Roman" panose="02020603050405020304" pitchFamily="18" charset="0"/>
              </a:rPr>
              <a:t> </a:t>
            </a:r>
          </a:p>
          <a:p>
            <a:r>
              <a:rPr lang="en-GB" sz="1800" b="1">
                <a:solidFill>
                  <a:srgbClr val="000000"/>
                </a:solidFill>
                <a:effectLst/>
                <a:latin typeface="Arial" panose="020B0604020202020204" pitchFamily="34" charset="0"/>
                <a:ea typeface="Times New Roman" panose="02020603050405020304" pitchFamily="18" charset="0"/>
              </a:rPr>
              <a:t>2 </a:t>
            </a:r>
            <a:r>
              <a:rPr lang="en-GB" sz="1800">
                <a:solidFill>
                  <a:srgbClr val="000000"/>
                </a:solidFill>
                <a:effectLst/>
                <a:latin typeface="Arial" panose="020B0604020202020204" pitchFamily="34" charset="0"/>
                <a:ea typeface="Times New Roman" panose="02020603050405020304" pitchFamily="18" charset="0"/>
              </a:rPr>
              <a:t>Rates of Change </a:t>
            </a:r>
          </a:p>
          <a:p>
            <a:r>
              <a:rPr lang="en-GB" sz="1800" b="1">
                <a:solidFill>
                  <a:srgbClr val="000000"/>
                </a:solidFill>
                <a:effectLst/>
                <a:latin typeface="Arial" panose="020B0604020202020204" pitchFamily="34" charset="0"/>
                <a:ea typeface="Times New Roman" panose="02020603050405020304" pitchFamily="18" charset="0"/>
              </a:rPr>
              <a:t>3 </a:t>
            </a:r>
            <a:r>
              <a:rPr lang="en-GB" sz="1800">
                <a:solidFill>
                  <a:srgbClr val="000000"/>
                </a:solidFill>
                <a:effectLst/>
                <a:latin typeface="Arial" panose="020B0604020202020204" pitchFamily="34" charset="0"/>
                <a:ea typeface="Times New Roman" panose="02020603050405020304" pitchFamily="18" charset="0"/>
              </a:rPr>
              <a:t>Representing Large Numbers </a:t>
            </a:r>
          </a:p>
          <a:p>
            <a:r>
              <a:rPr lang="en-GB" sz="1800" b="1">
                <a:solidFill>
                  <a:srgbClr val="000000"/>
                </a:solidFill>
                <a:effectLst/>
                <a:latin typeface="Arial" panose="020B0604020202020204" pitchFamily="34" charset="0"/>
                <a:ea typeface="Times New Roman" panose="02020603050405020304" pitchFamily="18" charset="0"/>
              </a:rPr>
              <a:t>4 </a:t>
            </a:r>
            <a:r>
              <a:rPr lang="en-GB" sz="1800">
                <a:solidFill>
                  <a:srgbClr val="000000"/>
                </a:solidFill>
                <a:effectLst/>
                <a:latin typeface="Arial" panose="020B0604020202020204" pitchFamily="34" charset="0"/>
                <a:ea typeface="Times New Roman" panose="02020603050405020304" pitchFamily="18" charset="0"/>
              </a:rPr>
              <a:t>Extrapolating Graphs</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063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7FB764B2-D656-82BD-F4CF-7445A8255794}"/>
              </a:ext>
            </a:extLst>
          </p:cNvPr>
          <p:cNvSpPr txBox="1">
            <a:spLocks/>
          </p:cNvSpPr>
          <p:nvPr/>
        </p:nvSpPr>
        <p:spPr>
          <a:xfrm>
            <a:off x="838200" y="681037"/>
            <a:ext cx="10515600" cy="164782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1: Revealing the world through numbers with a focus on population data</a:t>
            </a:r>
            <a:br>
              <a:rPr lang="en-GB">
                <a:latin typeface="Aptos" panose="020B0004020202020204" pitchFamily="34" charset="0"/>
                <a:cs typeface="Times New Roman" panose="02020603050405020304" pitchFamily="18" charset="0"/>
              </a:rPr>
            </a:br>
            <a:endParaRPr lang="en-US"/>
          </a:p>
        </p:txBody>
      </p:sp>
      <p:sp>
        <p:nvSpPr>
          <p:cNvPr id="4" name="Content Placeholder 2">
            <a:extLst>
              <a:ext uri="{FF2B5EF4-FFF2-40B4-BE49-F238E27FC236}">
                <a16:creationId xmlns:a16="http://schemas.microsoft.com/office/drawing/2014/main" id="{09E56DD8-E2F0-EC30-9941-B49063EE1B8B}"/>
              </a:ext>
            </a:extLst>
          </p:cNvPr>
          <p:cNvSpPr txBox="1">
            <a:spLocks/>
          </p:cNvSpPr>
          <p:nvPr/>
        </p:nvSpPr>
        <p:spPr>
          <a:xfrm>
            <a:off x="5003911" y="2006598"/>
            <a:ext cx="5957399" cy="472782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latin typeface="Arial" panose="020B0604020202020204" pitchFamily="34" charset="0"/>
                <a:cs typeface="Arial" panose="020B0604020202020204" pitchFamily="34" charset="0"/>
              </a:rPr>
              <a:t>NC: </a:t>
            </a:r>
          </a:p>
          <a:p>
            <a:pPr marL="0" indent="0">
              <a:buFont typeface="Arial" panose="020B0604020202020204" pitchFamily="34" charset="0"/>
              <a:buNone/>
            </a:pPr>
            <a:r>
              <a:rPr lang="en-GB" sz="3600">
                <a:latin typeface="Arial" panose="020B0604020202020204" pitchFamily="34" charset="0"/>
                <a:ea typeface="Times New Roman" panose="02020603050405020304" pitchFamily="18" charset="0"/>
                <a:cs typeface="Arial" panose="020B0604020202020204" pitchFamily="34" charset="0"/>
              </a:rPr>
              <a:t>Model situations mathematically and express the results using a range of formal mathematical representations </a:t>
            </a:r>
          </a:p>
          <a:p>
            <a:pPr marL="0" indent="0">
              <a:buFont typeface="Arial" panose="020B0604020202020204" pitchFamily="34" charset="0"/>
              <a:buNone/>
            </a:pPr>
            <a:r>
              <a:rPr lang="en-US" sz="3600">
                <a:latin typeface="Arial" panose="020B0604020202020204" pitchFamily="34" charset="0"/>
                <a:cs typeface="Arial" panose="020B0604020202020204" pitchFamily="34" charset="0"/>
              </a:rPr>
              <a:t>Ideas:</a:t>
            </a:r>
          </a:p>
          <a:p>
            <a:pPr marL="0" indent="0">
              <a:buFont typeface="Arial" panose="020B0604020202020204" pitchFamily="34" charset="0"/>
              <a:buNone/>
            </a:pPr>
            <a:r>
              <a:rPr lang="en-US" sz="3600">
                <a:latin typeface="Arial" panose="020B0604020202020204" pitchFamily="34" charset="0"/>
                <a:cs typeface="Arial" panose="020B0604020202020204" pitchFamily="34" charset="0"/>
              </a:rPr>
              <a:t>1.</a:t>
            </a:r>
          </a:p>
          <a:p>
            <a:pPr marL="0" indent="0">
              <a:buFont typeface="Arial" panose="020B0604020202020204" pitchFamily="34" charset="0"/>
              <a:buNone/>
            </a:pP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In class you could explore </a:t>
            </a:r>
            <a:r>
              <a:rPr lang="en-GB" sz="3600" u="sng">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world population</a:t>
            </a:r>
            <a:r>
              <a:rPr lang="en-GB" sz="3600" u="sng">
                <a:solidFill>
                  <a:srgbClr val="0563C1"/>
                </a:solidFill>
                <a:latin typeface="Arial" panose="020B0604020202020204" pitchFamily="34" charset="0"/>
                <a:ea typeface="Times New Roman" panose="02020603050405020304" pitchFamily="18" charset="0"/>
                <a:cs typeface="Arial" panose="020B0604020202020204" pitchFamily="34" charset="0"/>
              </a:rPr>
              <a:t> </a:t>
            </a:r>
            <a:r>
              <a:rPr lang="en-GB" sz="3600" u="sng">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extrapolate</a:t>
            </a:r>
          </a:p>
          <a:p>
            <a:pPr marL="0" indent="0">
              <a:buFont typeface="Arial" panose="020B0604020202020204" pitchFamily="34" charset="0"/>
              <a:buNone/>
            </a:pP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data to forecast the population in 2100. Pupils could draw a</a:t>
            </a:r>
          </a:p>
          <a:p>
            <a:pPr marL="0" indent="0">
              <a:buFont typeface="Arial" panose="020B0604020202020204" pitchFamily="34" charset="0"/>
              <a:buNone/>
            </a:pP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graph or find an algebraic model.  </a:t>
            </a:r>
          </a:p>
          <a:p>
            <a:pPr marL="0" indent="0">
              <a:buFont typeface="Arial" panose="020B0604020202020204" pitchFamily="34" charset="0"/>
              <a:buNone/>
            </a:pPr>
            <a:endPar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2.</a:t>
            </a:r>
          </a:p>
          <a:p>
            <a:pPr marL="0" indent="0">
              <a:buFont typeface="Arial" panose="020B0604020202020204" pitchFamily="34" charset="0"/>
              <a:buNone/>
            </a:pPr>
            <a:r>
              <a:rPr lang="en-GB" sz="3600">
                <a:solidFill>
                  <a:srgbClr val="000000"/>
                </a:solidFill>
                <a:latin typeface="Arial" panose="020B0604020202020204" pitchFamily="34" charset="0"/>
                <a:ea typeface="Times New Roman" panose="02020603050405020304" pitchFamily="18" charset="0"/>
                <a:cs typeface="Arial" panose="020B0604020202020204" pitchFamily="34" charset="0"/>
              </a:rPr>
              <a:t>How could you represent your predictions?</a:t>
            </a:r>
            <a:endParaRPr lang="en-GB" sz="3600">
              <a:latin typeface="Arial" panose="020B0604020202020204" pitchFamily="34" charset="0"/>
              <a:ea typeface="Times New Roman" panose="02020603050405020304" pitchFamily="18" charset="0"/>
              <a:cs typeface="Arial" panose="020B0604020202020204" pitchFamily="34" charset="0"/>
            </a:endParaRPr>
          </a:p>
          <a:p>
            <a:r>
              <a:rPr lang="en-GB" sz="3600">
                <a:latin typeface="Arial" panose="020B0604020202020204" pitchFamily="34" charset="0"/>
                <a:ea typeface="Times New Roman" panose="02020603050405020304" pitchFamily="18" charset="0"/>
                <a:cs typeface="Arial" panose="020B0604020202020204" pitchFamily="34" charset="0"/>
              </a:rPr>
              <a:t>Infographics</a:t>
            </a:r>
          </a:p>
          <a:p>
            <a:r>
              <a:rPr lang="en-GB" sz="3600">
                <a:latin typeface="Arial" panose="020B0604020202020204" pitchFamily="34" charset="0"/>
                <a:ea typeface="Times New Roman" panose="02020603050405020304" pitchFamily="18" charset="0"/>
                <a:cs typeface="Arial" panose="020B0604020202020204" pitchFamily="34" charset="0"/>
              </a:rPr>
              <a:t>Graph </a:t>
            </a:r>
          </a:p>
          <a:p>
            <a:r>
              <a:rPr lang="en-GB" sz="3600">
                <a:latin typeface="Arial" panose="020B0604020202020204" pitchFamily="34" charset="0"/>
                <a:ea typeface="Times New Roman" panose="02020603050405020304" pitchFamily="18" charset="0"/>
                <a:cs typeface="Arial" panose="020B0604020202020204" pitchFamily="34" charset="0"/>
              </a:rPr>
              <a:t>Table </a:t>
            </a:r>
          </a:p>
          <a:p>
            <a:pPr marL="0" indent="0">
              <a:buFont typeface="Arial" panose="020B0604020202020204" pitchFamily="34" charset="0"/>
              <a:buNone/>
            </a:pPr>
            <a:r>
              <a:rPr lang="en-GB" sz="3600">
                <a:latin typeface="Arial" panose="020B0604020202020204" pitchFamily="34" charset="0"/>
                <a:ea typeface="Times New Roman" panose="02020603050405020304" pitchFamily="18" charset="0"/>
                <a:cs typeface="Arial" panose="020B0604020202020204" pitchFamily="34" charset="0"/>
              </a:rPr>
              <a:t>What are the merits and limitations of each?</a:t>
            </a:r>
          </a:p>
          <a:p>
            <a:pPr marL="0" indent="0">
              <a:buFont typeface="Arial" panose="020B0604020202020204" pitchFamily="34" charset="0"/>
              <a:buNone/>
            </a:pPr>
            <a:endParaRPr lang="en-GB" sz="180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5" name="Picture 3" descr="World population surrounding the planet">
            <a:extLst>
              <a:ext uri="{FF2B5EF4-FFF2-40B4-BE49-F238E27FC236}">
                <a16:creationId xmlns:a16="http://schemas.microsoft.com/office/drawing/2014/main" id="{64B6AFFD-437D-7F80-3968-CAE2EDA9AE6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25943" y="2641600"/>
            <a:ext cx="4285478" cy="275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1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7FB764B2-D656-82BD-F4CF-7445A8255794}"/>
              </a:ext>
            </a:extLst>
          </p:cNvPr>
          <p:cNvSpPr txBox="1">
            <a:spLocks/>
          </p:cNvSpPr>
          <p:nvPr/>
        </p:nvSpPr>
        <p:spPr>
          <a:xfrm>
            <a:off x="838200" y="681037"/>
            <a:ext cx="10515600" cy="164782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1: Revealing the world through numbers with a focus on population data</a:t>
            </a:r>
            <a:br>
              <a:rPr lang="en-GB">
                <a:latin typeface="Aptos" panose="020B0004020202020204" pitchFamily="34" charset="0"/>
                <a:cs typeface="Times New Roman" panose="02020603050405020304" pitchFamily="18" charset="0"/>
              </a:rPr>
            </a:br>
            <a:endParaRPr lang="en-US"/>
          </a:p>
        </p:txBody>
      </p:sp>
      <p:sp>
        <p:nvSpPr>
          <p:cNvPr id="6" name="Content Placeholder 2">
            <a:extLst>
              <a:ext uri="{FF2B5EF4-FFF2-40B4-BE49-F238E27FC236}">
                <a16:creationId xmlns:a16="http://schemas.microsoft.com/office/drawing/2014/main" id="{0BEF6621-E58D-B9B5-6FDB-E79D31D33933}"/>
              </a:ext>
            </a:extLst>
          </p:cNvPr>
          <p:cNvSpPr txBox="1">
            <a:spLocks/>
          </p:cNvSpPr>
          <p:nvPr/>
        </p:nvSpPr>
        <p:spPr>
          <a:xfrm>
            <a:off x="838200" y="2006600"/>
            <a:ext cx="431456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Extrapolating data</a:t>
            </a:r>
            <a:endParaRPr lang="en-GB" sz="1800">
              <a:latin typeface="Times New Roman" panose="02020603050405020304" pitchFamily="18" charset="0"/>
              <a:ea typeface="Times New Roman" panose="02020603050405020304" pitchFamily="18" charset="0"/>
            </a:endParaRPr>
          </a:p>
          <a:p>
            <a:r>
              <a:rPr lang="en-GB" sz="1800">
                <a:solidFill>
                  <a:srgbClr val="000000"/>
                </a:solidFill>
                <a:latin typeface="Arial" panose="020B0604020202020204" pitchFamily="34" charset="0"/>
                <a:ea typeface="Times New Roman" panose="02020603050405020304" pitchFamily="18" charset="0"/>
              </a:rPr>
              <a:t>How your predictions compare to the United Nations prediction </a:t>
            </a:r>
            <a:endParaRPr lang="en-GB" sz="1800">
              <a:latin typeface="Times New Roman" panose="02020603050405020304" pitchFamily="18" charset="0"/>
              <a:ea typeface="Times New Roman" panose="02020603050405020304" pitchFamily="18" charset="0"/>
            </a:endParaRPr>
          </a:p>
          <a:p>
            <a:r>
              <a:rPr lang="en-GB" sz="1800">
                <a:solidFill>
                  <a:srgbClr val="000000"/>
                </a:solidFill>
                <a:latin typeface="Arial" panose="020B0604020202020204" pitchFamily="34" charset="0"/>
                <a:ea typeface="Times New Roman" panose="02020603050405020304" pitchFamily="18" charset="0"/>
              </a:rPr>
              <a:t>Why have the UN made a prediction which ranges from 7 billion to 15 billion? </a:t>
            </a:r>
            <a:endParaRPr lang="en-GB" sz="1800">
              <a:latin typeface="Times New Roman" panose="02020603050405020304" pitchFamily="18" charset="0"/>
              <a:ea typeface="Times New Roman" panose="02020603050405020304" pitchFamily="18" charset="0"/>
            </a:endParaRPr>
          </a:p>
          <a:p>
            <a:r>
              <a:rPr lang="en-GB" sz="1800">
                <a:solidFill>
                  <a:srgbClr val="000000"/>
                </a:solidFill>
                <a:latin typeface="Arial" panose="020B0604020202020204" pitchFamily="34" charset="0"/>
                <a:ea typeface="Times New Roman" panose="02020603050405020304" pitchFamily="18" charset="0"/>
              </a:rPr>
              <a:t>What factors could lead to a high fertility scenario or a low fertility scenario? </a:t>
            </a:r>
          </a:p>
          <a:p>
            <a:r>
              <a:rPr lang="en-GB" sz="1800">
                <a:solidFill>
                  <a:srgbClr val="000000"/>
                </a:solidFill>
                <a:latin typeface="Arial" panose="020B0604020202020204" pitchFamily="34" charset="0"/>
                <a:ea typeface="Times New Roman" panose="02020603050405020304" pitchFamily="18" charset="0"/>
              </a:rPr>
              <a:t>Look for other divergent </a:t>
            </a:r>
            <a:r>
              <a:rPr lang="en-GB" sz="1800" u="sng">
                <a:solidFill>
                  <a:srgbClr val="0563C1"/>
                </a:solidFill>
                <a:latin typeface="Arial" panose="020B0604020202020204" pitchFamily="34" charset="0"/>
                <a:ea typeface="Times New Roman" panose="02020603050405020304" pitchFamily="18" charset="0"/>
                <a:hlinkClick r:id="rId3"/>
              </a:rPr>
              <a:t>estimates of population data</a:t>
            </a:r>
            <a:r>
              <a:rPr lang="en-GB" sz="1800">
                <a:solidFill>
                  <a:srgbClr val="000000"/>
                </a:solidFill>
                <a:latin typeface="Arial" panose="020B0604020202020204" pitchFamily="34" charset="0"/>
                <a:ea typeface="Times New Roman" panose="02020603050405020304" pitchFamily="18" charset="0"/>
              </a:rPr>
              <a:t> – how and why are there predictions of different trends?</a:t>
            </a:r>
            <a:endParaRPr lang="en-GB" sz="1800">
              <a:latin typeface="Times New Roman" panose="02020603050405020304" pitchFamily="18" charset="0"/>
              <a:ea typeface="Times New Roman" panose="02020603050405020304" pitchFamily="18" charset="0"/>
            </a:endParaRPr>
          </a:p>
          <a:p>
            <a:endParaRPr lang="en-GB" sz="1800">
              <a:solidFill>
                <a:srgbClr val="000000"/>
              </a:solidFill>
              <a:latin typeface="Arial" panose="020B0604020202020204" pitchFamily="34" charset="0"/>
              <a:ea typeface="Times New Roman" panose="02020603050405020304" pitchFamily="18" charset="0"/>
            </a:endParaRPr>
          </a:p>
          <a:p>
            <a:endParaRPr lang="en-GB" sz="1800">
              <a:solidFill>
                <a:srgbClr val="000000"/>
              </a:solidFill>
              <a:latin typeface="Arial" panose="020B0604020202020204" pitchFamily="34" charset="0"/>
            </a:endParaRPr>
          </a:p>
          <a:p>
            <a:pPr marL="0" indent="0">
              <a:buFont typeface="Arial" panose="020B0604020202020204" pitchFamily="34" charset="0"/>
              <a:buNone/>
            </a:pPr>
            <a:endParaRPr lang="en-US"/>
          </a:p>
        </p:txBody>
      </p:sp>
      <p:pic>
        <p:nvPicPr>
          <p:cNvPr id="9" name="Picture 8" descr="A graph showing the growth of the period&#10;&#10;Description automatically generated with medium confidence">
            <a:extLst>
              <a:ext uri="{FF2B5EF4-FFF2-40B4-BE49-F238E27FC236}">
                <a16:creationId xmlns:a16="http://schemas.microsoft.com/office/drawing/2014/main" id="{97B43DE1-739C-B5C9-BD56-B37150737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767" y="2006600"/>
            <a:ext cx="5510653" cy="3912286"/>
          </a:xfrm>
          <a:prstGeom prst="rect">
            <a:avLst/>
          </a:prstGeom>
        </p:spPr>
      </p:pic>
    </p:spTree>
    <p:extLst>
      <p:ext uri="{BB962C8B-B14F-4D97-AF65-F5344CB8AC3E}">
        <p14:creationId xmlns:p14="http://schemas.microsoft.com/office/powerpoint/2010/main" val="284737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4" name="Title 1">
            <a:extLst>
              <a:ext uri="{FF2B5EF4-FFF2-40B4-BE49-F238E27FC236}">
                <a16:creationId xmlns:a16="http://schemas.microsoft.com/office/drawing/2014/main" id="{42EFFE5A-1F41-BAE5-4AA0-13CA90859FE6}"/>
              </a:ext>
            </a:extLst>
          </p:cNvPr>
          <p:cNvSpPr txBox="1">
            <a:spLocks/>
          </p:cNvSpPr>
          <p:nvPr/>
        </p:nvSpPr>
        <p:spPr>
          <a:xfrm>
            <a:off x="838200" y="68103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2 : Mathematical Solutions</a:t>
            </a:r>
            <a:endParaRPr lang="en-US">
              <a:solidFill>
                <a:schemeClr val="accent6">
                  <a:lumMod val="50000"/>
                </a:schemeClr>
              </a:solidFill>
            </a:endParaRPr>
          </a:p>
        </p:txBody>
      </p:sp>
      <p:sp>
        <p:nvSpPr>
          <p:cNvPr id="5" name="Content Placeholder 2">
            <a:extLst>
              <a:ext uri="{FF2B5EF4-FFF2-40B4-BE49-F238E27FC236}">
                <a16:creationId xmlns:a16="http://schemas.microsoft.com/office/drawing/2014/main" id="{B0A8A783-9E49-4B13-8F74-0C9D387F7ADA}"/>
              </a:ext>
            </a:extLst>
          </p:cNvPr>
          <p:cNvSpPr txBox="1">
            <a:spLocks/>
          </p:cNvSpPr>
          <p:nvPr/>
        </p:nvSpPr>
        <p:spPr>
          <a:xfrm>
            <a:off x="751703" y="1865011"/>
            <a:ext cx="580973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kern="0">
                <a:solidFill>
                  <a:srgbClr val="000000"/>
                </a:solidFill>
                <a:latin typeface="Arial" panose="020B0604020202020204" pitchFamily="34" charset="0"/>
                <a:ea typeface="Times New Roman" panose="02020603050405020304" pitchFamily="18" charset="0"/>
              </a:rPr>
              <a:t>Mathematics can be a powerful tool to identify and find solutions to environmental problems. </a:t>
            </a:r>
          </a:p>
          <a:p>
            <a:pPr marL="0" indent="0">
              <a:buFont typeface="Arial" panose="020B0604020202020204" pitchFamily="34" charset="0"/>
              <a:buNone/>
            </a:pPr>
            <a:endParaRPr lang="en-GB" sz="2400" kern="0">
              <a:solidFill>
                <a:srgbClr val="000000"/>
              </a:solidFill>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GB" sz="2400" kern="0">
                <a:solidFill>
                  <a:srgbClr val="000000"/>
                </a:solidFill>
                <a:latin typeface="Arial" panose="020B0604020202020204" pitchFamily="34" charset="0"/>
                <a:ea typeface="Times New Roman" panose="02020603050405020304" pitchFamily="18" charset="0"/>
              </a:rPr>
              <a:t>For example, pupils could engage with food packaging and present mathematically backed solutions to minimise wastage in packaging.</a:t>
            </a:r>
          </a:p>
          <a:p>
            <a:pPr marL="0" indent="0">
              <a:buFont typeface="Arial" panose="020B0604020202020204" pitchFamily="34" charset="0"/>
              <a:buNone/>
            </a:pPr>
            <a:endParaRPr lang="en-GB" sz="2400" kern="0">
              <a:solidFill>
                <a:srgbClr val="000000"/>
              </a:solidFill>
              <a:latin typeface="Arial" panose="020B0604020202020204" pitchFamily="34" charset="0"/>
              <a:ea typeface="Times New Roman" panose="02020603050405020304" pitchFamily="18" charset="0"/>
            </a:endParaRPr>
          </a:p>
        </p:txBody>
      </p:sp>
      <p:pic>
        <p:nvPicPr>
          <p:cNvPr id="10" name="Picture 9" descr="A group of crushed cans with faces&#10;&#10;Description automatically generated">
            <a:extLst>
              <a:ext uri="{FF2B5EF4-FFF2-40B4-BE49-F238E27FC236}">
                <a16:creationId xmlns:a16="http://schemas.microsoft.com/office/drawing/2014/main" id="{42827E97-E8C5-C1FC-00D5-0136E4906136}"/>
              </a:ext>
            </a:extLst>
          </p:cNvPr>
          <p:cNvPicPr>
            <a:picLocks noChangeAspect="1"/>
          </p:cNvPicPr>
          <p:nvPr/>
        </p:nvPicPr>
        <p:blipFill>
          <a:blip r:embed="rId3"/>
          <a:stretch>
            <a:fillRect/>
          </a:stretch>
        </p:blipFill>
        <p:spPr>
          <a:xfrm>
            <a:off x="6561438" y="1865011"/>
            <a:ext cx="5036536" cy="4548145"/>
          </a:xfrm>
          <a:prstGeom prst="rect">
            <a:avLst/>
          </a:prstGeom>
        </p:spPr>
      </p:pic>
    </p:spTree>
    <p:extLst>
      <p:ext uri="{BB962C8B-B14F-4D97-AF65-F5344CB8AC3E}">
        <p14:creationId xmlns:p14="http://schemas.microsoft.com/office/powerpoint/2010/main" val="768296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4" name="Title 1">
            <a:extLst>
              <a:ext uri="{FF2B5EF4-FFF2-40B4-BE49-F238E27FC236}">
                <a16:creationId xmlns:a16="http://schemas.microsoft.com/office/drawing/2014/main" id="{42EFFE5A-1F41-BAE5-4AA0-13CA90859FE6}"/>
              </a:ext>
            </a:extLst>
          </p:cNvPr>
          <p:cNvSpPr txBox="1">
            <a:spLocks/>
          </p:cNvSpPr>
          <p:nvPr/>
        </p:nvSpPr>
        <p:spPr>
          <a:xfrm>
            <a:off x="838200" y="68103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2 : Mathematical Solutions</a:t>
            </a:r>
            <a:endParaRPr lang="en-US">
              <a:solidFill>
                <a:schemeClr val="accent6">
                  <a:lumMod val="50000"/>
                </a:schemeClr>
              </a:solidFill>
            </a:endParaRPr>
          </a:p>
        </p:txBody>
      </p:sp>
      <p:pic>
        <p:nvPicPr>
          <p:cNvPr id="6" name="Content Placeholder 4" descr="A group of cans of soda&#10;&#10;Description automatically generated">
            <a:extLst>
              <a:ext uri="{FF2B5EF4-FFF2-40B4-BE49-F238E27FC236}">
                <a16:creationId xmlns:a16="http://schemas.microsoft.com/office/drawing/2014/main" id="{7D293C9F-47E3-7FD5-0FAB-03DE047AC8C9}"/>
              </a:ext>
            </a:extLst>
          </p:cNvPr>
          <p:cNvPicPr>
            <a:picLocks noChangeAspect="1"/>
          </p:cNvPicPr>
          <p:nvPr/>
        </p:nvPicPr>
        <p:blipFill>
          <a:blip r:embed="rId3"/>
          <a:stretch>
            <a:fillRect/>
          </a:stretch>
        </p:blipFill>
        <p:spPr>
          <a:xfrm>
            <a:off x="2012091" y="2006600"/>
            <a:ext cx="6649995" cy="2099998"/>
          </a:xfrm>
          <a:prstGeom prst="rect">
            <a:avLst/>
          </a:prstGeom>
        </p:spPr>
      </p:pic>
      <p:sp>
        <p:nvSpPr>
          <p:cNvPr id="7" name="TextBox 6">
            <a:extLst>
              <a:ext uri="{FF2B5EF4-FFF2-40B4-BE49-F238E27FC236}">
                <a16:creationId xmlns:a16="http://schemas.microsoft.com/office/drawing/2014/main" id="{76273E79-3B09-A9D8-3C79-4E8377C18066}"/>
              </a:ext>
            </a:extLst>
          </p:cNvPr>
          <p:cNvSpPr txBox="1"/>
          <p:nvPr/>
        </p:nvSpPr>
        <p:spPr>
          <a:xfrm>
            <a:off x="2146987" y="4293387"/>
            <a:ext cx="6848732" cy="2277547"/>
          </a:xfrm>
          <a:prstGeom prst="rect">
            <a:avLst/>
          </a:prstGeom>
          <a:noFill/>
        </p:spPr>
        <p:txBody>
          <a:bodyPr wrap="square">
            <a:spAutoFit/>
          </a:bodyPr>
          <a:lstStyle/>
          <a:p>
            <a:r>
              <a:rPr lang="en-GB" sz="1800">
                <a:solidFill>
                  <a:srgbClr val="000000"/>
                </a:solidFill>
                <a:effectLst/>
                <a:latin typeface="Arial" panose="020B0604020202020204" pitchFamily="34" charset="0"/>
                <a:ea typeface="Times New Roman" panose="02020603050405020304" pitchFamily="18" charset="0"/>
              </a:rPr>
              <a:t>180 Billion aluminium drinks cans are produced each year. </a:t>
            </a:r>
          </a:p>
          <a:p>
            <a:endParaRPr lang="en-GB">
              <a:solidFill>
                <a:srgbClr val="000000"/>
              </a:solidFill>
              <a:latin typeface="Arial" panose="020B0604020202020204" pitchFamily="34"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A drinks can holds 330ml. Cans can be different shapes.  </a:t>
            </a:r>
          </a:p>
          <a:p>
            <a:endParaRPr lang="en-GB">
              <a:solidFill>
                <a:srgbClr val="000000"/>
              </a:solidFill>
              <a:latin typeface="Arial" panose="020B0604020202020204" pitchFamily="34"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What combination of radius and height will minimise the amount of material needed for a drinks can?</a:t>
            </a:r>
            <a:endParaRPr lang="en-GB" sz="1800">
              <a:effectLst/>
              <a:latin typeface="Times New Roman" panose="02020603050405020304" pitchFamily="18" charset="0"/>
              <a:ea typeface="Times New Roman" panose="02020603050405020304" pitchFamily="18" charset="0"/>
            </a:endParaRPr>
          </a:p>
          <a:p>
            <a:endParaRPr lang="en-GB" sz="1800">
              <a:effectLst/>
              <a:latin typeface="Times New Roman" panose="02020603050405020304" pitchFamily="18" charset="0"/>
              <a:ea typeface="Times New Roman" panose="02020603050405020304" pitchFamily="18" charset="0"/>
            </a:endParaRPr>
          </a:p>
          <a:p>
            <a:endParaRPr lang="en-GB"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103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4" name="Title 1">
            <a:extLst>
              <a:ext uri="{FF2B5EF4-FFF2-40B4-BE49-F238E27FC236}">
                <a16:creationId xmlns:a16="http://schemas.microsoft.com/office/drawing/2014/main" id="{42EFFE5A-1F41-BAE5-4AA0-13CA90859FE6}"/>
              </a:ext>
            </a:extLst>
          </p:cNvPr>
          <p:cNvSpPr txBox="1">
            <a:spLocks/>
          </p:cNvSpPr>
          <p:nvPr/>
        </p:nvSpPr>
        <p:spPr>
          <a:xfrm>
            <a:off x="838200" y="68103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6">
                    <a:lumMod val="50000"/>
                  </a:schemeClr>
                </a:solidFill>
                <a:latin typeface="Aptos" panose="020B0004020202020204" pitchFamily="34" charset="0"/>
                <a:cs typeface="Times New Roman" panose="02020603050405020304" pitchFamily="18" charset="0"/>
              </a:rPr>
              <a:t>Section 2 : Mathematical Solutions</a:t>
            </a:r>
            <a:endParaRPr lang="en-US">
              <a:solidFill>
                <a:schemeClr val="accent6">
                  <a:lumMod val="50000"/>
                </a:schemeClr>
              </a:solidFill>
            </a:endParaRPr>
          </a:p>
        </p:txBody>
      </p:sp>
      <p:pic>
        <p:nvPicPr>
          <p:cNvPr id="6" name="Content Placeholder 4" descr="A group of cans of soda&#10;&#10;Description automatically generated">
            <a:extLst>
              <a:ext uri="{FF2B5EF4-FFF2-40B4-BE49-F238E27FC236}">
                <a16:creationId xmlns:a16="http://schemas.microsoft.com/office/drawing/2014/main" id="{7D293C9F-47E3-7FD5-0FAB-03DE047AC8C9}"/>
              </a:ext>
            </a:extLst>
          </p:cNvPr>
          <p:cNvPicPr>
            <a:picLocks noChangeAspect="1"/>
          </p:cNvPicPr>
          <p:nvPr/>
        </p:nvPicPr>
        <p:blipFill>
          <a:blip r:embed="rId3"/>
          <a:stretch>
            <a:fillRect/>
          </a:stretch>
        </p:blipFill>
        <p:spPr>
          <a:xfrm>
            <a:off x="2430484" y="1378743"/>
            <a:ext cx="6649995" cy="2099998"/>
          </a:xfrm>
          <a:prstGeom prst="rect">
            <a:avLst/>
          </a:prstGeom>
        </p:spPr>
      </p:pic>
      <p:sp>
        <p:nvSpPr>
          <p:cNvPr id="5" name="TextBox 4">
            <a:extLst>
              <a:ext uri="{FF2B5EF4-FFF2-40B4-BE49-F238E27FC236}">
                <a16:creationId xmlns:a16="http://schemas.microsoft.com/office/drawing/2014/main" id="{B9312171-4EBF-3F02-C48E-DB3AA627AA71}"/>
              </a:ext>
            </a:extLst>
          </p:cNvPr>
          <p:cNvSpPr txBox="1"/>
          <p:nvPr/>
        </p:nvSpPr>
        <p:spPr>
          <a:xfrm>
            <a:off x="1643449" y="3382963"/>
            <a:ext cx="10350843" cy="3123932"/>
          </a:xfrm>
          <a:prstGeom prst="rect">
            <a:avLst/>
          </a:prstGeom>
          <a:noFill/>
        </p:spPr>
        <p:txBody>
          <a:bodyPr wrap="square" rtlCol="0">
            <a:spAutoFit/>
          </a:bodyPr>
          <a:lstStyle/>
          <a:p>
            <a:r>
              <a:rPr lang="en-GB" sz="1800">
                <a:solidFill>
                  <a:srgbClr val="000000"/>
                </a:solidFill>
                <a:effectLst/>
                <a:latin typeface="Arial" panose="020B0604020202020204" pitchFamily="34" charset="0"/>
                <a:ea typeface="Times New Roman" panose="02020603050405020304" pitchFamily="18" charset="0"/>
              </a:rPr>
              <a:t>How closely the does the maths tie in with curriculum topics you cover in the classroom?   </a:t>
            </a:r>
            <a:endParaRPr lang="en-GB" sz="1800">
              <a:effectLst/>
              <a:latin typeface="Times New Roman" panose="02020603050405020304" pitchFamily="18"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Here are some ideas:</a:t>
            </a:r>
            <a:endParaRPr lang="en-GB" sz="1800">
              <a:effectLst/>
              <a:latin typeface="Times New Roman" panose="02020603050405020304" pitchFamily="18"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Calculating the volume and surface area of a cylinder</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a:lnSpc>
                <a:spcPts val="1500"/>
              </a:lnSpc>
              <a:spcAft>
                <a:spcPts val="600"/>
              </a:spcAft>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Use a table or spreadsheet to investigate various combinations of dimensions that give the required</a:t>
            </a:r>
          </a:p>
          <a:p>
            <a:pPr>
              <a:lnSpc>
                <a:spcPts val="1500"/>
              </a:lnSpc>
              <a:spcAft>
                <a:spcPts val="600"/>
              </a:spcAft>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volume.</a:t>
            </a:r>
            <a:endParaRPr lang="en-GB" sz="1800">
              <a:solidFill>
                <a:srgbClr val="000000"/>
              </a:solidFill>
              <a:effectLst/>
              <a:latin typeface="Arial" panose="020B0604020202020204" pitchFamily="34" charset="0"/>
              <a:ea typeface="Calibri" panose="020F0502020204030204" pitchFamily="34" charset="0"/>
              <a:cs typeface="Verdana" panose="020B0604030504040204" pitchFamily="34" charset="0"/>
            </a:endParaRPr>
          </a:p>
          <a:p>
            <a:r>
              <a:rPr lang="en-GB" sz="1800">
                <a:solidFill>
                  <a:srgbClr val="000000"/>
                </a:solidFill>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Using algebra to formulate mathematical relationships.</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Model situations or procedures by translating them into algebraic expressions or formulae and by using graphs. </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0246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DE6D31C9-6A3A-C0C8-10E1-8309FE9CE946}"/>
              </a:ext>
            </a:extLst>
          </p:cNvPr>
          <p:cNvSpPr txBox="1">
            <a:spLocks/>
          </p:cNvSpPr>
          <p:nvPr/>
        </p:nvSpPr>
        <p:spPr>
          <a:xfrm>
            <a:off x="1704974" y="81287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accent6">
                    <a:lumMod val="50000"/>
                  </a:schemeClr>
                </a:solidFill>
              </a:rPr>
              <a:t>Section3 : Critical Mathematics</a:t>
            </a:r>
          </a:p>
        </p:txBody>
      </p:sp>
      <p:sp>
        <p:nvSpPr>
          <p:cNvPr id="9" name="Content Placeholder 2">
            <a:extLst>
              <a:ext uri="{FF2B5EF4-FFF2-40B4-BE49-F238E27FC236}">
                <a16:creationId xmlns:a16="http://schemas.microsoft.com/office/drawing/2014/main" id="{9CD43615-6372-1E06-8CE6-AC3B68A61039}"/>
              </a:ext>
            </a:extLst>
          </p:cNvPr>
          <p:cNvSpPr txBox="1">
            <a:spLocks/>
          </p:cNvSpPr>
          <p:nvPr/>
        </p:nvSpPr>
        <p:spPr>
          <a:xfrm>
            <a:off x="654200" y="1990130"/>
            <a:ext cx="64646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a:solidFill>
                  <a:srgbClr val="000000"/>
                </a:solidFill>
                <a:latin typeface="Arial" panose="020B0604020202020204" pitchFamily="34" charset="0"/>
                <a:ea typeface="Times New Roman" panose="02020603050405020304" pitchFamily="18" charset="0"/>
              </a:rPr>
              <a:t>A critical maths approach can empower pupils to question information and be mathematically literate. </a:t>
            </a:r>
          </a:p>
          <a:p>
            <a:pPr marL="0" indent="0">
              <a:buFont typeface="Arial" panose="020B0604020202020204" pitchFamily="34" charset="0"/>
              <a:buNone/>
            </a:pPr>
            <a:endParaRPr lang="en-GB" sz="2400">
              <a:solidFill>
                <a:srgbClr val="000000"/>
              </a:solidFill>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GB" sz="2400">
                <a:solidFill>
                  <a:srgbClr val="000000"/>
                </a:solidFill>
                <a:latin typeface="Arial" panose="020B0604020202020204" pitchFamily="34" charset="0"/>
                <a:ea typeface="Times New Roman" panose="02020603050405020304" pitchFamily="18" charset="0"/>
              </a:rPr>
              <a:t>This is particularly important when pupils are involved in debates and discussions about climate change and sustainability.  </a:t>
            </a:r>
          </a:p>
          <a:p>
            <a:pPr marL="0" indent="0">
              <a:buFont typeface="Arial" panose="020B0604020202020204" pitchFamily="34" charset="0"/>
              <a:buNone/>
            </a:pPr>
            <a:endParaRPr lang="en-GB" sz="2400">
              <a:solidFill>
                <a:srgbClr val="000000"/>
              </a:solidFill>
              <a:latin typeface="Arial" panose="020B0604020202020204" pitchFamily="34" charset="0"/>
              <a:ea typeface="Times New Roman" panose="02020603050405020304" pitchFamily="18" charset="0"/>
            </a:endParaRPr>
          </a:p>
          <a:p>
            <a:pPr marL="0" indent="0">
              <a:buNone/>
            </a:pPr>
            <a:endParaRPr lang="en-US"/>
          </a:p>
        </p:txBody>
      </p:sp>
      <p:pic>
        <p:nvPicPr>
          <p:cNvPr id="10" name="Picture 2" descr="LCN : Learning Curve Network | Questioning techniques – the art of asking  effective questions">
            <a:extLst>
              <a:ext uri="{FF2B5EF4-FFF2-40B4-BE49-F238E27FC236}">
                <a16:creationId xmlns:a16="http://schemas.microsoft.com/office/drawing/2014/main" id="{41022376-37E3-E5E8-4C17-CB8AAA14C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361" y="1825624"/>
            <a:ext cx="3537207" cy="353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1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DE6D31C9-6A3A-C0C8-10E1-8309FE9CE946}"/>
              </a:ext>
            </a:extLst>
          </p:cNvPr>
          <p:cNvSpPr txBox="1">
            <a:spLocks/>
          </p:cNvSpPr>
          <p:nvPr/>
        </p:nvSpPr>
        <p:spPr>
          <a:xfrm>
            <a:off x="-943389" y="73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accent6">
                    <a:lumMod val="50000"/>
                  </a:schemeClr>
                </a:solidFill>
              </a:rPr>
              <a:t>Section3 : Critical Mathematics</a:t>
            </a:r>
          </a:p>
        </p:txBody>
      </p:sp>
      <p:sp>
        <p:nvSpPr>
          <p:cNvPr id="4" name="Content Placeholder 2">
            <a:extLst>
              <a:ext uri="{FF2B5EF4-FFF2-40B4-BE49-F238E27FC236}">
                <a16:creationId xmlns:a16="http://schemas.microsoft.com/office/drawing/2014/main" id="{E484DA5D-AF93-F865-9C36-0A3F86DB25B9}"/>
              </a:ext>
            </a:extLst>
          </p:cNvPr>
          <p:cNvSpPr txBox="1">
            <a:spLocks/>
          </p:cNvSpPr>
          <p:nvPr/>
        </p:nvSpPr>
        <p:spPr>
          <a:xfrm>
            <a:off x="721842" y="150434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rgbClr val="000000"/>
                </a:solidFill>
                <a:latin typeface="Arial" panose="020B0604020202020204" pitchFamily="34" charset="0"/>
                <a:ea typeface="Times New Roman" panose="02020603050405020304" pitchFamily="18" charset="0"/>
              </a:rPr>
              <a:t>The following graph shows annual fossil fuel emissions in UK and India from 1880 to 2008. The data does not lie, but can it be presented to tell a different story?</a:t>
            </a:r>
            <a:endParaRPr lang="en-GB" sz="200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a:latin typeface="Times New Roman" panose="02020603050405020304" pitchFamily="18" charset="0"/>
              <a:ea typeface="Times New Roman" panose="02020603050405020304" pitchFamily="18" charset="0"/>
            </a:endParaRPr>
          </a:p>
          <a:p>
            <a:endParaRPr lang="en-US"/>
          </a:p>
        </p:txBody>
      </p:sp>
      <p:pic>
        <p:nvPicPr>
          <p:cNvPr id="5" name="Picture 4" descr="A graph of a graph showing the number of fossil fuel emissions&#10;&#10;Description automatically generated">
            <a:extLst>
              <a:ext uri="{FF2B5EF4-FFF2-40B4-BE49-F238E27FC236}">
                <a16:creationId xmlns:a16="http://schemas.microsoft.com/office/drawing/2014/main" id="{D51C6E3D-3FA4-53EE-8425-C2C5A00CDDA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079110" y="2293214"/>
            <a:ext cx="5822500" cy="3525457"/>
          </a:xfrm>
          <a:prstGeom prst="rect">
            <a:avLst/>
          </a:prstGeom>
          <a:ln>
            <a:solidFill>
              <a:schemeClr val="tx1"/>
            </a:solidFill>
          </a:ln>
          <a:scene3d>
            <a:camera prst="orthographicFront"/>
            <a:lightRig rig="twoPt" dir="t"/>
          </a:scene3d>
        </p:spPr>
      </p:pic>
      <p:sp>
        <p:nvSpPr>
          <p:cNvPr id="6" name="TextBox 5">
            <a:extLst>
              <a:ext uri="{FF2B5EF4-FFF2-40B4-BE49-F238E27FC236}">
                <a16:creationId xmlns:a16="http://schemas.microsoft.com/office/drawing/2014/main" id="{1D71631F-3D24-D184-43F8-C84B21319BA4}"/>
              </a:ext>
            </a:extLst>
          </p:cNvPr>
          <p:cNvSpPr txBox="1"/>
          <p:nvPr/>
        </p:nvSpPr>
        <p:spPr>
          <a:xfrm>
            <a:off x="838200" y="6012217"/>
            <a:ext cx="9349560" cy="646331"/>
          </a:xfrm>
          <a:prstGeom prst="rect">
            <a:avLst/>
          </a:prstGeom>
          <a:noFill/>
        </p:spPr>
        <p:txBody>
          <a:bodyPr wrap="square">
            <a:spAutoFit/>
          </a:bodyPr>
          <a:lstStyle/>
          <a:p>
            <a:r>
              <a:rPr lang="en-GB" sz="1800">
                <a:solidFill>
                  <a:srgbClr val="000000"/>
                </a:solidFill>
                <a:effectLst/>
                <a:latin typeface="Arial" panose="020B0604020202020204" pitchFamily="34" charset="0"/>
                <a:ea typeface="Times New Roman" panose="02020603050405020304" pitchFamily="18" charset="0"/>
              </a:rPr>
              <a:t>Discuss alternative ways this data can be represented to tell a different story about UK and India fossil fuel emissions. How might this discussion be useful in the classroom?  </a:t>
            </a:r>
            <a:endParaRPr lang="en-GB"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065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16042" y="546755"/>
            <a:ext cx="12159916" cy="6272012"/>
          </a:xfrm>
          <a:prstGeom prst="rect">
            <a:avLst/>
          </a:prstGeom>
        </p:spPr>
      </p:pic>
      <p:sp>
        <p:nvSpPr>
          <p:cNvPr id="8" name="TextBox 7">
            <a:extLst>
              <a:ext uri="{FF2B5EF4-FFF2-40B4-BE49-F238E27FC236}">
                <a16:creationId xmlns:a16="http://schemas.microsoft.com/office/drawing/2014/main" id="{9F438C7A-96E8-9BAA-6B87-5D046B645B7A}"/>
              </a:ext>
            </a:extLst>
          </p:cNvPr>
          <p:cNvSpPr txBox="1"/>
          <p:nvPr/>
        </p:nvSpPr>
        <p:spPr>
          <a:xfrm>
            <a:off x="17613" y="787046"/>
            <a:ext cx="12192000" cy="6647974"/>
          </a:xfrm>
          <a:prstGeom prst="rect">
            <a:avLst/>
          </a:prstGeom>
          <a:noFill/>
        </p:spPr>
        <p:txBody>
          <a:bodyPr wrap="square" rtlCol="0">
            <a:spAutoFit/>
          </a:bodyPr>
          <a:lstStyle/>
          <a:p>
            <a:pPr algn="l" rtl="0" fontAlgn="base"/>
            <a:r>
              <a:rPr lang="en-GB" sz="2400" b="1" i="1">
                <a:solidFill>
                  <a:srgbClr val="000000"/>
                </a:solidFill>
                <a:effectLst/>
                <a:latin typeface="Candara" panose="020E0502030303020204" pitchFamily="34" charset="0"/>
                <a:cs typeface="Posterama" panose="020B0504020200020000" pitchFamily="34" charset="0"/>
              </a:rPr>
              <a:t>Teaching for Sustainable Futures</a:t>
            </a:r>
            <a:r>
              <a:rPr lang="en-GB" sz="2400" b="1" i="1">
                <a:solidFill>
                  <a:srgbClr val="000000"/>
                </a:solidFill>
                <a:latin typeface="Candara" panose="020E0502030303020204" pitchFamily="34" charset="0"/>
                <a:cs typeface="Posterama" panose="020B0504020200020000" pitchFamily="34" charset="0"/>
              </a:rPr>
              <a:t> </a:t>
            </a:r>
            <a:r>
              <a:rPr lang="en-GB" sz="2400">
                <a:solidFill>
                  <a:srgbClr val="000000"/>
                </a:solidFill>
                <a:latin typeface="Candara" panose="020E0502030303020204" pitchFamily="34" charset="0"/>
                <a:cs typeface="Posterama" panose="020B0504020200020000" pitchFamily="34" charset="0"/>
              </a:rPr>
              <a:t>is</a:t>
            </a:r>
            <a:r>
              <a:rPr lang="en-GB" sz="2400" i="1">
                <a:solidFill>
                  <a:srgbClr val="000000"/>
                </a:solidFill>
                <a:latin typeface="Candara" panose="020E0502030303020204" pitchFamily="34" charset="0"/>
                <a:cs typeface="Posterama" panose="020B0504020200020000" pitchFamily="34" charset="0"/>
              </a:rPr>
              <a:t> </a:t>
            </a:r>
            <a:r>
              <a:rPr lang="en-GB" sz="2400" i="0">
                <a:solidFill>
                  <a:srgbClr val="000000"/>
                </a:solidFill>
                <a:effectLst/>
                <a:latin typeface="Candara" panose="020E0502030303020204" pitchFamily="34" charset="0"/>
                <a:cs typeface="Posterama" panose="020B0504020200020000" pitchFamily="34" charset="0"/>
              </a:rPr>
              <a:t>a free online professional development programme to help teachers embed issues of climate change and sustainability </a:t>
            </a:r>
            <a:r>
              <a:rPr lang="en-GB" sz="2400" b="0" i="0">
                <a:solidFill>
                  <a:srgbClr val="000000"/>
                </a:solidFill>
                <a:effectLst/>
                <a:latin typeface="Candara" panose="020E0502030303020204" pitchFamily="34" charset="0"/>
                <a:cs typeface="Posterama" panose="020B0504020200020000" pitchFamily="34" charset="0"/>
              </a:rPr>
              <a:t>into their teaching practice. Currently available for history and geography (primary and secondary) and soon for English and mathematics (primary and secondary) and secondary science.  </a:t>
            </a:r>
          </a:p>
          <a:p>
            <a:pPr algn="l" rtl="0" fontAlgn="base"/>
            <a:endParaRPr lang="en-GB" sz="2400" b="0" i="0">
              <a:solidFill>
                <a:srgbClr val="000000"/>
              </a:solidFill>
              <a:effectLst/>
              <a:latin typeface="Candara" panose="020E0502030303020204" pitchFamily="34" charset="0"/>
              <a:cs typeface="Posterama" panose="020B0504020200020000" pitchFamily="34" charset="0"/>
            </a:endParaRPr>
          </a:p>
          <a:p>
            <a:pPr algn="l" rtl="0" fontAlgn="base"/>
            <a:r>
              <a:rPr lang="en-GB" sz="2400" b="0" i="0">
                <a:solidFill>
                  <a:srgbClr val="000000"/>
                </a:solidFill>
                <a:effectLst/>
                <a:latin typeface="Candara" panose="020E0502030303020204" pitchFamily="34" charset="0"/>
                <a:cs typeface="Posterama" panose="020B0504020200020000" pitchFamily="34" charset="0"/>
              </a:rPr>
              <a:t> </a:t>
            </a:r>
          </a:p>
          <a:p>
            <a:pPr algn="l" rtl="0" fontAlgn="base"/>
            <a:r>
              <a:rPr lang="en-GB" sz="2400" b="1" i="0">
                <a:solidFill>
                  <a:srgbClr val="000000"/>
                </a:solidFill>
                <a:effectLst/>
                <a:latin typeface="Candara" panose="020E0502030303020204" pitchFamily="34" charset="0"/>
                <a:cs typeface="Posterama" panose="020B0504020200020000" pitchFamily="34" charset="0"/>
              </a:rPr>
              <a:t>Key features include: </a:t>
            </a:r>
          </a:p>
          <a:p>
            <a:pPr algn="l" rtl="0" fontAlgn="base">
              <a:buFont typeface="Arial" panose="020B0604020202020204" pitchFamily="34" charset="0"/>
              <a:buChar char="•"/>
            </a:pPr>
            <a:r>
              <a:rPr lang="en-GB" sz="2400" b="0" i="0">
                <a:solidFill>
                  <a:srgbClr val="000000"/>
                </a:solidFill>
                <a:effectLst/>
                <a:latin typeface="Candara" panose="020E0502030303020204" pitchFamily="34" charset="0"/>
                <a:cs typeface="Posterama" panose="020B0504020200020000" pitchFamily="34" charset="0"/>
              </a:rPr>
              <a:t>Free for all teachers; accessible online at any time. </a:t>
            </a:r>
          </a:p>
          <a:p>
            <a:pPr algn="l" rtl="0" fontAlgn="base">
              <a:buFont typeface="Arial" panose="020B0604020202020204" pitchFamily="34" charset="0"/>
              <a:buChar char="•"/>
            </a:pPr>
            <a:r>
              <a:rPr lang="en-GB" sz="2400" b="0" i="0">
                <a:solidFill>
                  <a:srgbClr val="000000"/>
                </a:solidFill>
                <a:effectLst/>
                <a:latin typeface="Candara" panose="020E0502030303020204" pitchFamily="34" charset="0"/>
                <a:cs typeface="Posterama" panose="020B0504020200020000" pitchFamily="34" charset="0"/>
              </a:rPr>
              <a:t>Tailored to individual subjects and to primary and secondary age phases. </a:t>
            </a:r>
          </a:p>
          <a:p>
            <a:pPr algn="l" rtl="0" fontAlgn="base">
              <a:buFont typeface="Arial" panose="020B0604020202020204" pitchFamily="34" charset="0"/>
              <a:buChar char="•"/>
            </a:pPr>
            <a:r>
              <a:rPr lang="en-GB" sz="2400" b="0" i="0">
                <a:solidFill>
                  <a:srgbClr val="000000"/>
                </a:solidFill>
                <a:effectLst/>
                <a:latin typeface="Candara" panose="020E0502030303020204" pitchFamily="34" charset="0"/>
                <a:cs typeface="Posterama" panose="020B0504020200020000" pitchFamily="34" charset="0"/>
              </a:rPr>
              <a:t>Research-informed; developed with teachers.</a:t>
            </a:r>
          </a:p>
          <a:p>
            <a:pPr algn="l" rtl="0" fontAlgn="base">
              <a:buFont typeface="Arial" panose="020B0604020202020204" pitchFamily="34" charset="0"/>
              <a:buChar char="•"/>
            </a:pPr>
            <a:r>
              <a:rPr lang="en-GB" sz="2400" b="0" i="0">
                <a:solidFill>
                  <a:srgbClr val="000000"/>
                </a:solidFill>
                <a:effectLst/>
                <a:latin typeface="Candara" panose="020E0502030303020204" pitchFamily="34" charset="0"/>
                <a:cs typeface="Posterama" panose="020B0504020200020000" pitchFamily="34" charset="0"/>
              </a:rPr>
              <a:t>Quality assured by UCL. </a:t>
            </a:r>
          </a:p>
          <a:p>
            <a:pPr algn="l" rtl="0" fontAlgn="base">
              <a:buFont typeface="Arial" panose="020B0604020202020204" pitchFamily="34" charset="0"/>
              <a:buChar char="•"/>
            </a:pPr>
            <a:r>
              <a:rPr lang="en-GB" sz="2400" b="0" i="0">
                <a:solidFill>
                  <a:srgbClr val="000000"/>
                </a:solidFill>
                <a:effectLst/>
                <a:latin typeface="Candara" panose="020E0502030303020204" pitchFamily="34" charset="0"/>
                <a:cs typeface="Posterama" panose="020B0504020200020000" pitchFamily="34" charset="0"/>
              </a:rPr>
              <a:t>Aligned with the National Curriculum in England but adaptable to any classroom setting. </a:t>
            </a:r>
          </a:p>
          <a:p>
            <a:pPr algn="l" rtl="0" fontAlgn="base"/>
            <a:endParaRPr lang="en-GB" sz="2400" b="0" i="0">
              <a:solidFill>
                <a:srgbClr val="000000"/>
              </a:solidFill>
              <a:effectLst/>
              <a:latin typeface="Candara" panose="020E0502030303020204" pitchFamily="34" charset="0"/>
              <a:cs typeface="Posterama" panose="020B0504020200020000" pitchFamily="34" charset="0"/>
            </a:endParaRPr>
          </a:p>
          <a:p>
            <a:pPr algn="l" rtl="0" fontAlgn="base">
              <a:buFont typeface="Arial" panose="020B0604020202020204" pitchFamily="34" charset="0"/>
              <a:buChar char="•"/>
            </a:pPr>
            <a:endParaRPr lang="en-GB" sz="2400">
              <a:solidFill>
                <a:srgbClr val="000000"/>
              </a:solidFill>
              <a:latin typeface="Candara" panose="020E0502030303020204" pitchFamily="34" charset="0"/>
              <a:cs typeface="Posterama" panose="020B0504020200020000" pitchFamily="34" charset="0"/>
            </a:endParaRPr>
          </a:p>
          <a:p>
            <a:pPr algn="l" rtl="0" fontAlgn="base"/>
            <a:r>
              <a:rPr lang="en-GB" sz="2400">
                <a:solidFill>
                  <a:srgbClr val="000000"/>
                </a:solidFill>
                <a:latin typeface="Candara" panose="020E0502030303020204" pitchFamily="34" charset="0"/>
                <a:cs typeface="Posterama" panose="020B0504020200020000" pitchFamily="34" charset="0"/>
              </a:rPr>
              <a:t>Each online module takes about 90 minutes to complete.  You can do it all at once or revisit whenever you have some time.  </a:t>
            </a:r>
            <a:r>
              <a:rPr lang="en-GB" sz="2400" b="0" i="0">
                <a:solidFill>
                  <a:srgbClr val="000000"/>
                </a:solidFill>
                <a:effectLst/>
                <a:latin typeface="Candara" panose="020E0502030303020204" pitchFamily="34" charset="0"/>
                <a:cs typeface="Posterama" panose="020B0504020200020000" pitchFamily="34" charset="0"/>
              </a:rPr>
              <a:t> </a:t>
            </a:r>
            <a:r>
              <a:rPr lang="en-GB" sz="2400">
                <a:solidFill>
                  <a:srgbClr val="000000"/>
                </a:solidFill>
                <a:latin typeface="Candara" panose="020E0502030303020204" pitchFamily="34" charset="0"/>
                <a:cs typeface="Posterama" panose="020B0504020200020000" pitchFamily="34" charset="0"/>
              </a:rPr>
              <a:t>They can be done individually or with colleagues.  </a:t>
            </a:r>
          </a:p>
          <a:p>
            <a:pPr algn="l" rtl="0" fontAlgn="base"/>
            <a:endParaRPr lang="en-GB" sz="2400" b="0" i="0">
              <a:solidFill>
                <a:srgbClr val="000000"/>
              </a:solidFill>
              <a:effectLst/>
              <a:latin typeface="Posterama" panose="020B0504020200020000" pitchFamily="34" charset="0"/>
              <a:cs typeface="Posterama" panose="020B0504020200020000" pitchFamily="34" charset="0"/>
            </a:endParaRPr>
          </a:p>
          <a:p>
            <a:pPr algn="l" rtl="0" fontAlgn="base"/>
            <a:endParaRPr lang="en-GB"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39948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DE6D31C9-6A3A-C0C8-10E1-8309FE9CE946}"/>
              </a:ext>
            </a:extLst>
          </p:cNvPr>
          <p:cNvSpPr txBox="1">
            <a:spLocks/>
          </p:cNvSpPr>
          <p:nvPr/>
        </p:nvSpPr>
        <p:spPr>
          <a:xfrm>
            <a:off x="-943389" y="73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accent6">
                    <a:lumMod val="50000"/>
                  </a:schemeClr>
                </a:solidFill>
              </a:rPr>
              <a:t>Section3 : Critical Mathematics</a:t>
            </a:r>
          </a:p>
        </p:txBody>
      </p:sp>
      <p:sp>
        <p:nvSpPr>
          <p:cNvPr id="9" name="TextBox 8">
            <a:extLst>
              <a:ext uri="{FF2B5EF4-FFF2-40B4-BE49-F238E27FC236}">
                <a16:creationId xmlns:a16="http://schemas.microsoft.com/office/drawing/2014/main" id="{3FD4CFB1-5A28-0A16-5BAD-C09E5D8580AE}"/>
              </a:ext>
            </a:extLst>
          </p:cNvPr>
          <p:cNvSpPr txBox="1"/>
          <p:nvPr/>
        </p:nvSpPr>
        <p:spPr>
          <a:xfrm>
            <a:off x="785884" y="1578277"/>
            <a:ext cx="11406116" cy="646331"/>
          </a:xfrm>
          <a:prstGeom prst="rect">
            <a:avLst/>
          </a:prstGeom>
          <a:noFill/>
        </p:spPr>
        <p:txBody>
          <a:bodyPr wrap="square" rtlCol="0">
            <a:spAutoFit/>
          </a:bodyPr>
          <a:lstStyle/>
          <a:p>
            <a:pPr algn="l"/>
            <a:r>
              <a:rPr lang="en-GB" sz="1800" kern="0">
                <a:solidFill>
                  <a:srgbClr val="000000"/>
                </a:solidFill>
                <a:effectLst/>
                <a:latin typeface="Adelle Sans Devanagari" panose="02000503000000020004" pitchFamily="2" charset="-78"/>
                <a:ea typeface="Times New Roman" panose="02020603050405020304" pitchFamily="18" charset="0"/>
              </a:rPr>
              <a:t>These different graphs are based on the same data. Which gives a ‘truer’ picture? </a:t>
            </a:r>
          </a:p>
          <a:p>
            <a:pPr algn="l"/>
            <a:r>
              <a:rPr lang="en-GB" sz="1800" kern="0">
                <a:effectLst/>
                <a:latin typeface="Adelle Sans Devanagari" panose="02000503000000020004" pitchFamily="2" charset="-78"/>
                <a:ea typeface="Times New Roman" panose="02020603050405020304" pitchFamily="18" charset="0"/>
              </a:rPr>
              <a:t> </a:t>
            </a:r>
            <a:endParaRPr lang="en-US"/>
          </a:p>
        </p:txBody>
      </p:sp>
      <p:pic>
        <p:nvPicPr>
          <p:cNvPr id="10" name="Picture 9" descr="A graph of the number of fossil fuel emissions&#10;&#10;Description automatically generated">
            <a:extLst>
              <a:ext uri="{FF2B5EF4-FFF2-40B4-BE49-F238E27FC236}">
                <a16:creationId xmlns:a16="http://schemas.microsoft.com/office/drawing/2014/main" id="{01211C36-A9A7-1882-476F-4C4C6D6C0CBA}"/>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418386" y="2254658"/>
            <a:ext cx="5475818" cy="3551432"/>
          </a:xfrm>
          <a:prstGeom prst="rect">
            <a:avLst/>
          </a:prstGeom>
          <a:ln>
            <a:solidFill>
              <a:schemeClr val="tx1"/>
            </a:solidFill>
          </a:ln>
        </p:spPr>
      </p:pic>
      <p:pic>
        <p:nvPicPr>
          <p:cNvPr id="11" name="Picture 10" descr="A graph of fossil fuel emission&#10;&#10;Description automatically generated">
            <a:extLst>
              <a:ext uri="{FF2B5EF4-FFF2-40B4-BE49-F238E27FC236}">
                <a16:creationId xmlns:a16="http://schemas.microsoft.com/office/drawing/2014/main" id="{67CA0D33-77D2-97D9-93B0-67968E6F0B9C}"/>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6132258" y="2264703"/>
            <a:ext cx="5660001" cy="3551432"/>
          </a:xfrm>
          <a:prstGeom prst="rect">
            <a:avLst/>
          </a:prstGeom>
          <a:pattFill prst="pct5">
            <a:fgClr>
              <a:sysClr val="windowText" lastClr="000000"/>
            </a:fgClr>
            <a:bgClr>
              <a:schemeClr val="bg1"/>
            </a:bgClr>
          </a:pattFill>
          <a:ln>
            <a:solidFill>
              <a:schemeClr val="accent1"/>
            </a:solidFill>
          </a:ln>
        </p:spPr>
      </p:pic>
      <p:sp>
        <p:nvSpPr>
          <p:cNvPr id="14" name="TextBox 13">
            <a:extLst>
              <a:ext uri="{FF2B5EF4-FFF2-40B4-BE49-F238E27FC236}">
                <a16:creationId xmlns:a16="http://schemas.microsoft.com/office/drawing/2014/main" id="{D614F037-5A25-199F-26CF-58D11275CA6B}"/>
              </a:ext>
            </a:extLst>
          </p:cNvPr>
          <p:cNvSpPr txBox="1"/>
          <p:nvPr/>
        </p:nvSpPr>
        <p:spPr>
          <a:xfrm>
            <a:off x="371061" y="5920409"/>
            <a:ext cx="6098344" cy="646331"/>
          </a:xfrm>
          <a:prstGeom prst="rect">
            <a:avLst/>
          </a:prstGeom>
          <a:noFill/>
        </p:spPr>
        <p:txBody>
          <a:bodyPr wrap="square">
            <a:spAutoFit/>
          </a:bodyPr>
          <a:lstStyle/>
          <a:p>
            <a:r>
              <a:rPr lang="en-GB" sz="1800" b="1">
                <a:solidFill>
                  <a:schemeClr val="accent5">
                    <a:lumMod val="50000"/>
                  </a:schemeClr>
                </a:solidFill>
                <a:effectLst/>
                <a:latin typeface="Arial" panose="020B0604020202020204" pitchFamily="34" charset="0"/>
                <a:ea typeface="Times New Roman" panose="02020603050405020304" pitchFamily="18" charset="0"/>
              </a:rPr>
              <a:t>This graph shows cumulative fossil fuel emissions </a:t>
            </a:r>
          </a:p>
          <a:p>
            <a:r>
              <a:rPr lang="en-GB" sz="1800" b="1">
                <a:solidFill>
                  <a:schemeClr val="accent5">
                    <a:lumMod val="50000"/>
                  </a:schemeClr>
                </a:solidFill>
                <a:effectLst/>
                <a:latin typeface="Arial" panose="020B0604020202020204" pitchFamily="34" charset="0"/>
                <a:ea typeface="Times New Roman" panose="02020603050405020304" pitchFamily="18" charset="0"/>
              </a:rPr>
              <a:t>in UK and India from 1880 to 2008.</a:t>
            </a:r>
            <a:endParaRPr lang="en-GB" sz="1600" b="1">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317D3B49-CA0A-7E61-D09D-E686EACAEC12}"/>
              </a:ext>
            </a:extLst>
          </p:cNvPr>
          <p:cNvSpPr txBox="1"/>
          <p:nvPr/>
        </p:nvSpPr>
        <p:spPr>
          <a:xfrm>
            <a:off x="6059743" y="5856230"/>
            <a:ext cx="6098344" cy="923330"/>
          </a:xfrm>
          <a:prstGeom prst="rect">
            <a:avLst/>
          </a:prstGeom>
          <a:noFill/>
        </p:spPr>
        <p:txBody>
          <a:bodyPr wrap="square">
            <a:spAutoFit/>
          </a:bodyPr>
          <a:lstStyle/>
          <a:p>
            <a:r>
              <a:rPr lang="en-GB" sz="1800" b="1">
                <a:solidFill>
                  <a:schemeClr val="accent5">
                    <a:lumMod val="50000"/>
                  </a:schemeClr>
                </a:solidFill>
                <a:effectLst/>
                <a:latin typeface="Arial" panose="020B0604020202020204" pitchFamily="34" charset="0"/>
                <a:ea typeface="Times New Roman" panose="02020603050405020304" pitchFamily="18" charset="0"/>
              </a:rPr>
              <a:t>This graph shows annual fossil fuel emissions in UK and India from 1880 to 2008 based on metric tons per capita</a:t>
            </a:r>
            <a:r>
              <a:rPr lang="en-GB" sz="1800">
                <a:solidFill>
                  <a:srgbClr val="000000"/>
                </a:solidFill>
                <a:effectLst/>
                <a:latin typeface="Arial" panose="020B0604020202020204" pitchFamily="34" charset="0"/>
                <a:ea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645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7" name="Title 1">
            <a:extLst>
              <a:ext uri="{FF2B5EF4-FFF2-40B4-BE49-F238E27FC236}">
                <a16:creationId xmlns:a16="http://schemas.microsoft.com/office/drawing/2014/main" id="{DE6D31C9-6A3A-C0C8-10E1-8309FE9CE946}"/>
              </a:ext>
            </a:extLst>
          </p:cNvPr>
          <p:cNvSpPr txBox="1">
            <a:spLocks/>
          </p:cNvSpPr>
          <p:nvPr/>
        </p:nvSpPr>
        <p:spPr>
          <a:xfrm>
            <a:off x="-943389" y="73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accent6">
                    <a:lumMod val="50000"/>
                  </a:schemeClr>
                </a:solidFill>
              </a:rPr>
              <a:t>Section3 : Critical Mathematics</a:t>
            </a:r>
          </a:p>
        </p:txBody>
      </p:sp>
      <p:sp>
        <p:nvSpPr>
          <p:cNvPr id="4" name="Content Placeholder 2">
            <a:extLst>
              <a:ext uri="{FF2B5EF4-FFF2-40B4-BE49-F238E27FC236}">
                <a16:creationId xmlns:a16="http://schemas.microsoft.com/office/drawing/2014/main" id="{7448FFB2-F98B-7CFD-A6C8-98C0FDFBFCDB}"/>
              </a:ext>
            </a:extLst>
          </p:cNvPr>
          <p:cNvSpPr txBox="1">
            <a:spLocks/>
          </p:cNvSpPr>
          <p:nvPr/>
        </p:nvSpPr>
        <p:spPr>
          <a:xfrm>
            <a:off x="838200" y="1825625"/>
            <a:ext cx="64646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rgbClr val="000000"/>
                </a:solidFill>
                <a:latin typeface="Adelle Sans Devanagari" panose="02000503000000020004" pitchFamily="2" charset="-78"/>
                <a:ea typeface="Times New Roman" panose="02020603050405020304" pitchFamily="18" charset="0"/>
              </a:rPr>
              <a:t>These different graphs are based on the same data. Which gives a ‘truer’ picture? </a:t>
            </a:r>
          </a:p>
          <a:p>
            <a:pPr marL="0" indent="0">
              <a:buFont typeface="Arial" panose="020B0604020202020204" pitchFamily="34" charset="0"/>
              <a:buNone/>
            </a:pPr>
            <a:r>
              <a:rPr lang="en-GB" sz="2000">
                <a:solidFill>
                  <a:srgbClr val="000000"/>
                </a:solidFill>
                <a:latin typeface="Adelle Sans Devanagari" panose="02000503000000020004" pitchFamily="2" charset="-78"/>
                <a:ea typeface="Times New Roman" panose="02020603050405020304" pitchFamily="18" charset="0"/>
              </a:rPr>
              <a:t>Perhaps the truest picture comes from looking at all of them. </a:t>
            </a:r>
            <a:r>
              <a:rPr lang="en-GB" sz="2000">
                <a:latin typeface="Adelle Sans Devanagari" panose="02000503000000020004" pitchFamily="2" charset="-78"/>
                <a:ea typeface="Times New Roman" panose="02020603050405020304" pitchFamily="18" charset="0"/>
              </a:rPr>
              <a:t>Graphs are not entirely neutral. </a:t>
            </a:r>
          </a:p>
          <a:p>
            <a:pPr marL="0" indent="0">
              <a:buFont typeface="Arial" panose="020B0604020202020204" pitchFamily="34" charset="0"/>
              <a:buNone/>
            </a:pPr>
            <a:endParaRPr lang="en-GB" sz="1800">
              <a:latin typeface="Adelle Sans Devanagari" panose="02000503000000020004" pitchFamily="2" charset="-78"/>
              <a:ea typeface="Times New Roman" panose="02020603050405020304" pitchFamily="18" charset="0"/>
            </a:endParaRPr>
          </a:p>
          <a:p>
            <a:pPr marL="0" indent="0">
              <a:buFont typeface="Arial" panose="020B0604020202020204" pitchFamily="34" charset="0"/>
              <a:buNone/>
            </a:pPr>
            <a:r>
              <a:rPr lang="en-GB" sz="1800">
                <a:latin typeface="Adelle Sans Devanagari" panose="02000503000000020004" pitchFamily="2" charset="-78"/>
                <a:ea typeface="Times New Roman" panose="02020603050405020304" pitchFamily="18" charset="0"/>
              </a:rPr>
              <a:t>(Barwell, 2013)</a:t>
            </a:r>
          </a:p>
          <a:p>
            <a:pPr marL="0" indent="0">
              <a:buFont typeface="Arial" panose="020B0604020202020204" pitchFamily="34" charset="0"/>
              <a:buNone/>
            </a:pPr>
            <a:endParaRPr lang="en-GB" sz="1800">
              <a:latin typeface="Adelle Sans Devanagari" panose="02000503000000020004" pitchFamily="2" charset="-78"/>
              <a:ea typeface="Times New Roman" panose="02020603050405020304" pitchFamily="18" charset="0"/>
            </a:endParaRPr>
          </a:p>
          <a:p>
            <a:pPr marL="0" indent="0">
              <a:buFont typeface="Arial" panose="020B0604020202020204" pitchFamily="34" charset="0"/>
              <a:buNone/>
            </a:pPr>
            <a:r>
              <a:rPr lang="en-GB" sz="1800" b="1">
                <a:latin typeface="Adelle Sans Devanagari" panose="02000503000000020004" pitchFamily="2" charset="-78"/>
                <a:ea typeface="Times New Roman" panose="02020603050405020304" pitchFamily="18" charset="0"/>
              </a:rPr>
              <a:t>NC</a:t>
            </a:r>
          </a:p>
          <a:p>
            <a:pPr marL="0" indent="0">
              <a:buNone/>
            </a:pPr>
            <a:r>
              <a:rPr lang="en-GB" sz="1800">
                <a:latin typeface="Arial" panose="020B0604020202020204" pitchFamily="34" charset="0"/>
              </a:rPr>
              <a:t>R</a:t>
            </a:r>
            <a:r>
              <a:rPr lang="en-GB" sz="1800">
                <a:effectLst/>
                <a:latin typeface="Arial" panose="020B0604020202020204" pitchFamily="34" charset="0"/>
              </a:rPr>
              <a:t>eason mathematically </a:t>
            </a:r>
            <a:r>
              <a:rPr lang="en-GB" sz="1800">
                <a:effectLst/>
                <a:latin typeface="ArialMT"/>
              </a:rPr>
              <a:t>by following a line of enquiry, conjecturing relationships and generalisations, and developing an argument, justification or proof using mathematical language </a:t>
            </a:r>
            <a:endParaRPr lang="en-GB" sz="1200"/>
          </a:p>
          <a:p>
            <a:pPr marL="0" indent="0">
              <a:buNone/>
            </a:pPr>
            <a:r>
              <a:rPr lang="en-GB" sz="1800">
                <a:latin typeface="ArialMT"/>
              </a:rPr>
              <a:t>I</a:t>
            </a:r>
            <a:r>
              <a:rPr lang="en-GB" sz="1800">
                <a:effectLst/>
                <a:latin typeface="ArialMT"/>
              </a:rPr>
              <a:t>nterpret mathematical relationships both algebraically and graphically </a:t>
            </a:r>
            <a:endParaRPr lang="en-GB" sz="1200">
              <a:effectLst/>
            </a:endParaRPr>
          </a:p>
          <a:p>
            <a:pPr marL="0" indent="0">
              <a:buFont typeface="Arial" panose="020B0604020202020204" pitchFamily="34" charset="0"/>
              <a:buNone/>
            </a:pPr>
            <a:endParaRPr lang="en-GB" sz="1800" b="1">
              <a:latin typeface="Times New Roman" panose="02020603050405020304" pitchFamily="18" charset="0"/>
              <a:ea typeface="Times New Roman" panose="02020603050405020304" pitchFamily="18" charset="0"/>
            </a:endParaRPr>
          </a:p>
          <a:p>
            <a:endParaRPr lang="en-US"/>
          </a:p>
        </p:txBody>
      </p:sp>
      <p:pic>
        <p:nvPicPr>
          <p:cNvPr id="5" name="Picture 2" descr="LCN : Learning Curve Network | Questioning techniques – the art of asking  effective questions">
            <a:extLst>
              <a:ext uri="{FF2B5EF4-FFF2-40B4-BE49-F238E27FC236}">
                <a16:creationId xmlns:a16="http://schemas.microsoft.com/office/drawing/2014/main" id="{47DA6034-A28C-39B1-EA63-C890CDD07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361" y="1825624"/>
            <a:ext cx="3537207" cy="353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6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28199" y="1088034"/>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sp>
        <p:nvSpPr>
          <p:cNvPr id="8" name="Content Placeholder 2">
            <a:extLst>
              <a:ext uri="{FF2B5EF4-FFF2-40B4-BE49-F238E27FC236}">
                <a16:creationId xmlns:a16="http://schemas.microsoft.com/office/drawing/2014/main" id="{0B76FE79-F736-D17F-A59D-9BC36F141368}"/>
              </a:ext>
            </a:extLst>
          </p:cNvPr>
          <p:cNvSpPr txBox="1">
            <a:spLocks/>
          </p:cNvSpPr>
          <p:nvPr/>
        </p:nvSpPr>
        <p:spPr>
          <a:xfrm>
            <a:off x="1023938" y="2076357"/>
            <a:ext cx="946308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panose="020B0004020202020204" pitchFamily="34" charset="0"/>
              <a:cs typeface="Times New Roman" panose="02020603050405020304" pitchFamily="18" charset="0"/>
            </a:endParaRPr>
          </a:p>
          <a:p>
            <a:endParaRPr lang="en-US"/>
          </a:p>
        </p:txBody>
      </p:sp>
      <p:sp>
        <p:nvSpPr>
          <p:cNvPr id="6" name="Title 1">
            <a:extLst>
              <a:ext uri="{FF2B5EF4-FFF2-40B4-BE49-F238E27FC236}">
                <a16:creationId xmlns:a16="http://schemas.microsoft.com/office/drawing/2014/main" id="{7D3E8626-E041-85B2-F39B-397A05591A0D}"/>
              </a:ext>
            </a:extLst>
          </p:cNvPr>
          <p:cNvSpPr txBox="1">
            <a:spLocks/>
          </p:cNvSpPr>
          <p:nvPr/>
        </p:nvSpPr>
        <p:spPr>
          <a:xfrm>
            <a:off x="804194" y="69462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accent6">
                    <a:lumMod val="50000"/>
                  </a:schemeClr>
                </a:solidFill>
              </a:rPr>
              <a:t>Section 4 : Your Environment</a:t>
            </a:r>
          </a:p>
        </p:txBody>
      </p:sp>
      <p:sp>
        <p:nvSpPr>
          <p:cNvPr id="9" name="Content Placeholder 2">
            <a:extLst>
              <a:ext uri="{FF2B5EF4-FFF2-40B4-BE49-F238E27FC236}">
                <a16:creationId xmlns:a16="http://schemas.microsoft.com/office/drawing/2014/main" id="{A0484C85-70F6-4811-BF10-94CCE2A3AADC}"/>
              </a:ext>
            </a:extLst>
          </p:cNvPr>
          <p:cNvSpPr txBox="1">
            <a:spLocks/>
          </p:cNvSpPr>
          <p:nvPr/>
        </p:nvSpPr>
        <p:spPr>
          <a:xfrm>
            <a:off x="838200" y="1690688"/>
            <a:ext cx="6168887" cy="51615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latin typeface="Arial" panose="020B0604020202020204" pitchFamily="34" charset="0"/>
                <a:ea typeface="Times New Roman" panose="02020603050405020304" pitchFamily="18" charset="0"/>
              </a:rPr>
              <a:t>Here’s an example of how information can be</a:t>
            </a:r>
          </a:p>
          <a:p>
            <a:pPr marL="0" indent="0">
              <a:buFont typeface="Arial" panose="020B0604020202020204" pitchFamily="34" charset="0"/>
              <a:buNone/>
            </a:pPr>
            <a:r>
              <a:rPr lang="en-GB" sz="2000">
                <a:latin typeface="Arial" panose="020B0604020202020204" pitchFamily="34" charset="0"/>
                <a:ea typeface="Times New Roman" panose="02020603050405020304" pitchFamily="18" charset="0"/>
              </a:rPr>
              <a:t>represented mathematically to encourage positive</a:t>
            </a:r>
          </a:p>
          <a:p>
            <a:pPr marL="0" indent="0">
              <a:buFont typeface="Arial" panose="020B0604020202020204" pitchFamily="34" charset="0"/>
              <a:buNone/>
            </a:pPr>
            <a:r>
              <a:rPr lang="en-GB" sz="2000">
                <a:latin typeface="Arial" panose="020B0604020202020204" pitchFamily="34" charset="0"/>
                <a:ea typeface="Times New Roman" panose="02020603050405020304" pitchFamily="18" charset="0"/>
              </a:rPr>
              <a:t>changes for sustainability.  </a:t>
            </a:r>
          </a:p>
          <a:p>
            <a:pPr marL="0" indent="0">
              <a:buFont typeface="Arial" panose="020B0604020202020204" pitchFamily="34" charset="0"/>
              <a:buNone/>
            </a:pPr>
            <a:endParaRPr lang="en-GB" sz="4400">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GB" sz="2000">
                <a:latin typeface="Arial" panose="020B0604020202020204" pitchFamily="34" charset="0"/>
                <a:ea typeface="Times New Roman" panose="02020603050405020304" pitchFamily="18" charset="0"/>
              </a:rPr>
              <a:t>Can you do something similar with the menu in your school canteen?</a:t>
            </a:r>
          </a:p>
          <a:p>
            <a:pPr marL="0" indent="0">
              <a:buFont typeface="Arial" panose="020B0604020202020204" pitchFamily="34" charset="0"/>
              <a:buNone/>
            </a:pPr>
            <a:endParaRPr lang="en-GB" sz="2000">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GB" sz="1800">
                <a:latin typeface="Arial" panose="020B0604020202020204" pitchFamily="34" charset="0"/>
                <a:ea typeface="Times New Roman" panose="02020603050405020304" pitchFamily="18" charset="0"/>
              </a:rPr>
              <a:t>Patrick from </a:t>
            </a:r>
            <a:r>
              <a:rPr lang="en-GB" sz="1800" err="1">
                <a:latin typeface="Arial" panose="020B0604020202020204" pitchFamily="34" charset="0"/>
                <a:ea typeface="Times New Roman" panose="02020603050405020304" pitchFamily="18" charset="0"/>
              </a:rPr>
              <a:t>Comborton</a:t>
            </a:r>
            <a:r>
              <a:rPr lang="en-GB" sz="1800">
                <a:latin typeface="Arial" panose="020B0604020202020204" pitchFamily="34" charset="0"/>
                <a:ea typeface="Times New Roman" panose="02020603050405020304" pitchFamily="18" charset="0"/>
              </a:rPr>
              <a:t> School is going to discuss how the mathematics department at his school addresses issues of climate change and sustainability through maths.  (Create change, Energy Sparks…)</a:t>
            </a:r>
            <a:endParaRPr lang="en-GB" sz="180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2000">
              <a:latin typeface="Arial" panose="020B0604020202020204" pitchFamily="34" charset="0"/>
              <a:ea typeface="Times New Roman" panose="02020603050405020304" pitchFamily="18" charset="0"/>
            </a:endParaRPr>
          </a:p>
          <a:p>
            <a:pPr marL="0" indent="0">
              <a:buFont typeface="Arial" panose="020B0604020202020204" pitchFamily="34" charset="0"/>
              <a:buNone/>
            </a:pPr>
            <a:endParaRPr lang="en-GB" sz="2000">
              <a:latin typeface="Arial" panose="020B0604020202020204" pitchFamily="34" charset="0"/>
              <a:ea typeface="Times New Roman" panose="02020603050405020304" pitchFamily="18" charset="0"/>
            </a:endParaRPr>
          </a:p>
          <a:p>
            <a:pPr marL="0" indent="0">
              <a:buFont typeface="Arial" panose="020B0604020202020204" pitchFamily="34" charset="0"/>
              <a:buNone/>
            </a:pPr>
            <a:endParaRPr lang="en-GB" sz="2000">
              <a:latin typeface="Arial" panose="020B0604020202020204" pitchFamily="34" charset="0"/>
              <a:ea typeface="Times New Roman" panose="02020603050405020304" pitchFamily="18" charset="0"/>
            </a:endParaRPr>
          </a:p>
          <a:p>
            <a:pPr marL="0" indent="0">
              <a:buFont typeface="Arial" panose="020B0604020202020204" pitchFamily="34" charset="0"/>
              <a:buNone/>
            </a:pPr>
            <a:endParaRPr lang="en-GB" sz="2000">
              <a:latin typeface="Arial" panose="020B0604020202020204" pitchFamily="34" charset="0"/>
              <a:ea typeface="Times New Roman" panose="02020603050405020304" pitchFamily="18" charset="0"/>
            </a:endParaRPr>
          </a:p>
          <a:p>
            <a:endParaRPr lang="en-US"/>
          </a:p>
        </p:txBody>
      </p:sp>
      <p:sp>
        <p:nvSpPr>
          <p:cNvPr id="10" name="Chevron 9">
            <a:extLst>
              <a:ext uri="{FF2B5EF4-FFF2-40B4-BE49-F238E27FC236}">
                <a16:creationId xmlns:a16="http://schemas.microsoft.com/office/drawing/2014/main" id="{3108A49A-61B0-71D0-405C-16A92F9E0740}"/>
              </a:ext>
            </a:extLst>
          </p:cNvPr>
          <p:cNvSpPr/>
          <p:nvPr/>
        </p:nvSpPr>
        <p:spPr>
          <a:xfrm>
            <a:off x="6829839" y="1803018"/>
            <a:ext cx="477078" cy="84717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descr="A chalkboard with writing on it&#10;&#10;Description automatically generated">
            <a:extLst>
              <a:ext uri="{FF2B5EF4-FFF2-40B4-BE49-F238E27FC236}">
                <a16:creationId xmlns:a16="http://schemas.microsoft.com/office/drawing/2014/main" id="{2DAD57C0-E9EC-352E-74A2-9990CC42E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748" y="1690688"/>
            <a:ext cx="3980027" cy="3530111"/>
          </a:xfrm>
          <a:prstGeom prst="rect">
            <a:avLst/>
          </a:prstGeom>
        </p:spPr>
      </p:pic>
      <p:sp>
        <p:nvSpPr>
          <p:cNvPr id="13" name="TextBox 12">
            <a:extLst>
              <a:ext uri="{FF2B5EF4-FFF2-40B4-BE49-F238E27FC236}">
                <a16:creationId xmlns:a16="http://schemas.microsoft.com/office/drawing/2014/main" id="{EF77D950-7936-48D8-1884-9048BDE2C2F5}"/>
              </a:ext>
            </a:extLst>
          </p:cNvPr>
          <p:cNvSpPr txBox="1"/>
          <p:nvPr/>
        </p:nvSpPr>
        <p:spPr>
          <a:xfrm>
            <a:off x="7742582" y="5011790"/>
            <a:ext cx="3844193" cy="646331"/>
          </a:xfrm>
          <a:prstGeom prst="rect">
            <a:avLst/>
          </a:prstGeom>
          <a:noFill/>
        </p:spPr>
        <p:txBody>
          <a:bodyPr wrap="square">
            <a:spAutoFit/>
          </a:bodyPr>
          <a:lstStyle/>
          <a:p>
            <a:pPr marL="0" indent="0">
              <a:buNone/>
            </a:pPr>
            <a:endParaRPr lang="en-GB" sz="1800">
              <a:effectLst/>
              <a:latin typeface="Arial" panose="020B0604020202020204" pitchFamily="34" charset="0"/>
              <a:ea typeface="Times New Roman" panose="02020603050405020304" pitchFamily="18" charset="0"/>
            </a:endParaRPr>
          </a:p>
          <a:p>
            <a:pPr marL="0" indent="0">
              <a:buNone/>
            </a:pPr>
            <a:r>
              <a:rPr lang="en-GB" sz="1800">
                <a:effectLst/>
                <a:latin typeface="Arial" panose="020B0604020202020204" pitchFamily="34" charset="0"/>
                <a:ea typeface="Times New Roman" panose="02020603050405020304" pitchFamily="18" charset="0"/>
              </a:rPr>
              <a:t>On the wall of UCL Student Café</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687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9C7930-4860-0733-E814-86B4524C9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04775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DB003F-E4A7-477A-87C6-176435FB5FA4}"/>
              </a:ext>
            </a:extLst>
          </p:cNvPr>
          <p:cNvSpPr txBox="1"/>
          <p:nvPr/>
        </p:nvSpPr>
        <p:spPr>
          <a:xfrm>
            <a:off x="2172748" y="278309"/>
            <a:ext cx="7195808" cy="769441"/>
          </a:xfrm>
          <a:prstGeom prst="rect">
            <a:avLst/>
          </a:prstGeom>
          <a:noFill/>
        </p:spPr>
        <p:txBody>
          <a:bodyPr wrap="square" rtlCol="0">
            <a:spAutoFit/>
          </a:bodyPr>
          <a:lstStyle/>
          <a:p>
            <a:pPr algn="ctr"/>
            <a:r>
              <a:rPr lang="en-GB" sz="4400"/>
              <a:t>Join at Menti.com-</a:t>
            </a:r>
            <a:r>
              <a:rPr lang="en-GB" sz="4400" b="1" i="0">
                <a:effectLst/>
                <a:latin typeface="MentiText"/>
              </a:rPr>
              <a:t>87 32 83 5</a:t>
            </a:r>
            <a:endParaRPr lang="en-GB" sz="4400"/>
          </a:p>
        </p:txBody>
      </p:sp>
    </p:spTree>
    <p:extLst>
      <p:ext uri="{BB962C8B-B14F-4D97-AF65-F5344CB8AC3E}">
        <p14:creationId xmlns:p14="http://schemas.microsoft.com/office/powerpoint/2010/main" val="3808150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globe">
            <a:extLst>
              <a:ext uri="{FF2B5EF4-FFF2-40B4-BE49-F238E27FC236}">
                <a16:creationId xmlns:a16="http://schemas.microsoft.com/office/drawing/2014/main" id="{408E047D-B73B-EDD4-7B3C-8E62C609A2C4}"/>
              </a:ext>
            </a:extLst>
          </p:cNvPr>
          <p:cNvPicPr>
            <a:picLocks noChangeAspect="1"/>
          </p:cNvPicPr>
          <p:nvPr/>
        </p:nvPicPr>
        <p:blipFill rotWithShape="1">
          <a:blip r:embed="rId3"/>
          <a:srcRect l="16202" t="14281" r="17970" b="27430"/>
          <a:stretch/>
        </p:blipFill>
        <p:spPr>
          <a:xfrm>
            <a:off x="44984" y="585988"/>
            <a:ext cx="12159916" cy="6272012"/>
          </a:xfrm>
          <a:prstGeom prst="rect">
            <a:avLst/>
          </a:prstGeom>
        </p:spPr>
      </p:pic>
      <p:sp>
        <p:nvSpPr>
          <p:cNvPr id="11" name="Text Placeholder 8"/>
          <p:cNvSpPr>
            <a:spLocks noGrp="1"/>
          </p:cNvSpPr>
          <p:nvPr/>
        </p:nvSpPr>
        <p:spPr>
          <a:xfrm>
            <a:off x="3623175" y="1928543"/>
            <a:ext cx="548895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kern="1200"/>
          </a:p>
        </p:txBody>
      </p:sp>
      <p:sp>
        <p:nvSpPr>
          <p:cNvPr id="2" name="Title 4" descr="Heading">
            <a:extLst>
              <a:ext uri="{FF2B5EF4-FFF2-40B4-BE49-F238E27FC236}">
                <a16:creationId xmlns:a16="http://schemas.microsoft.com/office/drawing/2014/main" id="{35DFF38A-0A7C-D689-1B21-5179714F9BA3}"/>
              </a:ext>
            </a:extLst>
          </p:cNvPr>
          <p:cNvSpPr txBox="1">
            <a:spLocks/>
          </p:cNvSpPr>
          <p:nvPr/>
        </p:nvSpPr>
        <p:spPr>
          <a:xfrm>
            <a:off x="333448" y="790462"/>
            <a:ext cx="6749056" cy="238597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lnSpc>
                <a:spcPct val="120000"/>
              </a:lnSpc>
              <a:spcAft>
                <a:spcPts val="600"/>
              </a:spcAft>
            </a:pPr>
            <a:r>
              <a:rPr lang="en-GB">
                <a:solidFill>
                  <a:schemeClr val="bg1"/>
                </a:solidFill>
              </a:rPr>
              <a:t>Teaching for Sustainable Futures</a:t>
            </a:r>
          </a:p>
          <a:p>
            <a:pPr algn="l">
              <a:lnSpc>
                <a:spcPct val="120000"/>
              </a:lnSpc>
              <a:spcAft>
                <a:spcPts val="600"/>
              </a:spcAft>
            </a:pPr>
            <a:r>
              <a:rPr lang="en-GB" sz="3800">
                <a:solidFill>
                  <a:schemeClr val="bg1"/>
                </a:solidFill>
              </a:rPr>
              <a:t>Professional Development Programme for Teachers</a:t>
            </a:r>
          </a:p>
        </p:txBody>
      </p:sp>
      <p:sp>
        <p:nvSpPr>
          <p:cNvPr id="3" name="TextBox 2">
            <a:extLst>
              <a:ext uri="{FF2B5EF4-FFF2-40B4-BE49-F238E27FC236}">
                <a16:creationId xmlns:a16="http://schemas.microsoft.com/office/drawing/2014/main" id="{696ED7AC-0688-CE57-D77A-949375760EE1}"/>
              </a:ext>
            </a:extLst>
          </p:cNvPr>
          <p:cNvSpPr txBox="1"/>
          <p:nvPr/>
        </p:nvSpPr>
        <p:spPr>
          <a:xfrm>
            <a:off x="9517380" y="6573109"/>
            <a:ext cx="2555043" cy="246221"/>
          </a:xfrm>
          <a:prstGeom prst="rect">
            <a:avLst/>
          </a:prstGeom>
          <a:noFill/>
        </p:spPr>
        <p:txBody>
          <a:bodyPr wrap="square" rtlCol="0">
            <a:spAutoFit/>
          </a:bodyPr>
          <a:lstStyle/>
          <a:p>
            <a:r>
              <a:rPr lang="en-GB" sz="1000">
                <a:ea typeface="Times New Roman" panose="02020603050405020304" pitchFamily="18" charset="0"/>
              </a:rPr>
              <a:t>Image c</a:t>
            </a:r>
            <a:r>
              <a:rPr lang="en-GB" sz="1000">
                <a:effectLst/>
                <a:ea typeface="Times New Roman" panose="02020603050405020304" pitchFamily="18" charset="0"/>
              </a:rPr>
              <a:t>redit: Hero Images / Adobe Stock</a:t>
            </a:r>
            <a:endParaRPr lang="en-GB" sz="1000"/>
          </a:p>
        </p:txBody>
      </p:sp>
      <p:sp>
        <p:nvSpPr>
          <p:cNvPr id="5" name="Rectangle 4">
            <a:extLst>
              <a:ext uri="{FF2B5EF4-FFF2-40B4-BE49-F238E27FC236}">
                <a16:creationId xmlns:a16="http://schemas.microsoft.com/office/drawing/2014/main" id="{09BB6B62-D566-6DFA-148F-4024ACCEDC1D}"/>
              </a:ext>
            </a:extLst>
          </p:cNvPr>
          <p:cNvSpPr/>
          <p:nvPr/>
        </p:nvSpPr>
        <p:spPr>
          <a:xfrm>
            <a:off x="0" y="0"/>
            <a:ext cx="1219200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4">
            <a:extLst>
              <a:ext uri="{FF2B5EF4-FFF2-40B4-BE49-F238E27FC236}">
                <a16:creationId xmlns:a16="http://schemas.microsoft.com/office/drawing/2014/main" id="{69DF2E77-57A8-A668-78B1-836C9C24E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2" y="0"/>
            <a:ext cx="12188858" cy="546755"/>
          </a:xfrm>
          <a:prstGeom prst="rect">
            <a:avLst/>
          </a:prstGeom>
        </p:spPr>
      </p:pic>
    </p:spTree>
    <p:extLst>
      <p:ext uri="{BB962C8B-B14F-4D97-AF65-F5344CB8AC3E}">
        <p14:creationId xmlns:p14="http://schemas.microsoft.com/office/powerpoint/2010/main" val="112093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B5D-576C-E40D-3ED4-D19933CDD9CD}"/>
              </a:ext>
            </a:extLst>
          </p:cNvPr>
          <p:cNvSpPr>
            <a:spLocks noGrp="1"/>
          </p:cNvSpPr>
          <p:nvPr>
            <p:ph type="title"/>
          </p:nvPr>
        </p:nvSpPr>
        <p:spPr>
          <a:xfrm>
            <a:off x="7373020" y="3425850"/>
            <a:ext cx="2971576" cy="835683"/>
          </a:xfrm>
        </p:spPr>
        <p:txBody>
          <a:bodyPr vert="horz" lIns="91440" tIns="45720" rIns="91440" bIns="45720" rtlCol="0" anchor="ctr">
            <a:normAutofit/>
          </a:bodyPr>
          <a:lstStyle/>
          <a:p>
            <a:r>
              <a:rPr lang="en-US" sz="3600"/>
              <a:t>Principles</a:t>
            </a:r>
            <a:endParaRPr lang="en-US" sz="3600" b="1"/>
          </a:p>
        </p:txBody>
      </p:sp>
      <p:sp>
        <p:nvSpPr>
          <p:cNvPr id="7" name="Title 1">
            <a:extLst>
              <a:ext uri="{FF2B5EF4-FFF2-40B4-BE49-F238E27FC236}">
                <a16:creationId xmlns:a16="http://schemas.microsoft.com/office/drawing/2014/main" id="{8E4FE291-0061-1417-E6B2-9E146DFC9308}"/>
              </a:ext>
            </a:extLst>
          </p:cNvPr>
          <p:cNvSpPr txBox="1">
            <a:spLocks/>
          </p:cNvSpPr>
          <p:nvPr/>
        </p:nvSpPr>
        <p:spPr>
          <a:xfrm>
            <a:off x="543473" y="2550459"/>
            <a:ext cx="11105053" cy="26388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000">
              <a:latin typeface="+mn-lt"/>
              <a:ea typeface="+mn-ea"/>
              <a:cs typeface="Arial"/>
            </a:endParaRPr>
          </a:p>
          <a:p>
            <a:pPr indent="-228600">
              <a:spcAft>
                <a:spcPts val="600"/>
              </a:spcAft>
              <a:buFont typeface="Arial" panose="020B0604020202020204" pitchFamily="34" charset="0"/>
              <a:buChar char="•"/>
            </a:pPr>
            <a:endParaRPr lang="en-US" sz="2000">
              <a:latin typeface="+mn-lt"/>
              <a:ea typeface="+mn-ea"/>
              <a:cs typeface="Arial"/>
            </a:endParaRPr>
          </a:p>
          <a:p>
            <a:pPr indent="-228600">
              <a:spcAft>
                <a:spcPts val="600"/>
              </a:spcAft>
              <a:buFont typeface="Arial" panose="020B0604020202020204" pitchFamily="34" charset="0"/>
              <a:buChar char="•"/>
            </a:pPr>
            <a:endParaRPr lang="en-US" sz="2000">
              <a:latin typeface="+mn-lt"/>
              <a:ea typeface="+mn-ea"/>
              <a:cs typeface="Arial"/>
            </a:endParaRPr>
          </a:p>
          <a:p>
            <a:pPr indent="-228600">
              <a:spcAft>
                <a:spcPts val="600"/>
              </a:spcAft>
              <a:buFont typeface="Arial" panose="020B0604020202020204" pitchFamily="34" charset="0"/>
              <a:buChar char="•"/>
            </a:pPr>
            <a:endParaRPr lang="en-US" sz="2000">
              <a:latin typeface="+mn-lt"/>
              <a:ea typeface="+mn-ea"/>
              <a:cs typeface="Arial"/>
            </a:endParaRPr>
          </a:p>
          <a:p>
            <a:pPr indent="-228600">
              <a:spcAft>
                <a:spcPts val="600"/>
              </a:spcAft>
              <a:buFont typeface="Arial" panose="020B0604020202020204" pitchFamily="34" charset="0"/>
              <a:buChar char="•"/>
            </a:pPr>
            <a:endParaRPr lang="en-US" sz="2000">
              <a:latin typeface="+mn-lt"/>
              <a:ea typeface="+mn-ea"/>
              <a:cs typeface="Arial"/>
            </a:endParaRPr>
          </a:p>
        </p:txBody>
      </p:sp>
      <p:sp>
        <p:nvSpPr>
          <p:cNvPr id="3" name="Rectangle 2">
            <a:extLst>
              <a:ext uri="{FF2B5EF4-FFF2-40B4-BE49-F238E27FC236}">
                <a16:creationId xmlns:a16="http://schemas.microsoft.com/office/drawing/2014/main" id="{6E162BA8-0963-71FD-83CD-B5FE05721CBD}"/>
              </a:ext>
            </a:extLst>
          </p:cNvPr>
          <p:cNvSpPr/>
          <p:nvPr/>
        </p:nvSpPr>
        <p:spPr>
          <a:xfrm>
            <a:off x="0" y="0"/>
            <a:ext cx="1219200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33E5371A-A53B-AE85-4120-DF7609F24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900" cy="546755"/>
          </a:xfrm>
          <a:prstGeom prst="rect">
            <a:avLst/>
          </a:prstGeom>
        </p:spPr>
      </p:pic>
      <p:pic>
        <p:nvPicPr>
          <p:cNvPr id="6" name="Content Placeholder 4">
            <a:extLst>
              <a:ext uri="{FF2B5EF4-FFF2-40B4-BE49-F238E27FC236}">
                <a16:creationId xmlns:a16="http://schemas.microsoft.com/office/drawing/2014/main" id="{C1EA0CE1-C3A5-0AA4-4838-D490646C3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6755"/>
          </a:xfrm>
          <a:prstGeom prst="rect">
            <a:avLst/>
          </a:prstGeom>
        </p:spPr>
      </p:pic>
      <p:pic>
        <p:nvPicPr>
          <p:cNvPr id="5" name="Picture 7" descr="A diagram of a teacher&amp;#39;s process&#10;&#10;Description automatically generated">
            <a:extLst>
              <a:ext uri="{FF2B5EF4-FFF2-40B4-BE49-F238E27FC236}">
                <a16:creationId xmlns:a16="http://schemas.microsoft.com/office/drawing/2014/main" id="{E8FB464C-E18E-7701-4970-193657C792B2}"/>
              </a:ext>
            </a:extLst>
          </p:cNvPr>
          <p:cNvPicPr>
            <a:picLocks noChangeAspect="1"/>
          </p:cNvPicPr>
          <p:nvPr/>
        </p:nvPicPr>
        <p:blipFill>
          <a:blip r:embed="rId4"/>
          <a:stretch>
            <a:fillRect/>
          </a:stretch>
        </p:blipFill>
        <p:spPr>
          <a:xfrm>
            <a:off x="4097594" y="748389"/>
            <a:ext cx="8925230" cy="5852837"/>
          </a:xfrm>
          <a:prstGeom prst="rect">
            <a:avLst/>
          </a:prstGeom>
        </p:spPr>
      </p:pic>
      <p:pic>
        <p:nvPicPr>
          <p:cNvPr id="9" name="Picture 2" descr="How to become a teacher in the UK in six steps">
            <a:extLst>
              <a:ext uri="{FF2B5EF4-FFF2-40B4-BE49-F238E27FC236}">
                <a16:creationId xmlns:a16="http://schemas.microsoft.com/office/drawing/2014/main" id="{8B0BDD7F-1D79-4AD4-8540-615E550B08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79" t="8156" r="21723" b="-1"/>
          <a:stretch/>
        </p:blipFill>
        <p:spPr bwMode="auto">
          <a:xfrm>
            <a:off x="168901" y="618335"/>
            <a:ext cx="4958270" cy="598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4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162BA8-0963-71FD-83CD-B5FE05721CBD}"/>
              </a:ext>
            </a:extLst>
          </p:cNvPr>
          <p:cNvSpPr/>
          <p:nvPr/>
        </p:nvSpPr>
        <p:spPr>
          <a:xfrm>
            <a:off x="0" y="0"/>
            <a:ext cx="1219200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33E5371A-A53B-AE85-4120-DF7609F24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900" cy="546755"/>
          </a:xfrm>
          <a:prstGeom prst="rect">
            <a:avLst/>
          </a:prstGeom>
        </p:spPr>
      </p:pic>
      <p:pic>
        <p:nvPicPr>
          <p:cNvPr id="6" name="Content Placeholder 4">
            <a:extLst>
              <a:ext uri="{FF2B5EF4-FFF2-40B4-BE49-F238E27FC236}">
                <a16:creationId xmlns:a16="http://schemas.microsoft.com/office/drawing/2014/main" id="{C1EA0CE1-C3A5-0AA4-4838-D490646C3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6755"/>
          </a:xfrm>
          <a:prstGeom prst="rect">
            <a:avLst/>
          </a:prstGeom>
        </p:spPr>
      </p:pic>
      <p:pic>
        <p:nvPicPr>
          <p:cNvPr id="9" name="Picture 2" descr="Lancashire Children, Young People and Families Partnership - Lancashire  County Council">
            <a:extLst>
              <a:ext uri="{FF2B5EF4-FFF2-40B4-BE49-F238E27FC236}">
                <a16:creationId xmlns:a16="http://schemas.microsoft.com/office/drawing/2014/main" id="{6CB9C87B-5EF8-12C3-B8C8-61BD34D46F18}"/>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28426"/>
          <a:stretch/>
        </p:blipFill>
        <p:spPr bwMode="auto">
          <a:xfrm>
            <a:off x="176305" y="546754"/>
            <a:ext cx="11839389" cy="5741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32DA56-582B-17D3-5469-C6FC6E8FC019}"/>
              </a:ext>
            </a:extLst>
          </p:cNvPr>
          <p:cNvSpPr txBox="1"/>
          <p:nvPr/>
        </p:nvSpPr>
        <p:spPr>
          <a:xfrm>
            <a:off x="1019841" y="817777"/>
            <a:ext cx="10165218" cy="680720"/>
          </a:xfrm>
          <a:prstGeom prst="rect">
            <a:avLst/>
          </a:prstGeom>
          <a:noFill/>
        </p:spPr>
        <p:txBody>
          <a:bodyPr vert="horz" lIns="91440" tIns="45720" rIns="91440" bIns="45720" rtlCol="0" anchor="b">
            <a:noAutofit/>
          </a:bodyPr>
          <a:lstStyle/>
          <a:p>
            <a:pPr algn="ctr">
              <a:lnSpc>
                <a:spcPct val="90000"/>
              </a:lnSpc>
              <a:spcBef>
                <a:spcPct val="0"/>
              </a:spcBef>
              <a:spcAft>
                <a:spcPts val="600"/>
              </a:spcAft>
            </a:pPr>
            <a:r>
              <a:rPr lang="en-US" sz="4000" b="1">
                <a:latin typeface="Arial" panose="020B0604020202020204" pitchFamily="34" charset="0"/>
                <a:ea typeface="+mj-ea"/>
                <a:cs typeface="Arial" panose="020B0604020202020204" pitchFamily="34" charset="0"/>
              </a:rPr>
              <a:t>Outcomes for young people</a:t>
            </a:r>
          </a:p>
        </p:txBody>
      </p:sp>
      <p:graphicFrame>
        <p:nvGraphicFramePr>
          <p:cNvPr id="11" name="TextBox 2">
            <a:extLst>
              <a:ext uri="{FF2B5EF4-FFF2-40B4-BE49-F238E27FC236}">
                <a16:creationId xmlns:a16="http://schemas.microsoft.com/office/drawing/2014/main" id="{B75AC06F-F717-C81D-1D2E-B2B84CC214B0}"/>
              </a:ext>
            </a:extLst>
          </p:cNvPr>
          <p:cNvGraphicFramePr/>
          <p:nvPr/>
        </p:nvGraphicFramePr>
        <p:xfrm>
          <a:off x="483746" y="3636236"/>
          <a:ext cx="11355643" cy="29651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118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D19E58-0C67-651C-1C63-C7120DAEDE3F}"/>
              </a:ext>
            </a:extLst>
          </p:cNvPr>
          <p:cNvSpPr/>
          <p:nvPr/>
        </p:nvSpPr>
        <p:spPr>
          <a:xfrm>
            <a:off x="-1" y="0"/>
            <a:ext cx="12296633" cy="431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extLst>
              <a:ext uri="{FF2B5EF4-FFF2-40B4-BE49-F238E27FC236}">
                <a16:creationId xmlns:a16="http://schemas.microsoft.com/office/drawing/2014/main" id="{6E00618B-B424-B31C-D26A-10D859F60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6755"/>
          </a:xfrm>
          <a:prstGeom prst="rect">
            <a:avLst/>
          </a:prstGeom>
        </p:spPr>
      </p:pic>
      <p:sp>
        <p:nvSpPr>
          <p:cNvPr id="6" name="Title 1">
            <a:extLst>
              <a:ext uri="{FF2B5EF4-FFF2-40B4-BE49-F238E27FC236}">
                <a16:creationId xmlns:a16="http://schemas.microsoft.com/office/drawing/2014/main" id="{28490947-0092-7309-22FC-F8336724FFA6}"/>
              </a:ext>
            </a:extLst>
          </p:cNvPr>
          <p:cNvSpPr txBox="1">
            <a:spLocks/>
          </p:cNvSpPr>
          <p:nvPr/>
        </p:nvSpPr>
        <p:spPr>
          <a:xfrm>
            <a:off x="-1" y="422502"/>
            <a:ext cx="7157075" cy="1199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a:latin typeface="Candara" panose="020E0502030303020204" pitchFamily="34" charset="0"/>
              </a:rPr>
              <a:t>What do the modules look like?</a:t>
            </a:r>
          </a:p>
        </p:txBody>
      </p:sp>
      <p:pic>
        <p:nvPicPr>
          <p:cNvPr id="10" name="Picture 13" descr="A black and white image of a paper and a dart board&#10;&#10;Description automatically generated">
            <a:extLst>
              <a:ext uri="{FF2B5EF4-FFF2-40B4-BE49-F238E27FC236}">
                <a16:creationId xmlns:a16="http://schemas.microsoft.com/office/drawing/2014/main" id="{25A14FCA-D51E-9DB0-C2B0-300C9A4709C7}"/>
              </a:ext>
            </a:extLst>
          </p:cNvPr>
          <p:cNvPicPr>
            <a:picLocks noChangeAspect="1"/>
          </p:cNvPicPr>
          <p:nvPr/>
        </p:nvPicPr>
        <p:blipFill>
          <a:blip r:embed="rId4"/>
          <a:stretch>
            <a:fillRect/>
          </a:stretch>
        </p:blipFill>
        <p:spPr>
          <a:xfrm>
            <a:off x="120295" y="4782136"/>
            <a:ext cx="1163309" cy="648633"/>
          </a:xfrm>
          <a:prstGeom prst="rect">
            <a:avLst/>
          </a:prstGeom>
        </p:spPr>
      </p:pic>
      <p:pic>
        <p:nvPicPr>
          <p:cNvPr id="11" name="Picture 14" descr="A black text on a white background&#10;&#10;Description automatically generated">
            <a:extLst>
              <a:ext uri="{FF2B5EF4-FFF2-40B4-BE49-F238E27FC236}">
                <a16:creationId xmlns:a16="http://schemas.microsoft.com/office/drawing/2014/main" id="{C53B9A81-1DF7-7F65-70EB-861098869A08}"/>
              </a:ext>
            </a:extLst>
          </p:cNvPr>
          <p:cNvPicPr>
            <a:picLocks noChangeAspect="1"/>
          </p:cNvPicPr>
          <p:nvPr/>
        </p:nvPicPr>
        <p:blipFill>
          <a:blip r:embed="rId5"/>
          <a:stretch>
            <a:fillRect/>
          </a:stretch>
        </p:blipFill>
        <p:spPr>
          <a:xfrm>
            <a:off x="9150953" y="5703966"/>
            <a:ext cx="2605421" cy="686921"/>
          </a:xfrm>
          <a:prstGeom prst="rect">
            <a:avLst/>
          </a:prstGeom>
        </p:spPr>
      </p:pic>
      <p:pic>
        <p:nvPicPr>
          <p:cNvPr id="12" name="Picture 15" descr="A black text with black letters&#10;&#10;Description automatically generated">
            <a:extLst>
              <a:ext uri="{FF2B5EF4-FFF2-40B4-BE49-F238E27FC236}">
                <a16:creationId xmlns:a16="http://schemas.microsoft.com/office/drawing/2014/main" id="{1D9C1C01-A8D8-6A41-8CC4-60167F544922}"/>
              </a:ext>
            </a:extLst>
          </p:cNvPr>
          <p:cNvPicPr>
            <a:picLocks noChangeAspect="1"/>
          </p:cNvPicPr>
          <p:nvPr/>
        </p:nvPicPr>
        <p:blipFill>
          <a:blip r:embed="rId6"/>
          <a:stretch>
            <a:fillRect/>
          </a:stretch>
        </p:blipFill>
        <p:spPr>
          <a:xfrm>
            <a:off x="8688340" y="4901322"/>
            <a:ext cx="2878610" cy="678719"/>
          </a:xfrm>
          <a:prstGeom prst="rect">
            <a:avLst/>
          </a:prstGeom>
        </p:spPr>
      </p:pic>
      <p:pic>
        <p:nvPicPr>
          <p:cNvPr id="14" name="Picture 11" descr="A white and green rectangular sign with black text&#10;&#10;Description automatically generated">
            <a:extLst>
              <a:ext uri="{FF2B5EF4-FFF2-40B4-BE49-F238E27FC236}">
                <a16:creationId xmlns:a16="http://schemas.microsoft.com/office/drawing/2014/main" id="{99618004-819C-050D-24FA-C59F565F3BAD}"/>
              </a:ext>
            </a:extLst>
          </p:cNvPr>
          <p:cNvPicPr>
            <a:picLocks noChangeAspect="1"/>
          </p:cNvPicPr>
          <p:nvPr/>
        </p:nvPicPr>
        <p:blipFill>
          <a:blip r:embed="rId7"/>
          <a:stretch>
            <a:fillRect/>
          </a:stretch>
        </p:blipFill>
        <p:spPr>
          <a:xfrm>
            <a:off x="6926577" y="577847"/>
            <a:ext cx="4076700" cy="2322796"/>
          </a:xfrm>
          <a:prstGeom prst="rect">
            <a:avLst/>
          </a:prstGeom>
        </p:spPr>
      </p:pic>
      <p:grpSp>
        <p:nvGrpSpPr>
          <p:cNvPr id="17" name="Group 16">
            <a:extLst>
              <a:ext uri="{FF2B5EF4-FFF2-40B4-BE49-F238E27FC236}">
                <a16:creationId xmlns:a16="http://schemas.microsoft.com/office/drawing/2014/main" id="{6519C10F-0F59-7107-AA46-8072FD9DEEAB}"/>
              </a:ext>
            </a:extLst>
          </p:cNvPr>
          <p:cNvGrpSpPr/>
          <p:nvPr/>
        </p:nvGrpSpPr>
        <p:grpSpPr>
          <a:xfrm>
            <a:off x="253243" y="1466355"/>
            <a:ext cx="2402491" cy="2721987"/>
            <a:chOff x="737037" y="1673354"/>
            <a:chExt cx="2776845" cy="2975212"/>
          </a:xfrm>
        </p:grpSpPr>
        <p:sp>
          <p:nvSpPr>
            <p:cNvPr id="15" name="Rectangle 14">
              <a:extLst>
                <a:ext uri="{FF2B5EF4-FFF2-40B4-BE49-F238E27FC236}">
                  <a16:creationId xmlns:a16="http://schemas.microsoft.com/office/drawing/2014/main" id="{8B8E47F0-E2E1-0F66-B72F-CCE56D636111}"/>
                </a:ext>
              </a:extLst>
            </p:cNvPr>
            <p:cNvSpPr/>
            <p:nvPr/>
          </p:nvSpPr>
          <p:spPr>
            <a:xfrm>
              <a:off x="737037" y="1673354"/>
              <a:ext cx="2776845" cy="29752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6" name="Picture 9" descr="A screenshot of a screen capture&#10;&#10;Description automatically generated">
              <a:extLst>
                <a:ext uri="{FF2B5EF4-FFF2-40B4-BE49-F238E27FC236}">
                  <a16:creationId xmlns:a16="http://schemas.microsoft.com/office/drawing/2014/main" id="{86E04CDE-1FBC-9E98-0294-DC8A9370D1F7}"/>
                </a:ext>
              </a:extLst>
            </p:cNvPr>
            <p:cNvPicPr>
              <a:picLocks noChangeAspect="1"/>
            </p:cNvPicPr>
            <p:nvPr/>
          </p:nvPicPr>
          <p:blipFill>
            <a:blip r:embed="rId8"/>
            <a:stretch>
              <a:fillRect/>
            </a:stretch>
          </p:blipFill>
          <p:spPr>
            <a:xfrm>
              <a:off x="784427" y="1755116"/>
              <a:ext cx="2700745" cy="2811687"/>
            </a:xfrm>
            <a:prstGeom prst="rect">
              <a:avLst/>
            </a:prstGeom>
          </p:spPr>
        </p:pic>
      </p:grpSp>
      <p:pic>
        <p:nvPicPr>
          <p:cNvPr id="3" name="Picture 2">
            <a:extLst>
              <a:ext uri="{FF2B5EF4-FFF2-40B4-BE49-F238E27FC236}">
                <a16:creationId xmlns:a16="http://schemas.microsoft.com/office/drawing/2014/main" id="{AC519880-9953-6698-5C14-5A75165856C8}"/>
              </a:ext>
            </a:extLst>
          </p:cNvPr>
          <p:cNvPicPr>
            <a:picLocks noChangeAspect="1"/>
          </p:cNvPicPr>
          <p:nvPr/>
        </p:nvPicPr>
        <p:blipFill>
          <a:blip r:embed="rId9"/>
          <a:stretch>
            <a:fillRect/>
          </a:stretch>
        </p:blipFill>
        <p:spPr>
          <a:xfrm>
            <a:off x="3311521" y="1739245"/>
            <a:ext cx="3174235" cy="1795264"/>
          </a:xfrm>
          <a:prstGeom prst="rect">
            <a:avLst/>
          </a:prstGeom>
        </p:spPr>
      </p:pic>
      <p:pic>
        <p:nvPicPr>
          <p:cNvPr id="8" name="Picture 7">
            <a:extLst>
              <a:ext uri="{FF2B5EF4-FFF2-40B4-BE49-F238E27FC236}">
                <a16:creationId xmlns:a16="http://schemas.microsoft.com/office/drawing/2014/main" id="{3B540B45-6F1F-9261-0230-0A8E0F23385F}"/>
              </a:ext>
            </a:extLst>
          </p:cNvPr>
          <p:cNvPicPr>
            <a:picLocks noChangeAspect="1"/>
          </p:cNvPicPr>
          <p:nvPr/>
        </p:nvPicPr>
        <p:blipFill>
          <a:blip r:embed="rId10"/>
          <a:stretch>
            <a:fillRect/>
          </a:stretch>
        </p:blipFill>
        <p:spPr>
          <a:xfrm>
            <a:off x="1552457" y="3896341"/>
            <a:ext cx="2704401" cy="2882910"/>
          </a:xfrm>
          <a:prstGeom prst="rect">
            <a:avLst/>
          </a:prstGeom>
          <a:ln w="60325">
            <a:solidFill>
              <a:schemeClr val="tx1"/>
            </a:solidFill>
          </a:ln>
        </p:spPr>
      </p:pic>
      <p:pic>
        <p:nvPicPr>
          <p:cNvPr id="21" name="Picture 20">
            <a:extLst>
              <a:ext uri="{FF2B5EF4-FFF2-40B4-BE49-F238E27FC236}">
                <a16:creationId xmlns:a16="http://schemas.microsoft.com/office/drawing/2014/main" id="{3CF87EB9-8013-FC57-1BD2-06E2DD46CCB5}"/>
              </a:ext>
            </a:extLst>
          </p:cNvPr>
          <p:cNvPicPr>
            <a:picLocks noChangeAspect="1"/>
          </p:cNvPicPr>
          <p:nvPr/>
        </p:nvPicPr>
        <p:blipFill>
          <a:blip r:embed="rId11"/>
          <a:stretch>
            <a:fillRect/>
          </a:stretch>
        </p:blipFill>
        <p:spPr>
          <a:xfrm>
            <a:off x="7808219" y="2454601"/>
            <a:ext cx="4102213" cy="2322796"/>
          </a:xfrm>
          <a:prstGeom prst="rect">
            <a:avLst/>
          </a:prstGeom>
        </p:spPr>
      </p:pic>
      <p:pic>
        <p:nvPicPr>
          <p:cNvPr id="23" name="Picture 22">
            <a:extLst>
              <a:ext uri="{FF2B5EF4-FFF2-40B4-BE49-F238E27FC236}">
                <a16:creationId xmlns:a16="http://schemas.microsoft.com/office/drawing/2014/main" id="{56CD088D-27F5-7A09-5864-0D79C158B306}"/>
              </a:ext>
            </a:extLst>
          </p:cNvPr>
          <p:cNvPicPr>
            <a:picLocks noChangeAspect="1"/>
          </p:cNvPicPr>
          <p:nvPr/>
        </p:nvPicPr>
        <p:blipFill>
          <a:blip r:embed="rId12"/>
          <a:stretch>
            <a:fillRect/>
          </a:stretch>
        </p:blipFill>
        <p:spPr>
          <a:xfrm>
            <a:off x="4822289" y="4507958"/>
            <a:ext cx="3763233" cy="2144167"/>
          </a:xfrm>
          <a:prstGeom prst="rect">
            <a:avLst/>
          </a:prstGeom>
        </p:spPr>
      </p:pic>
    </p:spTree>
    <p:extLst>
      <p:ext uri="{BB962C8B-B14F-4D97-AF65-F5344CB8AC3E}">
        <p14:creationId xmlns:p14="http://schemas.microsoft.com/office/powerpoint/2010/main" val="1385918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682" y="550547"/>
            <a:ext cx="12195358" cy="6307453"/>
          </a:xfrm>
          <a:prstGeom prst="rect">
            <a:avLst/>
          </a:prstGeom>
        </p:spPr>
      </p:pic>
      <p:sp>
        <p:nvSpPr>
          <p:cNvPr id="5" name="TextBox 4">
            <a:extLst>
              <a:ext uri="{FF2B5EF4-FFF2-40B4-BE49-F238E27FC236}">
                <a16:creationId xmlns:a16="http://schemas.microsoft.com/office/drawing/2014/main" id="{A3FFBB53-A7B7-85B3-1BD2-2051647ADE0B}"/>
              </a:ext>
            </a:extLst>
          </p:cNvPr>
          <p:cNvSpPr txBox="1"/>
          <p:nvPr/>
        </p:nvSpPr>
        <p:spPr>
          <a:xfrm>
            <a:off x="248093" y="921487"/>
            <a:ext cx="1126696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Primary Mathematics </a:t>
            </a:r>
          </a:p>
          <a:p>
            <a:endParaRPr lang="en-US">
              <a:cs typeface="Calibri"/>
            </a:endParaRPr>
          </a:p>
          <a:p>
            <a:endParaRPr lang="en-US">
              <a:cs typeface="Calibri"/>
            </a:endParaRPr>
          </a:p>
          <a:p>
            <a:r>
              <a:rPr lang="en-US">
                <a:cs typeface="Calibri"/>
              </a:rPr>
              <a:t>1.Consumption and sustainability; The role of mathematics to awaken our sustainability consciousness</a:t>
            </a:r>
            <a:endParaRPr lang="en-US"/>
          </a:p>
          <a:p>
            <a:r>
              <a:rPr lang="en-US">
                <a:cs typeface="Calibri"/>
              </a:rPr>
              <a:t>- How can we use mathematics to ‘awaken our sustainability consciousness’ in critically examining our impact on the planet through mathematical reasoning, mathematical fluency and through problem solving. (45 mins) </a:t>
            </a:r>
            <a:endParaRPr lang="en-US"/>
          </a:p>
          <a:p>
            <a:endParaRPr lang="en-US"/>
          </a:p>
          <a:p>
            <a:r>
              <a:rPr lang="en-US">
                <a:cs typeface="Calibri"/>
              </a:rPr>
              <a:t>2. Nature and Mathematics- The role mathematics can play in becoming intuitive and developing a deep symbiotic connection with our natural environment. (20 mins)</a:t>
            </a:r>
            <a:endParaRPr lang="en-US"/>
          </a:p>
          <a:p>
            <a:endParaRPr lang="en-US"/>
          </a:p>
          <a:p>
            <a:r>
              <a:rPr lang="en-US">
                <a:cs typeface="Calibri"/>
              </a:rPr>
              <a:t>3. Social Justice and Mathematics- The role mathematics can play in examining inequalities and exploring climate justice and the part we can play, as a collective, to shape a new frontier of learning and thinking. (15 min)</a:t>
            </a:r>
            <a:endParaRPr lang="en-US"/>
          </a:p>
          <a:p>
            <a:endParaRPr lang="en-US">
              <a:cs typeface="Calibri"/>
            </a:endParaRPr>
          </a:p>
        </p:txBody>
      </p:sp>
    </p:spTree>
    <p:extLst>
      <p:ext uri="{BB962C8B-B14F-4D97-AF65-F5344CB8AC3E}">
        <p14:creationId xmlns:p14="http://schemas.microsoft.com/office/powerpoint/2010/main" val="137238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18402" y="550547"/>
            <a:ext cx="12195358" cy="6298593"/>
          </a:xfrm>
          <a:prstGeom prst="rect">
            <a:avLst/>
          </a:prstGeom>
        </p:spPr>
      </p:pic>
      <p:graphicFrame>
        <p:nvGraphicFramePr>
          <p:cNvPr id="5" name="Diagram 4">
            <a:extLst>
              <a:ext uri="{FF2B5EF4-FFF2-40B4-BE49-F238E27FC236}">
                <a16:creationId xmlns:a16="http://schemas.microsoft.com/office/drawing/2014/main" id="{72405032-058B-9D7B-2E02-8F974917B794}"/>
              </a:ext>
            </a:extLst>
          </p:cNvPr>
          <p:cNvGraphicFramePr/>
          <p:nvPr>
            <p:extLst>
              <p:ext uri="{D42A27DB-BD31-4B8C-83A1-F6EECF244321}">
                <p14:modId xmlns:p14="http://schemas.microsoft.com/office/powerpoint/2010/main" val="1672334841"/>
              </p:ext>
            </p:extLst>
          </p:nvPr>
        </p:nvGraphicFramePr>
        <p:xfrm>
          <a:off x="1178442" y="1369828"/>
          <a:ext cx="9755371" cy="5491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63" name="TextBox 862">
            <a:extLst>
              <a:ext uri="{FF2B5EF4-FFF2-40B4-BE49-F238E27FC236}">
                <a16:creationId xmlns:a16="http://schemas.microsoft.com/office/drawing/2014/main" id="{0D89BE1F-2E46-724E-095F-9579AB575244}"/>
              </a:ext>
            </a:extLst>
          </p:cNvPr>
          <p:cNvSpPr txBox="1"/>
          <p:nvPr/>
        </p:nvSpPr>
        <p:spPr>
          <a:xfrm>
            <a:off x="1417675" y="637953"/>
            <a:ext cx="8502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a:rPr>
              <a:t>Primary Mathematics module structure</a:t>
            </a:r>
          </a:p>
        </p:txBody>
      </p:sp>
    </p:spTree>
    <p:extLst>
      <p:ext uri="{BB962C8B-B14F-4D97-AF65-F5344CB8AC3E}">
        <p14:creationId xmlns:p14="http://schemas.microsoft.com/office/powerpoint/2010/main" val="370869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682" y="550547"/>
            <a:ext cx="12195358" cy="6307453"/>
          </a:xfrm>
          <a:prstGeom prst="rect">
            <a:avLst/>
          </a:prstGeom>
        </p:spPr>
      </p:pic>
      <p:sp>
        <p:nvSpPr>
          <p:cNvPr id="5" name="TextBox 4">
            <a:extLst>
              <a:ext uri="{FF2B5EF4-FFF2-40B4-BE49-F238E27FC236}">
                <a16:creationId xmlns:a16="http://schemas.microsoft.com/office/drawing/2014/main" id="{96108500-D232-ED18-B4E2-B56CBBDB0BB5}"/>
              </a:ext>
            </a:extLst>
          </p:cNvPr>
          <p:cNvSpPr txBox="1"/>
          <p:nvPr/>
        </p:nvSpPr>
        <p:spPr>
          <a:xfrm>
            <a:off x="4104377" y="496844"/>
            <a:ext cx="380161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Content</a:t>
            </a:r>
          </a:p>
          <a:p>
            <a:pPr algn="ctr"/>
            <a:r>
              <a:rPr lang="en-US" sz="3200">
                <a:solidFill>
                  <a:srgbClr val="000000"/>
                </a:solidFill>
                <a:cs typeface="Calibri"/>
              </a:rPr>
              <a:t>2</a:t>
            </a:r>
          </a:p>
          <a:p>
            <a:pPr algn="ctr"/>
            <a:endParaRPr lang="en-US" sz="3200">
              <a:cs typeface="Calibri"/>
            </a:endParaRPr>
          </a:p>
          <a:p>
            <a:pPr algn="ctr"/>
            <a:endParaRPr lang="en-US">
              <a:cs typeface="Calibri"/>
            </a:endParaRPr>
          </a:p>
        </p:txBody>
      </p:sp>
      <p:sp>
        <p:nvSpPr>
          <p:cNvPr id="16" name="Rectangle 15">
            <a:extLst>
              <a:ext uri="{FF2B5EF4-FFF2-40B4-BE49-F238E27FC236}">
                <a16:creationId xmlns:a16="http://schemas.microsoft.com/office/drawing/2014/main" id="{F5E3F61F-761B-B59E-5AB5-749330A4E33B}"/>
              </a:ext>
            </a:extLst>
          </p:cNvPr>
          <p:cNvSpPr/>
          <p:nvPr/>
        </p:nvSpPr>
        <p:spPr>
          <a:xfrm>
            <a:off x="540487" y="1665767"/>
            <a:ext cx="3135111" cy="5174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a:p>
            <a:pPr algn="ctr"/>
            <a:r>
              <a:rPr lang="en-US" dirty="0">
                <a:cs typeface="Calibri"/>
              </a:rPr>
              <a:t>Consumption and sustainability</a:t>
            </a:r>
          </a:p>
        </p:txBody>
      </p:sp>
      <p:pic>
        <p:nvPicPr>
          <p:cNvPr id="17" name="Picture 16" descr="A graph of the earth overbooted&#10;&#10;Description automatically generated">
            <a:extLst>
              <a:ext uri="{FF2B5EF4-FFF2-40B4-BE49-F238E27FC236}">
                <a16:creationId xmlns:a16="http://schemas.microsoft.com/office/drawing/2014/main" id="{248740D3-1943-E395-E191-8436490E6DC9}"/>
              </a:ext>
            </a:extLst>
          </p:cNvPr>
          <p:cNvPicPr>
            <a:picLocks noChangeAspect="1"/>
          </p:cNvPicPr>
          <p:nvPr/>
        </p:nvPicPr>
        <p:blipFill>
          <a:blip r:embed="rId5"/>
          <a:stretch>
            <a:fillRect/>
          </a:stretch>
        </p:blipFill>
        <p:spPr>
          <a:xfrm>
            <a:off x="745829" y="1771540"/>
            <a:ext cx="2663900" cy="2411154"/>
          </a:xfrm>
          <a:prstGeom prst="rect">
            <a:avLst/>
          </a:prstGeom>
        </p:spPr>
      </p:pic>
      <p:sp>
        <p:nvSpPr>
          <p:cNvPr id="19" name="Rectangle 18">
            <a:extLst>
              <a:ext uri="{FF2B5EF4-FFF2-40B4-BE49-F238E27FC236}">
                <a16:creationId xmlns:a16="http://schemas.microsoft.com/office/drawing/2014/main" id="{F383A89F-473B-1E49-C56B-DE88C6DCCF71}"/>
              </a:ext>
            </a:extLst>
          </p:cNvPr>
          <p:cNvSpPr/>
          <p:nvPr/>
        </p:nvSpPr>
        <p:spPr>
          <a:xfrm>
            <a:off x="4510667" y="1592381"/>
            <a:ext cx="3135110" cy="5174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a:p>
            <a:pPr algn="ctr"/>
            <a:endParaRPr lang="en-US">
              <a:cs typeface="Calibri"/>
            </a:endParaRPr>
          </a:p>
          <a:p>
            <a:pPr algn="ctr"/>
            <a:r>
              <a:rPr lang="en-US">
                <a:cs typeface="Calibri"/>
              </a:rPr>
              <a:t>Nature and Mathematics </a:t>
            </a:r>
          </a:p>
        </p:txBody>
      </p:sp>
      <p:sp>
        <p:nvSpPr>
          <p:cNvPr id="20" name="Rectangle 19">
            <a:extLst>
              <a:ext uri="{FF2B5EF4-FFF2-40B4-BE49-F238E27FC236}">
                <a16:creationId xmlns:a16="http://schemas.microsoft.com/office/drawing/2014/main" id="{BDBE9A5D-3623-6BEB-EACE-2D7C6139D4C6}"/>
              </a:ext>
            </a:extLst>
          </p:cNvPr>
          <p:cNvSpPr/>
          <p:nvPr/>
        </p:nvSpPr>
        <p:spPr>
          <a:xfrm>
            <a:off x="8559209" y="1665767"/>
            <a:ext cx="3101159" cy="5156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a:p>
            <a:pPr algn="ctr"/>
            <a:r>
              <a:rPr lang="en-US">
                <a:cs typeface="Calibri"/>
              </a:rPr>
              <a:t>Social justice and mathematics </a:t>
            </a:r>
          </a:p>
        </p:txBody>
      </p:sp>
      <p:pic>
        <p:nvPicPr>
          <p:cNvPr id="21" name="Picture 20" descr="A poster of jeans with text and images&#10;&#10;Description automatically generated">
            <a:extLst>
              <a:ext uri="{FF2B5EF4-FFF2-40B4-BE49-F238E27FC236}">
                <a16:creationId xmlns:a16="http://schemas.microsoft.com/office/drawing/2014/main" id="{530FD0E3-1E6D-BA5B-02B8-3BCC98729571}"/>
              </a:ext>
            </a:extLst>
          </p:cNvPr>
          <p:cNvPicPr>
            <a:picLocks noChangeAspect="1"/>
          </p:cNvPicPr>
          <p:nvPr/>
        </p:nvPicPr>
        <p:blipFill>
          <a:blip r:embed="rId6"/>
          <a:stretch>
            <a:fillRect/>
          </a:stretch>
        </p:blipFill>
        <p:spPr>
          <a:xfrm>
            <a:off x="988496" y="4556384"/>
            <a:ext cx="2019079" cy="2219769"/>
          </a:xfrm>
          <a:prstGeom prst="rect">
            <a:avLst/>
          </a:prstGeom>
        </p:spPr>
      </p:pic>
      <p:pic>
        <p:nvPicPr>
          <p:cNvPr id="22" name="Picture 21" descr="A group of people posing for a picture&#10;&#10;Description automatically generated">
            <a:extLst>
              <a:ext uri="{FF2B5EF4-FFF2-40B4-BE49-F238E27FC236}">
                <a16:creationId xmlns:a16="http://schemas.microsoft.com/office/drawing/2014/main" id="{F4403187-EEB8-570E-ACDD-CC031B5A02C0}"/>
              </a:ext>
            </a:extLst>
          </p:cNvPr>
          <p:cNvPicPr>
            <a:picLocks noChangeAspect="1"/>
          </p:cNvPicPr>
          <p:nvPr/>
        </p:nvPicPr>
        <p:blipFill>
          <a:blip r:embed="rId7"/>
          <a:stretch>
            <a:fillRect/>
          </a:stretch>
        </p:blipFill>
        <p:spPr>
          <a:xfrm>
            <a:off x="8613839" y="1878419"/>
            <a:ext cx="2974185" cy="1984746"/>
          </a:xfrm>
          <a:prstGeom prst="rect">
            <a:avLst/>
          </a:prstGeom>
        </p:spPr>
      </p:pic>
      <p:pic>
        <p:nvPicPr>
          <p:cNvPr id="23" name="Picture 22" descr="A group of people standing in front of a table full of food&#10;&#10;Description automatically generated">
            <a:extLst>
              <a:ext uri="{FF2B5EF4-FFF2-40B4-BE49-F238E27FC236}">
                <a16:creationId xmlns:a16="http://schemas.microsoft.com/office/drawing/2014/main" id="{B73FBB41-8FA7-CFA6-3777-6198A808B512}"/>
              </a:ext>
            </a:extLst>
          </p:cNvPr>
          <p:cNvPicPr>
            <a:picLocks noChangeAspect="1"/>
          </p:cNvPicPr>
          <p:nvPr/>
        </p:nvPicPr>
        <p:blipFill>
          <a:blip r:embed="rId8"/>
          <a:stretch>
            <a:fillRect/>
          </a:stretch>
        </p:blipFill>
        <p:spPr>
          <a:xfrm>
            <a:off x="8637751" y="4598581"/>
            <a:ext cx="2952939" cy="2135374"/>
          </a:xfrm>
          <a:prstGeom prst="rect">
            <a:avLst/>
          </a:prstGeom>
        </p:spPr>
      </p:pic>
      <p:pic>
        <p:nvPicPr>
          <p:cNvPr id="24" name="Picture 23" descr="A collage of different pictures of flowers&#10;&#10;Description automatically generated">
            <a:extLst>
              <a:ext uri="{FF2B5EF4-FFF2-40B4-BE49-F238E27FC236}">
                <a16:creationId xmlns:a16="http://schemas.microsoft.com/office/drawing/2014/main" id="{11D45E0E-264E-B9CC-53CB-1109453AA40A}"/>
              </a:ext>
            </a:extLst>
          </p:cNvPr>
          <p:cNvPicPr>
            <a:picLocks noChangeAspect="1"/>
          </p:cNvPicPr>
          <p:nvPr/>
        </p:nvPicPr>
        <p:blipFill>
          <a:blip r:embed="rId9"/>
          <a:stretch>
            <a:fillRect/>
          </a:stretch>
        </p:blipFill>
        <p:spPr>
          <a:xfrm>
            <a:off x="4614860" y="1720399"/>
            <a:ext cx="2944555" cy="149874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59233862-D687-4CC8-4789-4B3491314C6A}"/>
              </a:ext>
            </a:extLst>
          </p:cNvPr>
          <p:cNvPicPr>
            <a:picLocks noChangeAspect="1"/>
          </p:cNvPicPr>
          <p:nvPr/>
        </p:nvPicPr>
        <p:blipFill rotWithShape="1">
          <a:blip r:embed="rId10"/>
          <a:srcRect l="10968" t="34363" r="73299" b="44979"/>
          <a:stretch/>
        </p:blipFill>
        <p:spPr bwMode="auto">
          <a:xfrm>
            <a:off x="4736524" y="3280248"/>
            <a:ext cx="1505798" cy="1071005"/>
          </a:xfrm>
          <a:prstGeom prst="rect">
            <a:avLst/>
          </a:prstGeom>
          <a:ln>
            <a:noFill/>
          </a:ln>
          <a:extLst>
            <a:ext uri="{53640926-AAD7-44D8-BBD7-CCE9431645EC}">
              <a14:shadowObscured xmlns:a14="http://schemas.microsoft.com/office/drawing/2010/main"/>
            </a:ext>
          </a:extLst>
        </p:spPr>
      </p:pic>
      <p:pic>
        <p:nvPicPr>
          <p:cNvPr id="9" name="Picture 8" descr="A yellow cover with a cartoon character holding a pencil&#10;&#10;Description automatically generated">
            <a:extLst>
              <a:ext uri="{FF2B5EF4-FFF2-40B4-BE49-F238E27FC236}">
                <a16:creationId xmlns:a16="http://schemas.microsoft.com/office/drawing/2014/main" id="{D3F53264-088F-746B-C238-0453DD7AC3F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54776" y="3261387"/>
            <a:ext cx="683147" cy="1063309"/>
          </a:xfrm>
          <a:prstGeom prst="rect">
            <a:avLst/>
          </a:prstGeom>
          <a:noFill/>
          <a:ln>
            <a:noFill/>
          </a:ln>
        </p:spPr>
      </p:pic>
      <p:pic>
        <p:nvPicPr>
          <p:cNvPr id="1026" name="Picture 2" descr="Home | Education Nature Park">
            <a:extLst>
              <a:ext uri="{FF2B5EF4-FFF2-40B4-BE49-F238E27FC236}">
                <a16:creationId xmlns:a16="http://schemas.microsoft.com/office/drawing/2014/main" id="{F1EB8B2A-D6EC-94B0-B6EF-425AE2E600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2698" y="4925148"/>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ECCD7F-7BC1-5DD1-5C46-5C1516DCC39B}"/>
              </a:ext>
            </a:extLst>
          </p:cNvPr>
          <p:cNvSpPr txBox="1"/>
          <p:nvPr/>
        </p:nvSpPr>
        <p:spPr>
          <a:xfrm>
            <a:off x="9213484" y="911985"/>
            <a:ext cx="2018105"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3</a:t>
            </a:r>
            <a:endParaRPr lang="en-US" sz="3200">
              <a:solidFill>
                <a:srgbClr val="000000"/>
              </a:solidFill>
              <a:cs typeface="Calibri"/>
            </a:endParaRPr>
          </a:p>
          <a:p>
            <a:pPr algn="ctr"/>
            <a:endParaRPr lang="en-US" sz="3200">
              <a:cs typeface="Calibri"/>
            </a:endParaRPr>
          </a:p>
          <a:p>
            <a:pPr algn="ctr"/>
            <a:endParaRPr lang="en-US">
              <a:cs typeface="Calibri"/>
            </a:endParaRPr>
          </a:p>
        </p:txBody>
      </p:sp>
      <p:sp>
        <p:nvSpPr>
          <p:cNvPr id="11" name="TextBox 10">
            <a:extLst>
              <a:ext uri="{FF2B5EF4-FFF2-40B4-BE49-F238E27FC236}">
                <a16:creationId xmlns:a16="http://schemas.microsoft.com/office/drawing/2014/main" id="{A6E21529-DC10-FD4E-385C-E3FA6114D318}"/>
              </a:ext>
            </a:extLst>
          </p:cNvPr>
          <p:cNvSpPr txBox="1"/>
          <p:nvPr/>
        </p:nvSpPr>
        <p:spPr>
          <a:xfrm>
            <a:off x="1205827" y="907587"/>
            <a:ext cx="2018105"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1</a:t>
            </a:r>
            <a:endParaRPr lang="en-US" sz="3200">
              <a:solidFill>
                <a:srgbClr val="000000"/>
              </a:solidFill>
              <a:cs typeface="Calibri"/>
            </a:endParaRPr>
          </a:p>
          <a:p>
            <a:pPr algn="ctr"/>
            <a:endParaRPr lang="en-US" sz="3200">
              <a:cs typeface="Calibri"/>
            </a:endParaRPr>
          </a:p>
          <a:p>
            <a:pPr algn="ctr"/>
            <a:endParaRPr lang="en-US">
              <a:cs typeface="Calibri"/>
            </a:endParaRPr>
          </a:p>
        </p:txBody>
      </p:sp>
    </p:spTree>
    <p:extLst>
      <p:ext uri="{BB962C8B-B14F-4D97-AF65-F5344CB8AC3E}">
        <p14:creationId xmlns:p14="http://schemas.microsoft.com/office/powerpoint/2010/main" val="20008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A63B30-FAEE-A46B-65C0-923E1AB2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 y="0"/>
            <a:ext cx="12188858" cy="546755"/>
          </a:xfrm>
          <a:prstGeom prst="rect">
            <a:avLst/>
          </a:prstGeom>
        </p:spPr>
      </p:pic>
      <p:sp>
        <p:nvSpPr>
          <p:cNvPr id="3" name="Title 1">
            <a:extLst>
              <a:ext uri="{FF2B5EF4-FFF2-40B4-BE49-F238E27FC236}">
                <a16:creationId xmlns:a16="http://schemas.microsoft.com/office/drawing/2014/main" id="{C9982A4C-B14F-4E68-78B1-8C966EEBB94C}"/>
              </a:ext>
            </a:extLst>
          </p:cNvPr>
          <p:cNvSpPr txBox="1">
            <a:spLocks/>
          </p:cNvSpPr>
          <p:nvPr/>
        </p:nvSpPr>
        <p:spPr>
          <a:xfrm>
            <a:off x="371061" y="919760"/>
            <a:ext cx="5134134" cy="8196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p>
        </p:txBody>
      </p:sp>
      <p:pic>
        <p:nvPicPr>
          <p:cNvPr id="4" name="Picture 3" descr="A person holding a globe">
            <a:extLst>
              <a:ext uri="{FF2B5EF4-FFF2-40B4-BE49-F238E27FC236}">
                <a16:creationId xmlns:a16="http://schemas.microsoft.com/office/drawing/2014/main" id="{50239F57-E8C3-3EAC-07E6-9B38DF793209}"/>
              </a:ext>
            </a:extLst>
          </p:cNvPr>
          <p:cNvPicPr>
            <a:picLocks noChangeAspect="1"/>
          </p:cNvPicPr>
          <p:nvPr/>
        </p:nvPicPr>
        <p:blipFill rotWithShape="1">
          <a:blip r:embed="rId4">
            <a:alphaModFix amt="35000"/>
          </a:blip>
          <a:srcRect l="16202" t="14281" r="17970" b="27430"/>
          <a:stretch/>
        </p:blipFill>
        <p:spPr>
          <a:xfrm>
            <a:off x="682" y="550547"/>
            <a:ext cx="12195358" cy="6307453"/>
          </a:xfrm>
          <a:prstGeom prst="rect">
            <a:avLst/>
          </a:prstGeom>
        </p:spPr>
      </p:pic>
      <p:sp>
        <p:nvSpPr>
          <p:cNvPr id="5" name="TextBox 4">
            <a:extLst>
              <a:ext uri="{FF2B5EF4-FFF2-40B4-BE49-F238E27FC236}">
                <a16:creationId xmlns:a16="http://schemas.microsoft.com/office/drawing/2014/main" id="{96108500-D232-ED18-B4E2-B56CBBDB0BB5}"/>
              </a:ext>
            </a:extLst>
          </p:cNvPr>
          <p:cNvSpPr txBox="1"/>
          <p:nvPr/>
        </p:nvSpPr>
        <p:spPr>
          <a:xfrm>
            <a:off x="771706" y="919760"/>
            <a:ext cx="1093026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Mapping to the aims of the mathematics National Curriculum</a:t>
            </a:r>
            <a:endParaRPr lang="en-US" sz="3200">
              <a:solidFill>
                <a:srgbClr val="000000"/>
              </a:solidFill>
              <a:cs typeface="Calibri"/>
            </a:endParaRPr>
          </a:p>
          <a:p>
            <a:endParaRPr lang="en-US">
              <a:cs typeface="Calibri"/>
            </a:endParaRPr>
          </a:p>
        </p:txBody>
      </p:sp>
      <p:sp>
        <p:nvSpPr>
          <p:cNvPr id="8" name="TextBox 7">
            <a:extLst>
              <a:ext uri="{FF2B5EF4-FFF2-40B4-BE49-F238E27FC236}">
                <a16:creationId xmlns:a16="http://schemas.microsoft.com/office/drawing/2014/main" id="{C7FA65D0-CEE6-1ED6-6129-9FDEF52CF6D8}"/>
              </a:ext>
            </a:extLst>
          </p:cNvPr>
          <p:cNvSpPr txBox="1"/>
          <p:nvPr/>
        </p:nvSpPr>
        <p:spPr>
          <a:xfrm>
            <a:off x="490025" y="1749691"/>
            <a:ext cx="11211950" cy="4524315"/>
          </a:xfrm>
          <a:prstGeom prst="rect">
            <a:avLst/>
          </a:prstGeom>
          <a:noFill/>
        </p:spPr>
        <p:txBody>
          <a:bodyPr wrap="square">
            <a:spAutoFit/>
          </a:bodyPr>
          <a:lstStyle/>
          <a:p>
            <a:pPr algn="l">
              <a:buFont typeface="Arial" panose="020B0604020202020204" pitchFamily="34" charset="0"/>
              <a:buChar char="•"/>
            </a:pPr>
            <a:r>
              <a:rPr lang="en-GB" sz="2400" b="0" i="0" dirty="0">
                <a:solidFill>
                  <a:srgbClr val="0B0C0C"/>
                </a:solidFill>
                <a:effectLst/>
                <a:latin typeface="GDS Transport"/>
              </a:rPr>
              <a:t>become </a:t>
            </a:r>
            <a:r>
              <a:rPr lang="en-GB" sz="2400" b="1" i="0" dirty="0">
                <a:solidFill>
                  <a:srgbClr val="0B0C0C"/>
                </a:solidFill>
                <a:effectLst/>
                <a:latin typeface="GDS Transport"/>
              </a:rPr>
              <a:t>fluent</a:t>
            </a:r>
            <a:r>
              <a:rPr lang="en-GB" sz="2400" b="0" i="0" dirty="0">
                <a:solidFill>
                  <a:srgbClr val="0B0C0C"/>
                </a:solidFill>
                <a:effectLst/>
                <a:latin typeface="GDS Transport"/>
              </a:rPr>
              <a:t> in the fundamentals of mathematics, including through varied and frequent practice with increasingly complex problems over time, so that pupils develop conceptual understanding and the ability to recall and apply knowledge rapidly and accurately</a:t>
            </a:r>
          </a:p>
          <a:p>
            <a:pPr algn="l">
              <a:buFont typeface="Arial" panose="020B0604020202020204" pitchFamily="34" charset="0"/>
              <a:buChar char="•"/>
            </a:pPr>
            <a:endParaRPr lang="en-GB" sz="2400" b="0" i="0" dirty="0">
              <a:solidFill>
                <a:srgbClr val="0B0C0C"/>
              </a:solidFill>
              <a:effectLst/>
              <a:latin typeface="GDS Transport"/>
            </a:endParaRPr>
          </a:p>
          <a:p>
            <a:pPr algn="l">
              <a:buFont typeface="Arial" panose="020B0604020202020204" pitchFamily="34" charset="0"/>
              <a:buChar char="•"/>
            </a:pPr>
            <a:r>
              <a:rPr lang="en-GB" sz="2400" b="1" i="0" dirty="0">
                <a:solidFill>
                  <a:srgbClr val="0B0C0C"/>
                </a:solidFill>
                <a:effectLst/>
                <a:latin typeface="GDS Transport"/>
              </a:rPr>
              <a:t>reason</a:t>
            </a:r>
            <a:r>
              <a:rPr lang="en-GB" sz="2400" b="0" i="0" dirty="0">
                <a:solidFill>
                  <a:srgbClr val="0B0C0C"/>
                </a:solidFill>
                <a:effectLst/>
                <a:latin typeface="GDS Transport"/>
              </a:rPr>
              <a:t> mathematically by following a line of enquiry, conjecturing relationships and generalisations, and developing an argument, justification or proof using mathematical language</a:t>
            </a:r>
          </a:p>
          <a:p>
            <a:pPr algn="l">
              <a:buFont typeface="Arial" panose="020B0604020202020204" pitchFamily="34" charset="0"/>
              <a:buChar char="•"/>
            </a:pPr>
            <a:endParaRPr lang="en-GB" sz="2400" b="0" i="0" dirty="0">
              <a:solidFill>
                <a:srgbClr val="0B0C0C"/>
              </a:solidFill>
              <a:effectLst/>
              <a:latin typeface="GDS Transport"/>
            </a:endParaRPr>
          </a:p>
          <a:p>
            <a:pPr algn="l">
              <a:buFont typeface="Arial" panose="020B0604020202020204" pitchFamily="34" charset="0"/>
              <a:buChar char="•"/>
            </a:pPr>
            <a:r>
              <a:rPr lang="en-GB" sz="2400" b="0" i="0" dirty="0">
                <a:solidFill>
                  <a:srgbClr val="0B0C0C"/>
                </a:solidFill>
                <a:effectLst/>
                <a:latin typeface="GDS Transport"/>
              </a:rPr>
              <a:t>can </a:t>
            </a:r>
            <a:r>
              <a:rPr lang="en-GB" sz="2400" b="1" i="0" dirty="0">
                <a:solidFill>
                  <a:srgbClr val="0B0C0C"/>
                </a:solidFill>
                <a:effectLst/>
                <a:latin typeface="GDS Transport"/>
              </a:rPr>
              <a:t>solve problems </a:t>
            </a:r>
            <a:r>
              <a:rPr lang="en-GB" sz="2400" b="0" i="0" dirty="0">
                <a:solidFill>
                  <a:srgbClr val="0B0C0C"/>
                </a:solidFill>
                <a:effectLst/>
                <a:latin typeface="GDS Transport"/>
              </a:rPr>
              <a:t>by applying their mathematics to a variety of routine and non-routine problems with increasing sophistication, including breaking down problems into a series of simpler steps and persevering in seeking solutions</a:t>
            </a:r>
          </a:p>
        </p:txBody>
      </p:sp>
    </p:spTree>
    <p:extLst>
      <p:ext uri="{BB962C8B-B14F-4D97-AF65-F5344CB8AC3E}">
        <p14:creationId xmlns:p14="http://schemas.microsoft.com/office/powerpoint/2010/main" val="3886299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9be783-2002-4926-b61e-5c0c6648c09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3439C098680941866A7ABCAD53F237" ma:contentTypeVersion="14" ma:contentTypeDescription="Create a new document." ma:contentTypeScope="" ma:versionID="ac58dc3d64a1265a5fdd5cb0dfe39905">
  <xsd:schema xmlns:xsd="http://www.w3.org/2001/XMLSchema" xmlns:xs="http://www.w3.org/2001/XMLSchema" xmlns:p="http://schemas.microsoft.com/office/2006/metadata/properties" xmlns:ns2="349be783-2002-4926-b61e-5c0c6648c098" xmlns:ns3="6b5907c4-3abe-4eba-bcee-bc6179cff7f8" targetNamespace="http://schemas.microsoft.com/office/2006/metadata/properties" ma:root="true" ma:fieldsID="d7edd3d3594a6734b7341b69718d3386" ns2:_="" ns3:_="">
    <xsd:import namespace="349be783-2002-4926-b61e-5c0c6648c098"/>
    <xsd:import namespace="6b5907c4-3abe-4eba-bcee-bc6179cff7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be783-2002-4926-b61e-5c0c6648c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5907c4-3abe-4eba-bcee-bc6179cff7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6A885A-A13E-4AE8-9C62-43F4DA7FCA1F}">
  <ds:schemaRefs>
    <ds:schemaRef ds:uri="349be783-2002-4926-b61e-5c0c6648c09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E32A5D4-3566-43F6-8741-199FD8D73E0B}">
  <ds:schemaRefs>
    <ds:schemaRef ds:uri="349be783-2002-4926-b61e-5c0c6648c098"/>
    <ds:schemaRef ds:uri="6b5907c4-3abe-4eba-bcee-bc6179cff7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230FF1-C8FB-48CB-A4DB-A0C3BDABFD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1969</Words>
  <Application>Microsoft Macintosh PowerPoint</Application>
  <PresentationFormat>Widescreen</PresentationFormat>
  <Paragraphs>197</Paragraphs>
  <Slides>24</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Adelle Sans Devanagari</vt:lpstr>
      <vt:lpstr>Aptos</vt:lpstr>
      <vt:lpstr>Arial</vt:lpstr>
      <vt:lpstr>ArialMT</vt:lpstr>
      <vt:lpstr>BemboUni</vt:lpstr>
      <vt:lpstr>Calibri</vt:lpstr>
      <vt:lpstr>Calibri Light</vt:lpstr>
      <vt:lpstr>Candara</vt:lpstr>
      <vt:lpstr>GDS Transport</vt:lpstr>
      <vt:lpstr>MentiText</vt:lpstr>
      <vt:lpstr>Posterama</vt:lpstr>
      <vt:lpstr>Segoe UI</vt:lpstr>
      <vt:lpstr>Times New Roman</vt:lpstr>
      <vt:lpstr>Office Theme</vt:lpstr>
      <vt:lpstr>PowerPoint Presentation</vt:lpstr>
      <vt:lpstr>PowerPoint Presentation</vt:lpstr>
      <vt:lpstr>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Kitson, Alison</dc:creator>
  <cp:lastModifiedBy>Ashley Compton</cp:lastModifiedBy>
  <cp:revision>2</cp:revision>
  <dcterms:created xsi:type="dcterms:W3CDTF">2024-02-01T12:14:36Z</dcterms:created>
  <dcterms:modified xsi:type="dcterms:W3CDTF">2024-03-16T21:20:56Z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0x010100193439C098680941866A7ABCAD53F237</vt:lpwstr>
  </property>
</Properties>
</file>