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1" r:id="rId6"/>
    <p:sldId id="262" r:id="rId7"/>
    <p:sldId id="266" r:id="rId8"/>
    <p:sldId id="263" r:id="rId9"/>
    <p:sldId id="264" r:id="rId10"/>
    <p:sldId id="423" r:id="rId11"/>
    <p:sldId id="413" r:id="rId12"/>
    <p:sldId id="415" r:id="rId13"/>
    <p:sldId id="416" r:id="rId14"/>
    <p:sldId id="306" r:id="rId15"/>
    <p:sldId id="288" r:id="rId16"/>
    <p:sldId id="298" r:id="rId17"/>
    <p:sldId id="260" r:id="rId18"/>
    <p:sldId id="422" r:id="rId19"/>
    <p:sldId id="414" r:id="rId20"/>
    <p:sldId id="418" r:id="rId21"/>
    <p:sldId id="421"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137"/>
    <a:srgbClr val="509EA4"/>
    <a:srgbClr val="00F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09"/>
    <p:restoredTop sz="95846"/>
  </p:normalViewPr>
  <p:slideViewPr>
    <p:cSldViewPr snapToGrid="0">
      <p:cViewPr varScale="1">
        <p:scale>
          <a:sx n="54" d="100"/>
          <a:sy n="54" d="100"/>
        </p:scale>
        <p:origin x="84"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4BE03-A479-40E9-99D5-6EACC5CFEED4}" type="datetimeFigureOut">
              <a:rPr lang="en-GB" smtClean="0"/>
              <a:t>21/06/2023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31D38-B19A-4204-A008-9617758F63AF}" type="slidenum">
              <a:rPr lang="en-GB" smtClean="0"/>
              <a:t>‹#›</a:t>
            </a:fld>
            <a:endParaRPr lang="en-GB"/>
          </a:p>
        </p:txBody>
      </p:sp>
    </p:spTree>
    <p:extLst>
      <p:ext uri="{BB962C8B-B14F-4D97-AF65-F5344CB8AC3E}">
        <p14:creationId xmlns:p14="http://schemas.microsoft.com/office/powerpoint/2010/main" val="29758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D19B0B-7C99-4EF1-9DDE-A8A461171BFE}" type="slidenum">
              <a:rPr lang="en-GB" smtClean="0"/>
              <a:t>20</a:t>
            </a:fld>
            <a:endParaRPr lang="en-GB"/>
          </a:p>
        </p:txBody>
      </p:sp>
    </p:spTree>
    <p:extLst>
      <p:ext uri="{BB962C8B-B14F-4D97-AF65-F5344CB8AC3E}">
        <p14:creationId xmlns:p14="http://schemas.microsoft.com/office/powerpoint/2010/main" val="228291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D19B0B-7C99-4EF1-9DDE-A8A461171BFE}" type="slidenum">
              <a:rPr lang="en-GB" smtClean="0"/>
              <a:t>21</a:t>
            </a:fld>
            <a:endParaRPr lang="en-GB"/>
          </a:p>
        </p:txBody>
      </p:sp>
    </p:spTree>
    <p:extLst>
      <p:ext uri="{BB962C8B-B14F-4D97-AF65-F5344CB8AC3E}">
        <p14:creationId xmlns:p14="http://schemas.microsoft.com/office/powerpoint/2010/main" val="68124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FE6D-806E-88E9-47A8-1A84AE4A9C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267C573-914E-C7EA-0029-280E16E1D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E182382-FCDF-5113-B253-3F59A0EF669D}"/>
              </a:ext>
            </a:extLst>
          </p:cNvPr>
          <p:cNvSpPr>
            <a:spLocks noGrp="1"/>
          </p:cNvSpPr>
          <p:nvPr>
            <p:ph type="dt" sz="half" idx="10"/>
          </p:nvPr>
        </p:nvSpPr>
        <p:spPr/>
        <p:txBody>
          <a:bodyPr/>
          <a:lstStyle/>
          <a:p>
            <a:fld id="{E4B9BFED-8C35-6142-8814-DCE93C07520D}" type="datetimeFigureOut">
              <a:rPr lang="en-US" smtClean="0"/>
              <a:t>6/21/2023</a:t>
            </a:fld>
            <a:endParaRPr lang="en-US"/>
          </a:p>
        </p:txBody>
      </p:sp>
      <p:sp>
        <p:nvSpPr>
          <p:cNvPr id="5" name="Footer Placeholder 4">
            <a:extLst>
              <a:ext uri="{FF2B5EF4-FFF2-40B4-BE49-F238E27FC236}">
                <a16:creationId xmlns:a16="http://schemas.microsoft.com/office/drawing/2014/main" id="{73D7E5FB-0ED2-39DD-F442-FC7C68F6D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E6D1E-E17C-38A1-773B-3AAD7FD234D0}"/>
              </a:ext>
            </a:extLst>
          </p:cNvPr>
          <p:cNvSpPr>
            <a:spLocks noGrp="1"/>
          </p:cNvSpPr>
          <p:nvPr>
            <p:ph type="sldNum" sz="quarter" idx="12"/>
          </p:nvPr>
        </p:nvSpPr>
        <p:spPr/>
        <p:txBody>
          <a:bodyPr/>
          <a:lstStyle/>
          <a:p>
            <a:fld id="{1B4EB3B4-61A1-134F-9C5D-A650E53FFA6D}" type="slidenum">
              <a:rPr lang="en-US" smtClean="0"/>
              <a:t>‹#›</a:t>
            </a:fld>
            <a:endParaRPr lang="en-US"/>
          </a:p>
        </p:txBody>
      </p:sp>
    </p:spTree>
    <p:extLst>
      <p:ext uri="{BB962C8B-B14F-4D97-AF65-F5344CB8AC3E}">
        <p14:creationId xmlns:p14="http://schemas.microsoft.com/office/powerpoint/2010/main" val="330274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D27B-7800-288C-74F8-50533DDED3D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7E444B-BD57-F1A1-215D-6E93A6E74E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1ED76C-D862-44B0-DCEA-41469188D431}"/>
              </a:ext>
            </a:extLst>
          </p:cNvPr>
          <p:cNvSpPr>
            <a:spLocks noGrp="1"/>
          </p:cNvSpPr>
          <p:nvPr>
            <p:ph type="dt" sz="half" idx="10"/>
          </p:nvPr>
        </p:nvSpPr>
        <p:spPr/>
        <p:txBody>
          <a:bodyPr/>
          <a:lstStyle/>
          <a:p>
            <a:fld id="{E4B9BFED-8C35-6142-8814-DCE93C07520D}" type="datetimeFigureOut">
              <a:rPr lang="en-US" smtClean="0"/>
              <a:t>6/21/2023</a:t>
            </a:fld>
            <a:endParaRPr lang="en-US"/>
          </a:p>
        </p:txBody>
      </p:sp>
      <p:sp>
        <p:nvSpPr>
          <p:cNvPr id="5" name="Footer Placeholder 4">
            <a:extLst>
              <a:ext uri="{FF2B5EF4-FFF2-40B4-BE49-F238E27FC236}">
                <a16:creationId xmlns:a16="http://schemas.microsoft.com/office/drawing/2014/main" id="{8FD50CB1-21DC-2F88-5E2C-3FA40F769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2E842-DB6A-1EA8-5DF7-E5E1D0EB39A9}"/>
              </a:ext>
            </a:extLst>
          </p:cNvPr>
          <p:cNvSpPr>
            <a:spLocks noGrp="1"/>
          </p:cNvSpPr>
          <p:nvPr>
            <p:ph type="sldNum" sz="quarter" idx="12"/>
          </p:nvPr>
        </p:nvSpPr>
        <p:spPr/>
        <p:txBody>
          <a:bodyPr/>
          <a:lstStyle/>
          <a:p>
            <a:fld id="{1B4EB3B4-61A1-134F-9C5D-A650E53FFA6D}" type="slidenum">
              <a:rPr lang="en-US" smtClean="0"/>
              <a:t>‹#›</a:t>
            </a:fld>
            <a:endParaRPr lang="en-US"/>
          </a:p>
        </p:txBody>
      </p:sp>
    </p:spTree>
    <p:extLst>
      <p:ext uri="{BB962C8B-B14F-4D97-AF65-F5344CB8AC3E}">
        <p14:creationId xmlns:p14="http://schemas.microsoft.com/office/powerpoint/2010/main" val="254770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7B3CB-E095-1741-689D-9B30301C8BF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292934-0F8E-2459-B723-247B411812D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D435CF-C0CE-8633-E8E2-2F3DCD28C68E}"/>
              </a:ext>
            </a:extLst>
          </p:cNvPr>
          <p:cNvSpPr>
            <a:spLocks noGrp="1"/>
          </p:cNvSpPr>
          <p:nvPr>
            <p:ph type="dt" sz="half" idx="10"/>
          </p:nvPr>
        </p:nvSpPr>
        <p:spPr/>
        <p:txBody>
          <a:bodyPr/>
          <a:lstStyle/>
          <a:p>
            <a:fld id="{E4B9BFED-8C35-6142-8814-DCE93C07520D}" type="datetimeFigureOut">
              <a:rPr lang="en-US" smtClean="0"/>
              <a:t>6/21/2023</a:t>
            </a:fld>
            <a:endParaRPr lang="en-US"/>
          </a:p>
        </p:txBody>
      </p:sp>
      <p:sp>
        <p:nvSpPr>
          <p:cNvPr id="5" name="Footer Placeholder 4">
            <a:extLst>
              <a:ext uri="{FF2B5EF4-FFF2-40B4-BE49-F238E27FC236}">
                <a16:creationId xmlns:a16="http://schemas.microsoft.com/office/drawing/2014/main" id="{F771FCCC-B115-EF9B-288C-B86D3193F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70518-1A6A-81A5-1D9E-D678688730D3}"/>
              </a:ext>
            </a:extLst>
          </p:cNvPr>
          <p:cNvSpPr>
            <a:spLocks noGrp="1"/>
          </p:cNvSpPr>
          <p:nvPr>
            <p:ph type="sldNum" sz="quarter" idx="12"/>
          </p:nvPr>
        </p:nvSpPr>
        <p:spPr/>
        <p:txBody>
          <a:bodyPr/>
          <a:lstStyle/>
          <a:p>
            <a:fld id="{1B4EB3B4-61A1-134F-9C5D-A650E53FFA6D}" type="slidenum">
              <a:rPr lang="en-US" smtClean="0"/>
              <a:t>‹#›</a:t>
            </a:fld>
            <a:endParaRPr lang="en-US"/>
          </a:p>
        </p:txBody>
      </p:sp>
    </p:spTree>
    <p:extLst>
      <p:ext uri="{BB962C8B-B14F-4D97-AF65-F5344CB8AC3E}">
        <p14:creationId xmlns:p14="http://schemas.microsoft.com/office/powerpoint/2010/main" val="312239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2892-3282-C60D-DF69-AC696FAA31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CDE350-2EF4-92C4-9F61-56370743E0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3162E4-524A-C839-2487-E43CDBD6D9A1}"/>
              </a:ext>
            </a:extLst>
          </p:cNvPr>
          <p:cNvSpPr>
            <a:spLocks noGrp="1"/>
          </p:cNvSpPr>
          <p:nvPr>
            <p:ph type="dt" sz="half" idx="10"/>
          </p:nvPr>
        </p:nvSpPr>
        <p:spPr/>
        <p:txBody>
          <a:bodyPr/>
          <a:lstStyle/>
          <a:p>
            <a:fld id="{E4B9BFED-8C35-6142-8814-DCE93C07520D}" type="datetimeFigureOut">
              <a:rPr lang="en-US" smtClean="0"/>
              <a:t>6/21/2023</a:t>
            </a:fld>
            <a:endParaRPr lang="en-US"/>
          </a:p>
        </p:txBody>
      </p:sp>
      <p:sp>
        <p:nvSpPr>
          <p:cNvPr id="5" name="Footer Placeholder 4">
            <a:extLst>
              <a:ext uri="{FF2B5EF4-FFF2-40B4-BE49-F238E27FC236}">
                <a16:creationId xmlns:a16="http://schemas.microsoft.com/office/drawing/2014/main" id="{B4006ACD-0F45-744B-60E7-530431A53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1BF51-D65A-0D1C-B044-FF1C0FAD6311}"/>
              </a:ext>
            </a:extLst>
          </p:cNvPr>
          <p:cNvSpPr>
            <a:spLocks noGrp="1"/>
          </p:cNvSpPr>
          <p:nvPr>
            <p:ph type="sldNum" sz="quarter" idx="12"/>
          </p:nvPr>
        </p:nvSpPr>
        <p:spPr/>
        <p:txBody>
          <a:bodyPr/>
          <a:lstStyle/>
          <a:p>
            <a:fld id="{1B4EB3B4-61A1-134F-9C5D-A650E53FFA6D}" type="slidenum">
              <a:rPr lang="en-US" smtClean="0"/>
              <a:t>‹#›</a:t>
            </a:fld>
            <a:endParaRPr lang="en-US"/>
          </a:p>
        </p:txBody>
      </p:sp>
    </p:spTree>
    <p:extLst>
      <p:ext uri="{BB962C8B-B14F-4D97-AF65-F5344CB8AC3E}">
        <p14:creationId xmlns:p14="http://schemas.microsoft.com/office/powerpoint/2010/main" val="94318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B58D-F804-F98A-C8B7-E2EC386245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02C821F-5094-2AEB-25C7-1C72B3E59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ADB7F0C-A158-20D1-08C8-5F7ACC6802AE}"/>
              </a:ext>
            </a:extLst>
          </p:cNvPr>
          <p:cNvSpPr>
            <a:spLocks noGrp="1"/>
          </p:cNvSpPr>
          <p:nvPr>
            <p:ph type="dt" sz="half" idx="10"/>
          </p:nvPr>
        </p:nvSpPr>
        <p:spPr/>
        <p:txBody>
          <a:bodyPr/>
          <a:lstStyle/>
          <a:p>
            <a:fld id="{E4B9BFED-8C35-6142-8814-DCE93C07520D}" type="datetimeFigureOut">
              <a:rPr lang="en-US" smtClean="0"/>
              <a:t>6/21/2023</a:t>
            </a:fld>
            <a:endParaRPr lang="en-US"/>
          </a:p>
        </p:txBody>
      </p:sp>
      <p:sp>
        <p:nvSpPr>
          <p:cNvPr id="5" name="Footer Placeholder 4">
            <a:extLst>
              <a:ext uri="{FF2B5EF4-FFF2-40B4-BE49-F238E27FC236}">
                <a16:creationId xmlns:a16="http://schemas.microsoft.com/office/drawing/2014/main" id="{F33D0AF3-D563-8542-B010-C40C38E85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20308-5075-1E0F-3EE7-445347C57C80}"/>
              </a:ext>
            </a:extLst>
          </p:cNvPr>
          <p:cNvSpPr>
            <a:spLocks noGrp="1"/>
          </p:cNvSpPr>
          <p:nvPr>
            <p:ph type="sldNum" sz="quarter" idx="12"/>
          </p:nvPr>
        </p:nvSpPr>
        <p:spPr/>
        <p:txBody>
          <a:bodyPr/>
          <a:lstStyle/>
          <a:p>
            <a:fld id="{1B4EB3B4-61A1-134F-9C5D-A650E53FFA6D}" type="slidenum">
              <a:rPr lang="en-US" smtClean="0"/>
              <a:t>‹#›</a:t>
            </a:fld>
            <a:endParaRPr lang="en-US"/>
          </a:p>
        </p:txBody>
      </p:sp>
    </p:spTree>
    <p:extLst>
      <p:ext uri="{BB962C8B-B14F-4D97-AF65-F5344CB8AC3E}">
        <p14:creationId xmlns:p14="http://schemas.microsoft.com/office/powerpoint/2010/main" val="291233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1F8C-DB53-E777-7FD9-3984394E24C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416AAC-9546-F7E4-A11E-CE8F18BBF0E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5BB827-7539-532D-9B6F-36DA815C7D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7E5BA95-470D-BCE9-39B2-9C8767E5AAC3}"/>
              </a:ext>
            </a:extLst>
          </p:cNvPr>
          <p:cNvSpPr>
            <a:spLocks noGrp="1"/>
          </p:cNvSpPr>
          <p:nvPr>
            <p:ph type="dt" sz="half" idx="10"/>
          </p:nvPr>
        </p:nvSpPr>
        <p:spPr/>
        <p:txBody>
          <a:bodyPr/>
          <a:lstStyle/>
          <a:p>
            <a:fld id="{E4B9BFED-8C35-6142-8814-DCE93C07520D}" type="datetimeFigureOut">
              <a:rPr lang="en-US" smtClean="0"/>
              <a:t>6/21/2023</a:t>
            </a:fld>
            <a:endParaRPr lang="en-US"/>
          </a:p>
        </p:txBody>
      </p:sp>
      <p:sp>
        <p:nvSpPr>
          <p:cNvPr id="6" name="Footer Placeholder 5">
            <a:extLst>
              <a:ext uri="{FF2B5EF4-FFF2-40B4-BE49-F238E27FC236}">
                <a16:creationId xmlns:a16="http://schemas.microsoft.com/office/drawing/2014/main" id="{9429FA9C-9E62-E29E-B881-AA443290A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C881B1-93A0-3A83-9A59-3CF8BF298ED7}"/>
              </a:ext>
            </a:extLst>
          </p:cNvPr>
          <p:cNvSpPr>
            <a:spLocks noGrp="1"/>
          </p:cNvSpPr>
          <p:nvPr>
            <p:ph type="sldNum" sz="quarter" idx="12"/>
          </p:nvPr>
        </p:nvSpPr>
        <p:spPr/>
        <p:txBody>
          <a:bodyPr/>
          <a:lstStyle/>
          <a:p>
            <a:fld id="{1B4EB3B4-61A1-134F-9C5D-A650E53FFA6D}" type="slidenum">
              <a:rPr lang="en-US" smtClean="0"/>
              <a:t>‹#›</a:t>
            </a:fld>
            <a:endParaRPr lang="en-US"/>
          </a:p>
        </p:txBody>
      </p:sp>
    </p:spTree>
    <p:extLst>
      <p:ext uri="{BB962C8B-B14F-4D97-AF65-F5344CB8AC3E}">
        <p14:creationId xmlns:p14="http://schemas.microsoft.com/office/powerpoint/2010/main" val="236523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B0B2-AED5-F931-F697-41D5B24284B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48EB208-F25A-14E3-85BB-83B99BBE6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D99A35D-E896-2497-8189-982A6F21E3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F1BE842-7859-74CF-2216-1B97582EB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3B603DC-BB8F-4F3B-8ABD-42B77640B75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F3E1070-7805-5A16-8169-89D7C1C79D98}"/>
              </a:ext>
            </a:extLst>
          </p:cNvPr>
          <p:cNvSpPr>
            <a:spLocks noGrp="1"/>
          </p:cNvSpPr>
          <p:nvPr>
            <p:ph type="dt" sz="half" idx="10"/>
          </p:nvPr>
        </p:nvSpPr>
        <p:spPr/>
        <p:txBody>
          <a:bodyPr/>
          <a:lstStyle/>
          <a:p>
            <a:fld id="{E4B9BFED-8C35-6142-8814-DCE93C07520D}" type="datetimeFigureOut">
              <a:rPr lang="en-US" smtClean="0"/>
              <a:t>6/21/2023</a:t>
            </a:fld>
            <a:endParaRPr lang="en-US"/>
          </a:p>
        </p:txBody>
      </p:sp>
      <p:sp>
        <p:nvSpPr>
          <p:cNvPr id="8" name="Footer Placeholder 7">
            <a:extLst>
              <a:ext uri="{FF2B5EF4-FFF2-40B4-BE49-F238E27FC236}">
                <a16:creationId xmlns:a16="http://schemas.microsoft.com/office/drawing/2014/main" id="{5E20BF66-D4EE-56D5-E569-9EB9929D10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F707B2-6E0C-F8A7-2120-6E6033818C46}"/>
              </a:ext>
            </a:extLst>
          </p:cNvPr>
          <p:cNvSpPr>
            <a:spLocks noGrp="1"/>
          </p:cNvSpPr>
          <p:nvPr>
            <p:ph type="sldNum" sz="quarter" idx="12"/>
          </p:nvPr>
        </p:nvSpPr>
        <p:spPr/>
        <p:txBody>
          <a:bodyPr/>
          <a:lstStyle/>
          <a:p>
            <a:fld id="{1B4EB3B4-61A1-134F-9C5D-A650E53FFA6D}" type="slidenum">
              <a:rPr lang="en-US" smtClean="0"/>
              <a:t>‹#›</a:t>
            </a:fld>
            <a:endParaRPr lang="en-US"/>
          </a:p>
        </p:txBody>
      </p:sp>
    </p:spTree>
    <p:extLst>
      <p:ext uri="{BB962C8B-B14F-4D97-AF65-F5344CB8AC3E}">
        <p14:creationId xmlns:p14="http://schemas.microsoft.com/office/powerpoint/2010/main" val="314439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B409-42C8-3D9B-FD3A-2C77422F6E5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B86783-DAA2-2D98-E563-B9780B3C075C}"/>
              </a:ext>
            </a:extLst>
          </p:cNvPr>
          <p:cNvSpPr>
            <a:spLocks noGrp="1"/>
          </p:cNvSpPr>
          <p:nvPr>
            <p:ph type="dt" sz="half" idx="10"/>
          </p:nvPr>
        </p:nvSpPr>
        <p:spPr/>
        <p:txBody>
          <a:bodyPr/>
          <a:lstStyle/>
          <a:p>
            <a:fld id="{E4B9BFED-8C35-6142-8814-DCE93C07520D}" type="datetimeFigureOut">
              <a:rPr lang="en-US" smtClean="0"/>
              <a:t>6/21/2023</a:t>
            </a:fld>
            <a:endParaRPr lang="en-US"/>
          </a:p>
        </p:txBody>
      </p:sp>
      <p:sp>
        <p:nvSpPr>
          <p:cNvPr id="4" name="Footer Placeholder 3">
            <a:extLst>
              <a:ext uri="{FF2B5EF4-FFF2-40B4-BE49-F238E27FC236}">
                <a16:creationId xmlns:a16="http://schemas.microsoft.com/office/drawing/2014/main" id="{321BB1A0-9FBD-DCCA-18F0-8945FA15DB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0E97C8-0675-5E2F-C2B7-87A406A13995}"/>
              </a:ext>
            </a:extLst>
          </p:cNvPr>
          <p:cNvSpPr>
            <a:spLocks noGrp="1"/>
          </p:cNvSpPr>
          <p:nvPr>
            <p:ph type="sldNum" sz="quarter" idx="12"/>
          </p:nvPr>
        </p:nvSpPr>
        <p:spPr/>
        <p:txBody>
          <a:bodyPr/>
          <a:lstStyle/>
          <a:p>
            <a:fld id="{1B4EB3B4-61A1-134F-9C5D-A650E53FFA6D}" type="slidenum">
              <a:rPr lang="en-US" smtClean="0"/>
              <a:t>‹#›</a:t>
            </a:fld>
            <a:endParaRPr lang="en-US"/>
          </a:p>
        </p:txBody>
      </p:sp>
    </p:spTree>
    <p:extLst>
      <p:ext uri="{BB962C8B-B14F-4D97-AF65-F5344CB8AC3E}">
        <p14:creationId xmlns:p14="http://schemas.microsoft.com/office/powerpoint/2010/main" val="204753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73FAA-3581-02FB-439B-19BC7A5F3202}"/>
              </a:ext>
            </a:extLst>
          </p:cNvPr>
          <p:cNvSpPr>
            <a:spLocks noGrp="1"/>
          </p:cNvSpPr>
          <p:nvPr>
            <p:ph type="dt" sz="half" idx="10"/>
          </p:nvPr>
        </p:nvSpPr>
        <p:spPr/>
        <p:txBody>
          <a:bodyPr/>
          <a:lstStyle/>
          <a:p>
            <a:fld id="{E4B9BFED-8C35-6142-8814-DCE93C07520D}" type="datetimeFigureOut">
              <a:rPr lang="en-US" smtClean="0"/>
              <a:t>6/21/2023</a:t>
            </a:fld>
            <a:endParaRPr lang="en-US"/>
          </a:p>
        </p:txBody>
      </p:sp>
      <p:sp>
        <p:nvSpPr>
          <p:cNvPr id="3" name="Footer Placeholder 2">
            <a:extLst>
              <a:ext uri="{FF2B5EF4-FFF2-40B4-BE49-F238E27FC236}">
                <a16:creationId xmlns:a16="http://schemas.microsoft.com/office/drawing/2014/main" id="{600521C0-0C7C-FE56-2EDA-D3B0158C12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27A194-814F-27F2-66E0-07FF9D8FF69B}"/>
              </a:ext>
            </a:extLst>
          </p:cNvPr>
          <p:cNvSpPr>
            <a:spLocks noGrp="1"/>
          </p:cNvSpPr>
          <p:nvPr>
            <p:ph type="sldNum" sz="quarter" idx="12"/>
          </p:nvPr>
        </p:nvSpPr>
        <p:spPr/>
        <p:txBody>
          <a:bodyPr/>
          <a:lstStyle/>
          <a:p>
            <a:fld id="{1B4EB3B4-61A1-134F-9C5D-A650E53FFA6D}" type="slidenum">
              <a:rPr lang="en-US" smtClean="0"/>
              <a:t>‹#›</a:t>
            </a:fld>
            <a:endParaRPr lang="en-US"/>
          </a:p>
        </p:txBody>
      </p:sp>
    </p:spTree>
    <p:extLst>
      <p:ext uri="{BB962C8B-B14F-4D97-AF65-F5344CB8AC3E}">
        <p14:creationId xmlns:p14="http://schemas.microsoft.com/office/powerpoint/2010/main" val="218997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C160-EE5A-7183-AEB0-414587A6C8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52F92EA-8CB6-9AB6-30A3-92855A38F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D788ADE-0F9A-45FF-E7E8-C11ED696E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84717C-CEC3-BF0E-827A-C64E5B4A97BF}"/>
              </a:ext>
            </a:extLst>
          </p:cNvPr>
          <p:cNvSpPr>
            <a:spLocks noGrp="1"/>
          </p:cNvSpPr>
          <p:nvPr>
            <p:ph type="dt" sz="half" idx="10"/>
          </p:nvPr>
        </p:nvSpPr>
        <p:spPr/>
        <p:txBody>
          <a:bodyPr/>
          <a:lstStyle/>
          <a:p>
            <a:fld id="{E4B9BFED-8C35-6142-8814-DCE93C07520D}" type="datetimeFigureOut">
              <a:rPr lang="en-US" smtClean="0"/>
              <a:t>6/21/2023</a:t>
            </a:fld>
            <a:endParaRPr lang="en-US"/>
          </a:p>
        </p:txBody>
      </p:sp>
      <p:sp>
        <p:nvSpPr>
          <p:cNvPr id="6" name="Footer Placeholder 5">
            <a:extLst>
              <a:ext uri="{FF2B5EF4-FFF2-40B4-BE49-F238E27FC236}">
                <a16:creationId xmlns:a16="http://schemas.microsoft.com/office/drawing/2014/main" id="{7AF9E94D-E91D-F1B8-B9F3-9FE0262BB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6253D4-B69E-7650-A95B-DC462BAA693D}"/>
              </a:ext>
            </a:extLst>
          </p:cNvPr>
          <p:cNvSpPr>
            <a:spLocks noGrp="1"/>
          </p:cNvSpPr>
          <p:nvPr>
            <p:ph type="sldNum" sz="quarter" idx="12"/>
          </p:nvPr>
        </p:nvSpPr>
        <p:spPr/>
        <p:txBody>
          <a:bodyPr/>
          <a:lstStyle/>
          <a:p>
            <a:fld id="{1B4EB3B4-61A1-134F-9C5D-A650E53FFA6D}" type="slidenum">
              <a:rPr lang="en-US" smtClean="0"/>
              <a:t>‹#›</a:t>
            </a:fld>
            <a:endParaRPr lang="en-US"/>
          </a:p>
        </p:txBody>
      </p:sp>
    </p:spTree>
    <p:extLst>
      <p:ext uri="{BB962C8B-B14F-4D97-AF65-F5344CB8AC3E}">
        <p14:creationId xmlns:p14="http://schemas.microsoft.com/office/powerpoint/2010/main" val="64481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4396-4705-F420-DAC3-E2A9F75DA9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7F34E8E-8511-638D-F7E0-BEBC8AB744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5DE0A3-23E7-7CD7-E44D-11FD6429A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7DCDCE-9302-ADF7-8D6B-3AD6757F7F2A}"/>
              </a:ext>
            </a:extLst>
          </p:cNvPr>
          <p:cNvSpPr>
            <a:spLocks noGrp="1"/>
          </p:cNvSpPr>
          <p:nvPr>
            <p:ph type="dt" sz="half" idx="10"/>
          </p:nvPr>
        </p:nvSpPr>
        <p:spPr/>
        <p:txBody>
          <a:bodyPr/>
          <a:lstStyle/>
          <a:p>
            <a:fld id="{E4B9BFED-8C35-6142-8814-DCE93C07520D}" type="datetimeFigureOut">
              <a:rPr lang="en-US" smtClean="0"/>
              <a:t>6/21/2023</a:t>
            </a:fld>
            <a:endParaRPr lang="en-US"/>
          </a:p>
        </p:txBody>
      </p:sp>
      <p:sp>
        <p:nvSpPr>
          <p:cNvPr id="6" name="Footer Placeholder 5">
            <a:extLst>
              <a:ext uri="{FF2B5EF4-FFF2-40B4-BE49-F238E27FC236}">
                <a16:creationId xmlns:a16="http://schemas.microsoft.com/office/drawing/2014/main" id="{697A8B6D-CEB0-DAD8-F046-44FBE7F67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D23DC-8114-1B7C-12F5-AFEED22870D2}"/>
              </a:ext>
            </a:extLst>
          </p:cNvPr>
          <p:cNvSpPr>
            <a:spLocks noGrp="1"/>
          </p:cNvSpPr>
          <p:nvPr>
            <p:ph type="sldNum" sz="quarter" idx="12"/>
          </p:nvPr>
        </p:nvSpPr>
        <p:spPr/>
        <p:txBody>
          <a:bodyPr/>
          <a:lstStyle/>
          <a:p>
            <a:fld id="{1B4EB3B4-61A1-134F-9C5D-A650E53FFA6D}" type="slidenum">
              <a:rPr lang="en-US" smtClean="0"/>
              <a:t>‹#›</a:t>
            </a:fld>
            <a:endParaRPr lang="en-US"/>
          </a:p>
        </p:txBody>
      </p:sp>
    </p:spTree>
    <p:extLst>
      <p:ext uri="{BB962C8B-B14F-4D97-AF65-F5344CB8AC3E}">
        <p14:creationId xmlns:p14="http://schemas.microsoft.com/office/powerpoint/2010/main" val="299320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C414-2C30-B630-44AC-F2C51FB99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3FE698-5C5E-6842-4E70-F08DF893E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52D75A-A371-D2C3-105B-00CE606B9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9BFED-8C35-6142-8814-DCE93C07520D}" type="datetimeFigureOut">
              <a:rPr lang="en-US" smtClean="0"/>
              <a:t>6/21/2023</a:t>
            </a:fld>
            <a:endParaRPr lang="en-US"/>
          </a:p>
        </p:txBody>
      </p:sp>
      <p:sp>
        <p:nvSpPr>
          <p:cNvPr id="5" name="Footer Placeholder 4">
            <a:extLst>
              <a:ext uri="{FF2B5EF4-FFF2-40B4-BE49-F238E27FC236}">
                <a16:creationId xmlns:a16="http://schemas.microsoft.com/office/drawing/2014/main" id="{9FFC70FD-EAA7-B295-A102-A19C5D8FD3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96FE93-11E1-36A2-3B30-09C60E47E9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EB3B4-61A1-134F-9C5D-A650E53FFA6D}" type="slidenum">
              <a:rPr lang="en-US" smtClean="0"/>
              <a:t>‹#›</a:t>
            </a:fld>
            <a:endParaRPr lang="en-US"/>
          </a:p>
        </p:txBody>
      </p:sp>
    </p:spTree>
    <p:extLst>
      <p:ext uri="{BB962C8B-B14F-4D97-AF65-F5344CB8AC3E}">
        <p14:creationId xmlns:p14="http://schemas.microsoft.com/office/powerpoint/2010/main" val="1258166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packer@chestetr.ac.uk" TargetMode="External"/><Relationship Id="rId2" Type="http://schemas.openxmlformats.org/officeDocument/2006/relationships/hyperlink" Target="mailto:s.hughes@chester.ac.uk"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tandfonline.com/doi/full/10.1080/00131881.2017.131411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ollaborative-lesson-research.uk/"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s.hughes@chester.ac.uk" TargetMode="External"/><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132D-0BC0-1CAA-F785-E9A5453BD71F}"/>
              </a:ext>
            </a:extLst>
          </p:cNvPr>
          <p:cNvSpPr>
            <a:spLocks noGrp="1"/>
          </p:cNvSpPr>
          <p:nvPr>
            <p:ph type="ctrTitle"/>
          </p:nvPr>
        </p:nvSpPr>
        <p:spPr/>
        <p:txBody>
          <a:bodyPr/>
          <a:lstStyle/>
          <a:p>
            <a:r>
              <a:rPr lang="en-US" dirty="0" err="1"/>
              <a:t>ITaP</a:t>
            </a:r>
            <a:r>
              <a:rPr lang="en-US" dirty="0"/>
              <a:t> models</a:t>
            </a:r>
          </a:p>
        </p:txBody>
      </p:sp>
      <p:sp>
        <p:nvSpPr>
          <p:cNvPr id="3" name="Subtitle 2">
            <a:extLst>
              <a:ext uri="{FF2B5EF4-FFF2-40B4-BE49-F238E27FC236}">
                <a16:creationId xmlns:a16="http://schemas.microsoft.com/office/drawing/2014/main" id="{404AEBD9-5F0D-C0A5-18B8-51D834342C63}"/>
              </a:ext>
            </a:extLst>
          </p:cNvPr>
          <p:cNvSpPr>
            <a:spLocks noGrp="1"/>
          </p:cNvSpPr>
          <p:nvPr>
            <p:ph type="subTitle" idx="1"/>
          </p:nvPr>
        </p:nvSpPr>
        <p:spPr/>
        <p:txBody>
          <a:bodyPr/>
          <a:lstStyle/>
          <a:p>
            <a:r>
              <a:rPr lang="en-US" dirty="0"/>
              <a:t>Bishop Grosseteste University</a:t>
            </a:r>
          </a:p>
          <a:p>
            <a:r>
              <a:rPr lang="en-US" dirty="0"/>
              <a:t>BA (Hons) Primary Education with QTS</a:t>
            </a:r>
          </a:p>
        </p:txBody>
      </p:sp>
    </p:spTree>
    <p:extLst>
      <p:ext uri="{BB962C8B-B14F-4D97-AF65-F5344CB8AC3E}">
        <p14:creationId xmlns:p14="http://schemas.microsoft.com/office/powerpoint/2010/main" val="2431461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9F98-903B-53ED-52BA-BC42A4E399F0}"/>
              </a:ext>
            </a:extLst>
          </p:cNvPr>
          <p:cNvSpPr>
            <a:spLocks noGrp="1"/>
          </p:cNvSpPr>
          <p:nvPr>
            <p:ph type="title"/>
          </p:nvPr>
        </p:nvSpPr>
        <p:spPr/>
        <p:txBody>
          <a:bodyPr/>
          <a:lstStyle/>
          <a:p>
            <a:r>
              <a:rPr lang="en-US" dirty="0">
                <a:ea typeface="Calibri Light"/>
                <a:cs typeface="Calibri Light"/>
              </a:rPr>
              <a:t>BUT...from September 2024</a:t>
            </a:r>
            <a:endParaRPr lang="en-US" dirty="0"/>
          </a:p>
        </p:txBody>
      </p:sp>
      <p:sp>
        <p:nvSpPr>
          <p:cNvPr id="3" name="Content Placeholder 2">
            <a:extLst>
              <a:ext uri="{FF2B5EF4-FFF2-40B4-BE49-F238E27FC236}">
                <a16:creationId xmlns:a16="http://schemas.microsoft.com/office/drawing/2014/main" id="{96C25E6D-5B1B-A296-ACA2-9B7267BE7BB0}"/>
              </a:ext>
            </a:extLst>
          </p:cNvPr>
          <p:cNvSpPr>
            <a:spLocks noGrp="1"/>
          </p:cNvSpPr>
          <p:nvPr>
            <p:ph idx="1"/>
          </p:nvPr>
        </p:nvSpPr>
        <p:spPr/>
        <p:txBody>
          <a:bodyPr vert="horz" lIns="91440" tIns="45720" rIns="91440" bIns="45720" rtlCol="0" anchor="t">
            <a:normAutofit/>
          </a:bodyPr>
          <a:lstStyle/>
          <a:p>
            <a:r>
              <a:rPr lang="en-US" dirty="0">
                <a:ea typeface="Calibri"/>
                <a:cs typeface="Calibri"/>
              </a:rPr>
              <a:t>Our DfE associate has advised doing full week blocks</a:t>
            </a:r>
          </a:p>
          <a:p>
            <a:pPr lvl="1"/>
            <a:r>
              <a:rPr lang="en-US" dirty="0">
                <a:ea typeface="Calibri"/>
                <a:cs typeface="Calibri"/>
              </a:rPr>
              <a:t>Separate from placement</a:t>
            </a:r>
          </a:p>
          <a:p>
            <a:pPr lvl="1"/>
            <a:r>
              <a:rPr lang="en-US" dirty="0">
                <a:ea typeface="Calibri"/>
                <a:cs typeface="Calibri"/>
              </a:rPr>
              <a:t>Separate from ordinary </a:t>
            </a:r>
            <a:r>
              <a:rPr lang="en-US" dirty="0" err="1">
                <a:ea typeface="Calibri"/>
                <a:cs typeface="Calibri"/>
              </a:rPr>
              <a:t>centre</a:t>
            </a:r>
            <a:r>
              <a:rPr lang="en-US" dirty="0">
                <a:ea typeface="Calibri"/>
                <a:cs typeface="Calibri"/>
              </a:rPr>
              <a:t>-based training</a:t>
            </a:r>
          </a:p>
          <a:p>
            <a:pPr lvl="1"/>
            <a:r>
              <a:rPr lang="en-US" dirty="0">
                <a:ea typeface="Calibri"/>
                <a:cs typeface="Calibri"/>
              </a:rPr>
              <a:t>Each must have a clear focus</a:t>
            </a:r>
          </a:p>
          <a:p>
            <a:pPr lvl="1"/>
            <a:endParaRPr lang="en-US" dirty="0">
              <a:ea typeface="Calibri"/>
              <a:cs typeface="Calibri"/>
            </a:endParaRPr>
          </a:p>
          <a:p>
            <a:r>
              <a:rPr lang="en-US" dirty="0">
                <a:ea typeface="Calibri"/>
                <a:cs typeface="Calibri"/>
              </a:rPr>
              <a:t>2 weeks in Year 1 – </a:t>
            </a:r>
            <a:r>
              <a:rPr lang="en-US" dirty="0" err="1">
                <a:ea typeface="Calibri"/>
                <a:cs typeface="Calibri"/>
              </a:rPr>
              <a:t>behaviour</a:t>
            </a:r>
            <a:r>
              <a:rPr lang="en-US" dirty="0">
                <a:ea typeface="Calibri"/>
                <a:cs typeface="Calibri"/>
              </a:rPr>
              <a:t>; phonics</a:t>
            </a:r>
          </a:p>
          <a:p>
            <a:r>
              <a:rPr lang="en-US" dirty="0">
                <a:ea typeface="Calibri"/>
                <a:cs typeface="Calibri"/>
              </a:rPr>
              <a:t>3 weeks in Year 2 – SENDI; questioning; modelling</a:t>
            </a:r>
          </a:p>
          <a:p>
            <a:r>
              <a:rPr lang="en-US" dirty="0">
                <a:ea typeface="Calibri"/>
                <a:cs typeface="Calibri"/>
              </a:rPr>
              <a:t>1 week in Year 3 - assessment</a:t>
            </a:r>
          </a:p>
        </p:txBody>
      </p:sp>
      <p:pic>
        <p:nvPicPr>
          <p:cNvPr id="4" name="Picture 3" descr="A picture containing font, logo, graphics, text&#10;&#10;Description automatically generated">
            <a:extLst>
              <a:ext uri="{FF2B5EF4-FFF2-40B4-BE49-F238E27FC236}">
                <a16:creationId xmlns:a16="http://schemas.microsoft.com/office/drawing/2014/main" id="{832FC15F-970B-8678-6C62-CA814CEBF618}"/>
              </a:ext>
            </a:extLst>
          </p:cNvPr>
          <p:cNvPicPr>
            <a:picLocks noChangeAspect="1"/>
          </p:cNvPicPr>
          <p:nvPr/>
        </p:nvPicPr>
        <p:blipFill>
          <a:blip r:embed="rId2"/>
          <a:stretch>
            <a:fillRect/>
          </a:stretch>
        </p:blipFill>
        <p:spPr>
          <a:xfrm>
            <a:off x="9356448" y="18255"/>
            <a:ext cx="2835552" cy="1325563"/>
          </a:xfrm>
          <a:prstGeom prst="rect">
            <a:avLst/>
          </a:prstGeom>
        </p:spPr>
      </p:pic>
    </p:spTree>
    <p:extLst>
      <p:ext uri="{BB962C8B-B14F-4D97-AF65-F5344CB8AC3E}">
        <p14:creationId xmlns:p14="http://schemas.microsoft.com/office/powerpoint/2010/main" val="368548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0C498E-ED8E-4F5A-BE06-644EFDF2C6C5}"/>
              </a:ext>
            </a:extLst>
          </p:cNvPr>
          <p:cNvSpPr/>
          <p:nvPr/>
        </p:nvSpPr>
        <p:spPr>
          <a:xfrm>
            <a:off x="985418" y="1920040"/>
            <a:ext cx="10602686" cy="3435621"/>
          </a:xfrm>
          <a:prstGeom prst="rect">
            <a:avLst/>
          </a:prstGeom>
        </p:spPr>
        <p:txBody>
          <a:bodyPr wrap="square">
            <a:spAutoFit/>
          </a:bodyPr>
          <a:lstStyle/>
          <a:p>
            <a:r>
              <a:rPr lang="en-US" sz="2800" b="1" dirty="0">
                <a:latin typeface="Calibri" panose="020F0502020204030204" pitchFamily="34" charset="0"/>
                <a:ea typeface="Calibri" panose="020F0502020204030204" pitchFamily="34" charset="0"/>
              </a:rPr>
              <a:t>AMET </a:t>
            </a:r>
            <a:r>
              <a:rPr lang="en-US" sz="2800" b="1" dirty="0" err="1">
                <a:latin typeface="Calibri" panose="020F0502020204030204" pitchFamily="34" charset="0"/>
                <a:ea typeface="Calibri" panose="020F0502020204030204" pitchFamily="34" charset="0"/>
              </a:rPr>
              <a:t>ITaP</a:t>
            </a:r>
            <a:r>
              <a:rPr lang="en-US" sz="2800" b="1" dirty="0">
                <a:latin typeface="Calibri" panose="020F0502020204030204" pitchFamily="34" charset="0"/>
                <a:ea typeface="Calibri" panose="020F0502020204030204" pitchFamily="34" charset="0"/>
              </a:rPr>
              <a:t> Webinar </a:t>
            </a:r>
          </a:p>
          <a:p>
            <a:r>
              <a:rPr lang="en-US" sz="2800" dirty="0">
                <a:latin typeface="Calibri" panose="020F0502020204030204" pitchFamily="34" charset="0"/>
                <a:ea typeface="Calibri" panose="020F0502020204030204" pitchFamily="34" charset="0"/>
              </a:rPr>
              <a:t>Wednesday 21</a:t>
            </a:r>
            <a:r>
              <a:rPr lang="en-US" sz="2800" baseline="30000" dirty="0">
                <a:latin typeface="Calibri" panose="020F0502020204030204" pitchFamily="34" charset="0"/>
                <a:ea typeface="Calibri" panose="020F0502020204030204" pitchFamily="34" charset="0"/>
              </a:rPr>
              <a:t>st</a:t>
            </a:r>
            <a:r>
              <a:rPr lang="en-US" sz="2800" dirty="0">
                <a:latin typeface="Calibri" panose="020F0502020204030204" pitchFamily="34" charset="0"/>
                <a:ea typeface="Calibri" panose="020F0502020204030204" pitchFamily="34" charset="0"/>
              </a:rPr>
              <a:t> March 2023 </a:t>
            </a:r>
          </a:p>
          <a:p>
            <a:endParaRPr lang="en-US" sz="2800" dirty="0">
              <a:latin typeface="Calibri" panose="020F0502020204030204" pitchFamily="34" charset="0"/>
              <a:ea typeface="Calibri" panose="020F0502020204030204" pitchFamily="34" charset="0"/>
            </a:endParaRPr>
          </a:p>
          <a:p>
            <a:r>
              <a:rPr lang="en-US" sz="4000" b="1" dirty="0">
                <a:latin typeface="Calibri" panose="020F0502020204030204" pitchFamily="34" charset="0"/>
                <a:ea typeface="Calibri" panose="020F0502020204030204" pitchFamily="34" charset="0"/>
              </a:rPr>
              <a:t>The </a:t>
            </a:r>
            <a:r>
              <a:rPr lang="en-US" sz="4000" b="1" dirty="0" err="1">
                <a:latin typeface="Calibri" panose="020F0502020204030204" pitchFamily="34" charset="0"/>
                <a:ea typeface="Calibri" panose="020F0502020204030204" pitchFamily="34" charset="0"/>
              </a:rPr>
              <a:t>ITaP</a:t>
            </a:r>
            <a:r>
              <a:rPr lang="en-US" sz="4000" b="1" dirty="0">
                <a:latin typeface="Calibri" panose="020F0502020204030204" pitchFamily="34" charset="0"/>
                <a:ea typeface="Calibri" panose="020F0502020204030204" pitchFamily="34" charset="0"/>
              </a:rPr>
              <a:t> in Mathematics ITE </a:t>
            </a:r>
          </a:p>
          <a:p>
            <a:endParaRPr lang="en-US" sz="2800" dirty="0">
              <a:latin typeface="Calibri" panose="020F0502020204030204" pitchFamily="34" charset="0"/>
            </a:endParaRPr>
          </a:p>
          <a:p>
            <a:pPr>
              <a:lnSpc>
                <a:spcPct val="107000"/>
              </a:lnSpc>
              <a:spcAft>
                <a:spcPts val="800"/>
              </a:spcAft>
            </a:pPr>
            <a:r>
              <a:rPr lang="en-GB" sz="2800" dirty="0">
                <a:latin typeface="Calibri" panose="020F0502020204030204" pitchFamily="34" charset="0"/>
                <a:ea typeface="Calibri" panose="020F0502020204030204" pitchFamily="34" charset="0"/>
                <a:cs typeface="Calibri" panose="020F0502020204030204" pitchFamily="34" charset="0"/>
              </a:rPr>
              <a:t>Sally Bamber,  &amp; Christine Packer </a:t>
            </a:r>
            <a:r>
              <a:rPr lang="en-GB" sz="2800" i="1" dirty="0">
                <a:latin typeface="Calibri" panose="020F0502020204030204" pitchFamily="34" charset="0"/>
                <a:ea typeface="Calibri" panose="020F0502020204030204" pitchFamily="34" charset="0"/>
                <a:cs typeface="Calibri" panose="020F0502020204030204" pitchFamily="34" charset="0"/>
              </a:rPr>
              <a:t>University of Chester</a:t>
            </a:r>
          </a:p>
          <a:p>
            <a:pPr>
              <a:lnSpc>
                <a:spcPct val="107000"/>
              </a:lnSpc>
              <a:spcAft>
                <a:spcPts val="800"/>
              </a:spcAft>
            </a:pPr>
            <a:r>
              <a:rPr lang="en-GB" sz="2800" dirty="0">
                <a:latin typeface="Calibri" panose="020F0502020204030204" pitchFamily="34" charset="0"/>
                <a:ea typeface="Calibri" panose="020F0502020204030204" pitchFamily="34" charset="0"/>
                <a:cs typeface="Calibri" panose="020F0502020204030204" pitchFamily="34" charset="0"/>
                <a:hlinkClick r:id="rId2"/>
              </a:rPr>
              <a:t>s.hughes@chester.ac.uk</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a:latin typeface="Calibri" panose="020F0502020204030204" pitchFamily="34" charset="0"/>
                <a:ea typeface="Calibri" panose="020F0502020204030204" pitchFamily="34" charset="0"/>
                <a:cs typeface="Calibri" panose="020F0502020204030204" pitchFamily="34" charset="0"/>
                <a:hlinkClick r:id="rId3"/>
              </a:rPr>
              <a:t>c.packer@chester.ac.uk</a:t>
            </a:r>
            <a:r>
              <a:rPr lang="en-GB" sz="2800" dirty="0">
                <a:latin typeface="Calibri" panose="020F0502020204030204" pitchFamily="34" charset="0"/>
                <a:ea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A49CF4D4-0DC4-4EBB-AA7A-7AB837E7809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455199" y="492772"/>
            <a:ext cx="3132905" cy="1139885"/>
          </a:xfrm>
          <a:prstGeom prst="rect">
            <a:avLst/>
          </a:prstGeom>
        </p:spPr>
      </p:pic>
    </p:spTree>
    <p:extLst>
      <p:ext uri="{BB962C8B-B14F-4D97-AF65-F5344CB8AC3E}">
        <p14:creationId xmlns:p14="http://schemas.microsoft.com/office/powerpoint/2010/main" val="343809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83E6B5-CFDC-46FF-8FB7-BB89E465C28C}"/>
              </a:ext>
            </a:extLst>
          </p:cNvPr>
          <p:cNvSpPr/>
          <p:nvPr/>
        </p:nvSpPr>
        <p:spPr>
          <a:xfrm>
            <a:off x="5699760" y="822959"/>
            <a:ext cx="6096000" cy="4832092"/>
          </a:xfrm>
          <a:prstGeom prst="rect">
            <a:avLst/>
          </a:prstGeom>
        </p:spPr>
        <p:txBody>
          <a:bodyPr>
            <a:spAutoFit/>
          </a:bodyPr>
          <a:lstStyle/>
          <a:p>
            <a:r>
              <a:rPr lang="en-GB" sz="2800" dirty="0"/>
              <a:t>A central aim of intensive practice placements is the consolidation of trainees’ understanding of </a:t>
            </a:r>
            <a:r>
              <a:rPr lang="en-GB" sz="2800" dirty="0">
                <a:effectLst>
                  <a:outerShdw blurRad="38100" dist="38100" dir="2700000" algn="tl">
                    <a:srgbClr val="000000">
                      <a:alpha val="43137"/>
                    </a:srgbClr>
                  </a:outerShdw>
                </a:effectLst>
              </a:rPr>
              <a:t>how research and evidence inform and shape practice. </a:t>
            </a:r>
            <a:r>
              <a:rPr lang="en-GB" sz="2800" dirty="0"/>
              <a:t>Crucial to the effectiveness of intensive placement periods will be the input of experts with deep knowledge and experience of the specifics of the curriculum dimension which is in focus.</a:t>
            </a:r>
          </a:p>
          <a:p>
            <a:endParaRPr lang="en-GB" sz="2800" dirty="0"/>
          </a:p>
          <a:p>
            <a:r>
              <a:rPr lang="en-GB" sz="2800" dirty="0"/>
              <a:t>Paragraph 42</a:t>
            </a:r>
          </a:p>
        </p:txBody>
      </p:sp>
      <p:pic>
        <p:nvPicPr>
          <p:cNvPr id="4" name="Picture 3">
            <a:extLst>
              <a:ext uri="{FF2B5EF4-FFF2-40B4-BE49-F238E27FC236}">
                <a16:creationId xmlns:a16="http://schemas.microsoft.com/office/drawing/2014/main" id="{BE75E66D-0894-4F58-97A5-AF7143661E25}"/>
              </a:ext>
            </a:extLst>
          </p:cNvPr>
          <p:cNvPicPr>
            <a:picLocks noChangeAspect="1"/>
          </p:cNvPicPr>
          <p:nvPr/>
        </p:nvPicPr>
        <p:blipFill rotWithShape="1">
          <a:blip r:embed="rId2"/>
          <a:srcRect l="34607" t="23619" r="36250" b="8381"/>
          <a:stretch/>
        </p:blipFill>
        <p:spPr>
          <a:xfrm>
            <a:off x="731520" y="444137"/>
            <a:ext cx="4062549" cy="5332096"/>
          </a:xfrm>
          <a:prstGeom prst="rect">
            <a:avLst/>
          </a:prstGeom>
          <a:ln>
            <a:solidFill>
              <a:schemeClr val="bg1">
                <a:lumMod val="85000"/>
              </a:schemeClr>
            </a:solidFill>
          </a:ln>
        </p:spPr>
      </p:pic>
    </p:spTree>
    <p:extLst>
      <p:ext uri="{BB962C8B-B14F-4D97-AF65-F5344CB8AC3E}">
        <p14:creationId xmlns:p14="http://schemas.microsoft.com/office/powerpoint/2010/main" val="239758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83E6B5-CFDC-46FF-8FB7-BB89E465C28C}"/>
              </a:ext>
            </a:extLst>
          </p:cNvPr>
          <p:cNvSpPr/>
          <p:nvPr/>
        </p:nvSpPr>
        <p:spPr>
          <a:xfrm>
            <a:off x="5699760" y="822959"/>
            <a:ext cx="6096000" cy="4832092"/>
          </a:xfrm>
          <a:prstGeom prst="rect">
            <a:avLst/>
          </a:prstGeom>
        </p:spPr>
        <p:txBody>
          <a:bodyPr>
            <a:spAutoFit/>
          </a:bodyPr>
          <a:lstStyle/>
          <a:p>
            <a:r>
              <a:rPr lang="en-GB" sz="2800" dirty="0"/>
              <a:t>[Intensive training and practice] provides an opportunity to intensify the focus on specific, pivotal areas. Intensive training and practice </a:t>
            </a:r>
            <a:r>
              <a:rPr lang="en-GB" sz="2800" dirty="0">
                <a:effectLst>
                  <a:outerShdw blurRad="38100" dist="38100" dir="2700000" algn="tl">
                    <a:srgbClr val="000000">
                      <a:alpha val="43137"/>
                    </a:srgbClr>
                  </a:outerShdw>
                </a:effectLst>
              </a:rPr>
              <a:t>should also build powerfully the link between evidence-based theory and practice</a:t>
            </a:r>
            <a:r>
              <a:rPr lang="en-GB" sz="2800" dirty="0"/>
              <a:t>. This means that intensive training and practice will need to be led and supported by an appropriate range of experts.</a:t>
            </a:r>
          </a:p>
          <a:p>
            <a:endParaRPr lang="en-GB" sz="2800" dirty="0"/>
          </a:p>
          <a:p>
            <a:r>
              <a:rPr lang="en-GB" sz="2800" dirty="0"/>
              <a:t>Page 26</a:t>
            </a:r>
          </a:p>
        </p:txBody>
      </p:sp>
      <p:pic>
        <p:nvPicPr>
          <p:cNvPr id="3" name="Picture 2">
            <a:extLst>
              <a:ext uri="{FF2B5EF4-FFF2-40B4-BE49-F238E27FC236}">
                <a16:creationId xmlns:a16="http://schemas.microsoft.com/office/drawing/2014/main" id="{621D9770-AF7A-4A78-9F86-A9B7BF970F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331" y="431074"/>
            <a:ext cx="4637315" cy="6020374"/>
          </a:xfrm>
          <a:prstGeom prst="rect">
            <a:avLst/>
          </a:prstGeom>
          <a:ln>
            <a:solidFill>
              <a:schemeClr val="bg1">
                <a:lumMod val="85000"/>
              </a:schemeClr>
            </a:solidFill>
          </a:ln>
        </p:spPr>
      </p:pic>
    </p:spTree>
    <p:extLst>
      <p:ext uri="{BB962C8B-B14F-4D97-AF65-F5344CB8AC3E}">
        <p14:creationId xmlns:p14="http://schemas.microsoft.com/office/powerpoint/2010/main" val="415023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DDCF-3640-4AA0-89C7-84729E6EFD47}"/>
              </a:ext>
            </a:extLst>
          </p:cNvPr>
          <p:cNvSpPr>
            <a:spLocks noGrp="1"/>
          </p:cNvSpPr>
          <p:nvPr>
            <p:ph type="title"/>
          </p:nvPr>
        </p:nvSpPr>
        <p:spPr/>
        <p:txBody>
          <a:bodyPr/>
          <a:lstStyle/>
          <a:p>
            <a:r>
              <a:rPr lang="en-GB" dirty="0"/>
              <a:t>Nelson &amp; Campbell (2017, p. 132)</a:t>
            </a:r>
          </a:p>
        </p:txBody>
      </p:sp>
      <p:sp>
        <p:nvSpPr>
          <p:cNvPr id="3" name="Content Placeholder 2">
            <a:extLst>
              <a:ext uri="{FF2B5EF4-FFF2-40B4-BE49-F238E27FC236}">
                <a16:creationId xmlns:a16="http://schemas.microsoft.com/office/drawing/2014/main" id="{9C3BAA9A-A454-469F-8285-4E380153E17C}"/>
              </a:ext>
            </a:extLst>
          </p:cNvPr>
          <p:cNvSpPr>
            <a:spLocks noGrp="1"/>
          </p:cNvSpPr>
          <p:nvPr>
            <p:ph idx="1"/>
          </p:nvPr>
        </p:nvSpPr>
        <p:spPr/>
        <p:txBody>
          <a:bodyPr>
            <a:normAutofit/>
          </a:bodyPr>
          <a:lstStyle/>
          <a:p>
            <a:pPr marL="0" indent="0">
              <a:buNone/>
            </a:pPr>
            <a:r>
              <a:rPr lang="en-GB" dirty="0"/>
              <a:t>“‘evidence’ constitutes a range of types and sources of knowledge and information, including professional expertise and judgement, as well as data and research. Indeed, despite the considerable debate about ‘gold standards’ of research methodologies, </a:t>
            </a:r>
            <a:r>
              <a:rPr lang="en-GB" b="1" dirty="0">
                <a:effectLst>
                  <a:outerShdw blurRad="38100" dist="38100" dir="2700000" algn="tl">
                    <a:srgbClr val="000000">
                      <a:alpha val="43137"/>
                    </a:srgbClr>
                  </a:outerShdw>
                </a:effectLst>
              </a:rPr>
              <a:t>the most frequently used sources of ‘evidence’ are often derived from professional experiences and colleagues rather than original research studies. </a:t>
            </a:r>
            <a:r>
              <a:rPr lang="en-GB" dirty="0"/>
              <a:t>[…] we need to consider carefully the accessibility, appeal and capacity to use a range of evidence from, in and for practice.”</a:t>
            </a:r>
          </a:p>
          <a:p>
            <a:pPr marL="0" indent="0">
              <a:buNone/>
            </a:pPr>
            <a:endParaRPr lang="en-GB" dirty="0"/>
          </a:p>
          <a:p>
            <a:pPr marL="0" indent="0">
              <a:buNone/>
            </a:pPr>
            <a:r>
              <a:rPr lang="en-GB" sz="2000" dirty="0"/>
              <a:t>Nelson, J., &amp; Campbell, C. (2017). Evidence-informed practice in education: meanings and applications. </a:t>
            </a:r>
            <a:r>
              <a:rPr lang="en-GB" sz="2000" i="1" dirty="0"/>
              <a:t>Educational Research</a:t>
            </a:r>
            <a:r>
              <a:rPr lang="en-GB" sz="2000" dirty="0"/>
              <a:t>, </a:t>
            </a:r>
            <a:r>
              <a:rPr lang="en-GB" sz="2000" i="1" dirty="0"/>
              <a:t>59</a:t>
            </a:r>
            <a:r>
              <a:rPr lang="en-GB" sz="2000" dirty="0"/>
              <a:t>(2), 127-135. </a:t>
            </a:r>
            <a:r>
              <a:rPr lang="en-GB" sz="2000" dirty="0">
                <a:hlinkClick r:id="rId2"/>
              </a:rPr>
              <a:t>Link</a:t>
            </a:r>
            <a:r>
              <a:rPr lang="en-GB" sz="2000" dirty="0"/>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1186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8780D-56C9-4F4E-B451-A3B9E9EF8A4E}"/>
              </a:ext>
            </a:extLst>
          </p:cNvPr>
          <p:cNvSpPr>
            <a:spLocks noGrp="1"/>
          </p:cNvSpPr>
          <p:nvPr>
            <p:ph idx="1"/>
          </p:nvPr>
        </p:nvSpPr>
        <p:spPr>
          <a:xfrm>
            <a:off x="678730" y="537327"/>
            <a:ext cx="11180189" cy="6132033"/>
          </a:xfrm>
        </p:spPr>
        <p:txBody>
          <a:bodyPr>
            <a:normAutofit lnSpcReduction="10000"/>
          </a:bodyPr>
          <a:lstStyle/>
          <a:p>
            <a:pPr marL="0" indent="0">
              <a:buNone/>
            </a:pPr>
            <a:r>
              <a:rPr lang="en-GB" dirty="0"/>
              <a:t>Whereas the outcomes of research might </a:t>
            </a:r>
            <a:r>
              <a:rPr lang="en-GB" b="1" dirty="0">
                <a:effectLst>
                  <a:outerShdw blurRad="38100" dist="38100" dir="2700000" algn="tl">
                    <a:srgbClr val="000000">
                      <a:alpha val="43137"/>
                    </a:srgbClr>
                  </a:outerShdw>
                </a:effectLst>
              </a:rPr>
              <a:t>play a role in professional judgement</a:t>
            </a:r>
            <a:r>
              <a:rPr lang="en-GB" dirty="0"/>
              <a:t>, they can </a:t>
            </a:r>
            <a:r>
              <a:rPr lang="en-GB" b="1" dirty="0">
                <a:effectLst>
                  <a:outerShdw blurRad="38100" dist="38100" dir="2700000" algn="tl">
                    <a:srgbClr val="000000">
                      <a:alpha val="43137"/>
                    </a:srgbClr>
                  </a:outerShdw>
                </a:effectLst>
              </a:rPr>
              <a:t>only ever assist professional judgement and action but can never dictate what should be done</a:t>
            </a:r>
            <a:r>
              <a:rPr lang="en-GB" dirty="0"/>
              <a:t>. Educational practice consists of situations that in a sense are always new and unique.</a:t>
            </a:r>
          </a:p>
          <a:p>
            <a:pPr marL="0" indent="0">
              <a:buNone/>
            </a:pPr>
            <a:r>
              <a:rPr lang="en-GB" dirty="0"/>
              <a:t>(</a:t>
            </a:r>
            <a:r>
              <a:rPr lang="en-GB" dirty="0" err="1"/>
              <a:t>Biesta</a:t>
            </a:r>
            <a:r>
              <a:rPr lang="en-GB" dirty="0"/>
              <a:t>, 2007a)</a:t>
            </a:r>
          </a:p>
          <a:p>
            <a:pPr marL="0" indent="0">
              <a:buNone/>
            </a:pPr>
            <a:r>
              <a:rPr lang="en-GB" sz="1700" dirty="0"/>
              <a:t>G. </a:t>
            </a:r>
            <a:r>
              <a:rPr lang="en-GB" sz="1700" dirty="0" err="1"/>
              <a:t>Biesta</a:t>
            </a:r>
            <a:r>
              <a:rPr lang="en-GB" sz="1700" dirty="0"/>
              <a:t> (2007). Bridging the gap between educational research and educational practice: The need for critical distance. </a:t>
            </a:r>
            <a:r>
              <a:rPr lang="en-GB" sz="1700" i="1" dirty="0"/>
              <a:t>Educational Research and Evaluation</a:t>
            </a:r>
            <a:r>
              <a:rPr lang="en-GB" sz="1700" dirty="0"/>
              <a:t>, 13 (3), 295-301</a:t>
            </a:r>
          </a:p>
          <a:p>
            <a:pPr marL="0" indent="0">
              <a:buNone/>
            </a:pPr>
            <a:endParaRPr lang="en-GB" dirty="0"/>
          </a:p>
          <a:p>
            <a:pPr marL="0" indent="0">
              <a:buNone/>
            </a:pPr>
            <a:r>
              <a:rPr lang="en-GB" dirty="0"/>
              <a:t>Research cannot supply us with rules for action but only with hypotheses for </a:t>
            </a:r>
            <a:r>
              <a:rPr lang="en-GB" b="1" dirty="0">
                <a:effectLst>
                  <a:outerShdw blurRad="38100" dist="38100" dir="2700000" algn="tl">
                    <a:srgbClr val="000000">
                      <a:alpha val="43137"/>
                    </a:srgbClr>
                  </a:outerShdw>
                </a:effectLst>
              </a:rPr>
              <a:t>intelligent problem solving</a:t>
            </a:r>
            <a:r>
              <a:rPr lang="en-GB" dirty="0"/>
              <a:t>. Research can only tell us what has worked in a particular situation, not what will work in any future situation. The role of the educational professional in this process is not to translate general rules into particular lines of action. It is rather to </a:t>
            </a:r>
            <a:r>
              <a:rPr lang="en-GB" b="1" dirty="0">
                <a:effectLst>
                  <a:outerShdw blurRad="38100" dist="38100" dir="2700000" algn="tl">
                    <a:srgbClr val="000000">
                      <a:alpha val="43137"/>
                    </a:srgbClr>
                  </a:outerShdw>
                </a:effectLst>
              </a:rPr>
              <a:t>use research findings to make one’s problem-solving more intelligent</a:t>
            </a:r>
            <a:r>
              <a:rPr lang="en-GB" dirty="0"/>
              <a:t>.</a:t>
            </a:r>
          </a:p>
          <a:p>
            <a:pPr marL="0" indent="0">
              <a:buNone/>
            </a:pPr>
            <a:r>
              <a:rPr lang="en-GB" dirty="0"/>
              <a:t>(</a:t>
            </a:r>
            <a:r>
              <a:rPr lang="en-GB" dirty="0" err="1"/>
              <a:t>Biesta</a:t>
            </a:r>
            <a:r>
              <a:rPr lang="en-GB" dirty="0"/>
              <a:t>, 2007b)</a:t>
            </a:r>
          </a:p>
          <a:p>
            <a:pPr marL="0" indent="0">
              <a:buNone/>
            </a:pPr>
            <a:r>
              <a:rPr lang="en-GB" sz="1500" dirty="0" err="1"/>
              <a:t>Biesta</a:t>
            </a:r>
            <a:r>
              <a:rPr lang="en-GB" sz="1500" dirty="0"/>
              <a:t>, G. (2007b). Why what works, won’t work: Evidence-based practice and the democratic deficit in educational research. </a:t>
            </a:r>
            <a:r>
              <a:rPr lang="en-GB" sz="1500" i="1" dirty="0"/>
              <a:t>Education Theory,</a:t>
            </a:r>
            <a:r>
              <a:rPr lang="en-GB" sz="1500" dirty="0"/>
              <a:t> </a:t>
            </a:r>
            <a:r>
              <a:rPr lang="en-GB" sz="1500" i="1" dirty="0"/>
              <a:t>57</a:t>
            </a:r>
            <a:r>
              <a:rPr lang="en-GB" sz="1500" dirty="0"/>
              <a:t>(1), 1–22.</a:t>
            </a:r>
          </a:p>
        </p:txBody>
      </p:sp>
    </p:spTree>
    <p:extLst>
      <p:ext uri="{BB962C8B-B14F-4D97-AF65-F5344CB8AC3E}">
        <p14:creationId xmlns:p14="http://schemas.microsoft.com/office/powerpoint/2010/main" val="53650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DE848DFE-D9B4-42F6-AA6D-D443DA531E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a:extLst>
              <a:ext uri="{FF2B5EF4-FFF2-40B4-BE49-F238E27FC236}">
                <a16:creationId xmlns:a16="http://schemas.microsoft.com/office/drawing/2014/main" id="{13107128-11FD-492B-A9F2-E395B61B30AE}"/>
              </a:ext>
            </a:extLst>
          </p:cNvPr>
          <p:cNvGrpSpPr/>
          <p:nvPr/>
        </p:nvGrpSpPr>
        <p:grpSpPr>
          <a:xfrm>
            <a:off x="457200" y="1028700"/>
            <a:ext cx="6827520" cy="5028565"/>
            <a:chOff x="0" y="0"/>
            <a:chExt cx="5120675" cy="3771424"/>
          </a:xfrm>
        </p:grpSpPr>
        <p:sp>
          <p:nvSpPr>
            <p:cNvPr id="4" name="Text Box 1">
              <a:extLst>
                <a:ext uri="{FF2B5EF4-FFF2-40B4-BE49-F238E27FC236}">
                  <a16:creationId xmlns:a16="http://schemas.microsoft.com/office/drawing/2014/main" id="{6C1F7712-8157-47C3-87A0-8656D2976175}"/>
                </a:ext>
              </a:extLst>
            </p:cNvPr>
            <p:cNvSpPr txBox="1"/>
            <p:nvPr/>
          </p:nvSpPr>
          <p:spPr>
            <a:xfrm>
              <a:off x="0" y="1"/>
              <a:ext cx="1501811" cy="803672"/>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a:solidFill>
                    <a:srgbClr val="000000"/>
                  </a:solidFill>
                  <a:effectLst/>
                  <a:latin typeface="Arial" panose="020B0604020202020204" pitchFamily="34" charset="0"/>
                  <a:ea typeface="Calibri" panose="020F0502020204030204" pitchFamily="34" charset="0"/>
                </a:rPr>
                <a:t>Preparation </a:t>
              </a:r>
              <a:endParaRPr lang="en-GB" sz="120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a:solidFill>
                    <a:srgbClr val="000000"/>
                  </a:solidFill>
                  <a:effectLst/>
                  <a:latin typeface="Arial" panose="020B0604020202020204" pitchFamily="34" charset="0"/>
                  <a:ea typeface="Calibri" panose="020F0502020204030204" pitchFamily="34" charset="0"/>
                </a:rPr>
                <a:t>Teachers and University tutors meet to agree the focus for the Teacher Research Group. Research that informs the project is shared. </a:t>
              </a:r>
              <a:endParaRPr lang="en-GB" sz="1200">
                <a:effectLst/>
                <a:latin typeface="Times New Roman" panose="02020603050405020304" pitchFamily="18" charset="0"/>
                <a:ea typeface="DengXian" panose="02010600030101010101" pitchFamily="2" charset="-122"/>
              </a:endParaRPr>
            </a:p>
          </p:txBody>
        </p:sp>
        <p:sp>
          <p:nvSpPr>
            <p:cNvPr id="5" name="Down Arrow 4">
              <a:extLst>
                <a:ext uri="{FF2B5EF4-FFF2-40B4-BE49-F238E27FC236}">
                  <a16:creationId xmlns:a16="http://schemas.microsoft.com/office/drawing/2014/main" id="{C0A892D6-F5B2-4B2B-9B1C-CCD26A0A1D2C}"/>
                </a:ext>
              </a:extLst>
            </p:cNvPr>
            <p:cNvSpPr/>
            <p:nvPr/>
          </p:nvSpPr>
          <p:spPr>
            <a:xfrm rot="16200000">
              <a:off x="1681647" y="-3384"/>
              <a:ext cx="220955" cy="55991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sp>
          <p:nvSpPr>
            <p:cNvPr id="6" name="Text Box 3">
              <a:extLst>
                <a:ext uri="{FF2B5EF4-FFF2-40B4-BE49-F238E27FC236}">
                  <a16:creationId xmlns:a16="http://schemas.microsoft.com/office/drawing/2014/main" id="{39161D9F-9BBB-444E-B33F-557516CE8561}"/>
                </a:ext>
              </a:extLst>
            </p:cNvPr>
            <p:cNvSpPr txBox="1"/>
            <p:nvPr/>
          </p:nvSpPr>
          <p:spPr>
            <a:xfrm>
              <a:off x="2082438" y="0"/>
              <a:ext cx="3027164" cy="684000"/>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dirty="0">
                  <a:solidFill>
                    <a:srgbClr val="000000"/>
                  </a:solidFill>
                  <a:effectLst/>
                  <a:latin typeface="Arial" panose="020B0604020202020204" pitchFamily="34" charset="0"/>
                  <a:ea typeface="Calibri" panose="020F0502020204030204" pitchFamily="34" charset="0"/>
                </a:rPr>
                <a:t>Professional learning session</a:t>
              </a:r>
              <a:endParaRPr lang="en-GB" sz="1200" dirty="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dirty="0">
                  <a:solidFill>
                    <a:srgbClr val="000000"/>
                  </a:solidFill>
                  <a:effectLst/>
                  <a:latin typeface="Arial" panose="020B0604020202020204" pitchFamily="34" charset="0"/>
                  <a:ea typeface="Calibri" panose="020F0502020204030204" pitchFamily="34" charset="0"/>
                </a:rPr>
                <a:t>ITE Participants learn about the focus for the TRG, the concepts, pedagogy, current practice and research that informs the learning. The session is interactive and models lesson activities and resources. Reading sources are shared. </a:t>
              </a:r>
              <a:endParaRPr lang="en-GB" sz="1200" dirty="0">
                <a:effectLst/>
                <a:latin typeface="Times New Roman" panose="02020603050405020304" pitchFamily="18" charset="0"/>
                <a:ea typeface="DengXian" panose="02010600030101010101" pitchFamily="2" charset="-122"/>
              </a:endParaRPr>
            </a:p>
          </p:txBody>
        </p:sp>
        <p:sp>
          <p:nvSpPr>
            <p:cNvPr id="7" name="Down Arrow 6">
              <a:extLst>
                <a:ext uri="{FF2B5EF4-FFF2-40B4-BE49-F238E27FC236}">
                  <a16:creationId xmlns:a16="http://schemas.microsoft.com/office/drawing/2014/main" id="{C72C8823-EBBC-4AF3-A049-00CEE386FEA3}"/>
                </a:ext>
              </a:extLst>
            </p:cNvPr>
            <p:cNvSpPr/>
            <p:nvPr/>
          </p:nvSpPr>
          <p:spPr>
            <a:xfrm>
              <a:off x="3418309" y="652884"/>
              <a:ext cx="216024" cy="300043"/>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sp>
          <p:nvSpPr>
            <p:cNvPr id="8" name="Text Box 5">
              <a:extLst>
                <a:ext uri="{FF2B5EF4-FFF2-40B4-BE49-F238E27FC236}">
                  <a16:creationId xmlns:a16="http://schemas.microsoft.com/office/drawing/2014/main" id="{6C684B57-8CEF-4928-AA7E-8B71FCF99ED6}"/>
                </a:ext>
              </a:extLst>
            </p:cNvPr>
            <p:cNvSpPr txBox="1"/>
            <p:nvPr/>
          </p:nvSpPr>
          <p:spPr>
            <a:xfrm>
              <a:off x="2074937" y="980481"/>
              <a:ext cx="3043238" cy="669722"/>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dirty="0">
                  <a:solidFill>
                    <a:srgbClr val="000000"/>
                  </a:solidFill>
                  <a:effectLst/>
                  <a:latin typeface="Arial" panose="020B0604020202020204" pitchFamily="34" charset="0"/>
                  <a:ea typeface="Calibri" panose="020F0502020204030204" pitchFamily="34" charset="0"/>
                </a:rPr>
                <a:t>Planning small group teaching </a:t>
              </a:r>
              <a:endParaRPr lang="en-GB" sz="1200" dirty="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dirty="0">
                  <a:solidFill>
                    <a:srgbClr val="000000"/>
                  </a:solidFill>
                  <a:effectLst/>
                  <a:latin typeface="Arial" panose="020B0604020202020204" pitchFamily="34" charset="0"/>
                  <a:ea typeface="Calibri" panose="020F0502020204030204" pitchFamily="34" charset="0"/>
                </a:rPr>
                <a:t>Participants use the models learned in the first session to design a lesson so that they can interpret the impact of the models taught on the learners’ knowledge and understanding. They work with experts to design the lesson. </a:t>
              </a:r>
              <a:endParaRPr lang="en-GB" sz="1200" dirty="0">
                <a:effectLst/>
                <a:latin typeface="Times New Roman" panose="02020603050405020304" pitchFamily="18" charset="0"/>
                <a:ea typeface="DengXian" panose="02010600030101010101" pitchFamily="2" charset="-122"/>
              </a:endParaRPr>
            </a:p>
          </p:txBody>
        </p:sp>
        <p:sp>
          <p:nvSpPr>
            <p:cNvPr id="9" name="Text Box 7">
              <a:extLst>
                <a:ext uri="{FF2B5EF4-FFF2-40B4-BE49-F238E27FC236}">
                  <a16:creationId xmlns:a16="http://schemas.microsoft.com/office/drawing/2014/main" id="{E4ACE301-83FD-4CA0-AA47-2C30049931F7}"/>
                </a:ext>
              </a:extLst>
            </p:cNvPr>
            <p:cNvSpPr txBox="1"/>
            <p:nvPr/>
          </p:nvSpPr>
          <p:spPr>
            <a:xfrm>
              <a:off x="2107084" y="1971224"/>
              <a:ext cx="3011091" cy="669722"/>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a:solidFill>
                    <a:srgbClr val="000000"/>
                  </a:solidFill>
                  <a:effectLst/>
                  <a:latin typeface="Arial" panose="020B0604020202020204" pitchFamily="34" charset="0"/>
                  <a:ea typeface="Calibri" panose="020F0502020204030204" pitchFamily="34" charset="0"/>
                </a:rPr>
                <a:t>Small group teaching </a:t>
              </a:r>
              <a:endParaRPr lang="en-GB" sz="120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a:solidFill>
                    <a:srgbClr val="000000"/>
                  </a:solidFill>
                  <a:effectLst/>
                  <a:latin typeface="Arial" panose="020B0604020202020204" pitchFamily="34" charset="0"/>
                  <a:ea typeface="Calibri" panose="020F0502020204030204" pitchFamily="34" charset="0"/>
                </a:rPr>
                <a:t>Participants teach the lesson. In some cases, one participant observes while the other teaches. All participants focus on noticing the impact of the lesson design on the pupils’ learning. They record significant comments or photograph pupils’ work.  </a:t>
              </a:r>
              <a:endParaRPr lang="en-GB" sz="1200">
                <a:effectLst/>
                <a:latin typeface="Times New Roman" panose="02020603050405020304" pitchFamily="18" charset="0"/>
                <a:ea typeface="DengXian" panose="02010600030101010101" pitchFamily="2" charset="-122"/>
              </a:endParaRPr>
            </a:p>
          </p:txBody>
        </p:sp>
        <p:sp>
          <p:nvSpPr>
            <p:cNvPr id="10" name="Text Box 114">
              <a:extLst>
                <a:ext uri="{FF2B5EF4-FFF2-40B4-BE49-F238E27FC236}">
                  <a16:creationId xmlns:a16="http://schemas.microsoft.com/office/drawing/2014/main" id="{FED23C2D-04BD-4E80-B0D3-6294CA05749F}"/>
                </a:ext>
              </a:extLst>
            </p:cNvPr>
            <p:cNvSpPr txBox="1"/>
            <p:nvPr/>
          </p:nvSpPr>
          <p:spPr>
            <a:xfrm>
              <a:off x="2109584" y="2952843"/>
              <a:ext cx="3011091" cy="818581"/>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dirty="0">
                  <a:solidFill>
                    <a:srgbClr val="000000"/>
                  </a:solidFill>
                  <a:effectLst/>
                  <a:latin typeface="Arial" panose="020B0604020202020204" pitchFamily="34" charset="0"/>
                  <a:ea typeface="Calibri" panose="020F0502020204030204" pitchFamily="34" charset="0"/>
                </a:rPr>
                <a:t>Review of teaching and learning  </a:t>
              </a:r>
              <a:endParaRPr lang="en-GB" sz="1200" dirty="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dirty="0">
                  <a:solidFill>
                    <a:srgbClr val="000000"/>
                  </a:solidFill>
                  <a:effectLst/>
                  <a:latin typeface="Arial" panose="020B0604020202020204" pitchFamily="34" charset="0"/>
                  <a:ea typeface="Calibri" panose="020F0502020204030204" pitchFamily="34" charset="0"/>
                </a:rPr>
                <a:t>Participants review the impact of the </a:t>
              </a:r>
              <a:r>
                <a:rPr lang="en-GB" sz="950" dirty="0">
                  <a:solidFill>
                    <a:srgbClr val="000000"/>
                  </a:solidFill>
                  <a:latin typeface="Arial" panose="020B0604020202020204" pitchFamily="34" charset="0"/>
                  <a:ea typeface="Calibri" panose="020F0502020204030204" pitchFamily="34" charset="0"/>
                </a:rPr>
                <a:t>designed lesson</a:t>
              </a:r>
              <a:r>
                <a:rPr lang="en-GB" sz="950" kern="1200" dirty="0">
                  <a:solidFill>
                    <a:srgbClr val="000000"/>
                  </a:solidFill>
                  <a:effectLst/>
                  <a:latin typeface="Arial" panose="020B0604020202020204" pitchFamily="34" charset="0"/>
                  <a:ea typeface="Calibri" panose="020F0502020204030204" pitchFamily="34" charset="0"/>
                </a:rPr>
                <a:t> on the pupils’ learning. They discuss significant comments or photograph pupils’ work.  They reflect on how their choices seemed to influence the learning. Participants interrogate the relationships between the teacher, learners and the mathematics. </a:t>
              </a:r>
              <a:endParaRPr lang="en-GB" sz="1200" dirty="0">
                <a:effectLst/>
                <a:latin typeface="Times New Roman" panose="02020603050405020304" pitchFamily="18" charset="0"/>
                <a:ea typeface="DengXian" panose="02010600030101010101" pitchFamily="2" charset="-122"/>
              </a:endParaRPr>
            </a:p>
          </p:txBody>
        </p:sp>
        <p:sp>
          <p:nvSpPr>
            <p:cNvPr id="11" name="Text Box 115">
              <a:extLst>
                <a:ext uri="{FF2B5EF4-FFF2-40B4-BE49-F238E27FC236}">
                  <a16:creationId xmlns:a16="http://schemas.microsoft.com/office/drawing/2014/main" id="{D1EFD5D5-D45E-4F4D-A744-C6D1C1047E32}"/>
                </a:ext>
              </a:extLst>
            </p:cNvPr>
            <p:cNvSpPr txBox="1"/>
            <p:nvPr/>
          </p:nvSpPr>
          <p:spPr>
            <a:xfrm>
              <a:off x="0" y="1107129"/>
              <a:ext cx="1895272" cy="1597854"/>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dirty="0">
                  <a:solidFill>
                    <a:srgbClr val="000000"/>
                  </a:solidFill>
                  <a:effectLst/>
                  <a:latin typeface="Arial" panose="020B0604020202020204" pitchFamily="34" charset="0"/>
                  <a:ea typeface="Calibri" panose="020F0502020204030204" pitchFamily="34" charset="0"/>
                </a:rPr>
                <a:t>Professional learning session</a:t>
              </a:r>
              <a:endParaRPr lang="en-GB" sz="1200" dirty="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dirty="0">
                  <a:solidFill>
                    <a:srgbClr val="000000"/>
                  </a:solidFill>
                  <a:effectLst/>
                  <a:latin typeface="Arial" panose="020B0604020202020204" pitchFamily="34" charset="0"/>
                  <a:ea typeface="Calibri" panose="020F0502020204030204" pitchFamily="34" charset="0"/>
                </a:rPr>
                <a:t>Participants learn how to transfer the outcomes of their small group teaching to each class’s context. They reflect on the place of the designed lesson used in the TRG within their schools. They discuss potential barriers and opportunities for enhancing learning. They identify the significance of models used for their own professional knowledge and for their practice.  Participants plan further reading and identify the significance of the outcomes of this TRG for their own practice. </a:t>
              </a:r>
              <a:endParaRPr lang="en-GB" sz="1200" dirty="0">
                <a:effectLst/>
                <a:latin typeface="Times New Roman" panose="02020603050405020304" pitchFamily="18" charset="0"/>
                <a:ea typeface="DengXian" panose="02010600030101010101" pitchFamily="2" charset="-122"/>
              </a:endParaRPr>
            </a:p>
          </p:txBody>
        </p:sp>
        <p:sp>
          <p:nvSpPr>
            <p:cNvPr id="12" name="Bent Arrow 13">
              <a:extLst>
                <a:ext uri="{FF2B5EF4-FFF2-40B4-BE49-F238E27FC236}">
                  <a16:creationId xmlns:a16="http://schemas.microsoft.com/office/drawing/2014/main" id="{207E8231-4F9A-4765-9370-EAB1EF7341E8}"/>
                </a:ext>
              </a:extLst>
            </p:cNvPr>
            <p:cNvSpPr/>
            <p:nvPr/>
          </p:nvSpPr>
          <p:spPr>
            <a:xfrm rot="16200000">
              <a:off x="1221080" y="2444414"/>
              <a:ext cx="619721" cy="1163717"/>
            </a:xfrm>
            <a:prstGeom prst="bentArrow">
              <a:avLst>
                <a:gd name="adj1" fmla="val 18137"/>
                <a:gd name="adj2" fmla="val 19424"/>
                <a:gd name="adj3" fmla="val 27573"/>
                <a:gd name="adj4" fmla="val 463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sp>
          <p:nvSpPr>
            <p:cNvPr id="13" name="Down Arrow 6">
              <a:extLst>
                <a:ext uri="{FF2B5EF4-FFF2-40B4-BE49-F238E27FC236}">
                  <a16:creationId xmlns:a16="http://schemas.microsoft.com/office/drawing/2014/main" id="{FC817C45-BB2E-4F73-913A-1AFCCCB6725A}"/>
                </a:ext>
              </a:extLst>
            </p:cNvPr>
            <p:cNvSpPr/>
            <p:nvPr/>
          </p:nvSpPr>
          <p:spPr>
            <a:xfrm>
              <a:off x="3409215" y="1666420"/>
              <a:ext cx="216024" cy="300043"/>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sp>
          <p:nvSpPr>
            <p:cNvPr id="14" name="Down Arrow 6">
              <a:extLst>
                <a:ext uri="{FF2B5EF4-FFF2-40B4-BE49-F238E27FC236}">
                  <a16:creationId xmlns:a16="http://schemas.microsoft.com/office/drawing/2014/main" id="{D3BEBEE2-3D20-45F7-8150-F88F0820DD35}"/>
                </a:ext>
              </a:extLst>
            </p:cNvPr>
            <p:cNvSpPr/>
            <p:nvPr/>
          </p:nvSpPr>
          <p:spPr>
            <a:xfrm>
              <a:off x="3409215" y="2640946"/>
              <a:ext cx="216024" cy="300043"/>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sp>
          <p:nvSpPr>
            <p:cNvPr id="15" name="Down Arrow 6">
              <a:extLst>
                <a:ext uri="{FF2B5EF4-FFF2-40B4-BE49-F238E27FC236}">
                  <a16:creationId xmlns:a16="http://schemas.microsoft.com/office/drawing/2014/main" id="{D2D10E8D-B0C3-4A09-9BD2-D64CCC21E5DD}"/>
                </a:ext>
              </a:extLst>
            </p:cNvPr>
            <p:cNvSpPr/>
            <p:nvPr/>
          </p:nvSpPr>
          <p:spPr>
            <a:xfrm flipV="1">
              <a:off x="900664" y="801371"/>
              <a:ext cx="216024" cy="300043"/>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grpSp>
      <p:sp>
        <p:nvSpPr>
          <p:cNvPr id="17" name="TextBox 16">
            <a:extLst>
              <a:ext uri="{FF2B5EF4-FFF2-40B4-BE49-F238E27FC236}">
                <a16:creationId xmlns:a16="http://schemas.microsoft.com/office/drawing/2014/main" id="{85F8C3B4-F2C8-46D6-A213-3E5E619A0A90}"/>
              </a:ext>
            </a:extLst>
          </p:cNvPr>
          <p:cNvSpPr txBox="1"/>
          <p:nvPr/>
        </p:nvSpPr>
        <p:spPr>
          <a:xfrm>
            <a:off x="7858424" y="3118800"/>
            <a:ext cx="3893851" cy="2862322"/>
          </a:xfrm>
          <a:prstGeom prst="rect">
            <a:avLst/>
          </a:prstGeom>
          <a:noFill/>
        </p:spPr>
        <p:txBody>
          <a:bodyPr wrap="square" rtlCol="0">
            <a:spAutoFit/>
          </a:bodyPr>
          <a:lstStyle/>
          <a:p>
            <a:r>
              <a:rPr lang="en-GB" dirty="0"/>
              <a:t>The collaborative lesson research cycle is aligned with </a:t>
            </a:r>
            <a:r>
              <a:rPr lang="en-GB" dirty="0" err="1"/>
              <a:t>Engestrom’s</a:t>
            </a:r>
            <a:r>
              <a:rPr lang="en-GB" dirty="0"/>
              <a:t> Expansive Learning cycle and is influenced by </a:t>
            </a:r>
          </a:p>
          <a:p>
            <a:pPr marL="285750" indent="-285750">
              <a:buFont typeface="Arial" panose="020B0604020202020204" pitchFamily="34" charset="0"/>
              <a:buChar char="•"/>
            </a:pPr>
            <a:r>
              <a:rPr lang="en-GB" dirty="0"/>
              <a:t>models of transformative teacher education (Darling-Hammond, Cochran-Smith &amp; Lytle) </a:t>
            </a:r>
          </a:p>
          <a:p>
            <a:pPr marL="285750" indent="-285750">
              <a:buFont typeface="Arial" panose="020B0604020202020204" pitchFamily="34" charset="0"/>
              <a:buChar char="•"/>
            </a:pPr>
            <a:r>
              <a:rPr lang="en-GB" dirty="0"/>
              <a:t>lesson study in mathematics (Baldry &amp; Foster) and </a:t>
            </a:r>
            <a:r>
              <a:rPr lang="en-GB" dirty="0">
                <a:hlinkClick r:id="rId2"/>
              </a:rPr>
              <a:t>CLR</a:t>
            </a:r>
            <a:endParaRPr lang="en-GB" dirty="0"/>
          </a:p>
          <a:p>
            <a:pPr marL="285750" indent="-285750">
              <a:buFont typeface="Arial" panose="020B0604020202020204" pitchFamily="34" charset="0"/>
              <a:buChar char="•"/>
            </a:pPr>
            <a:r>
              <a:rPr lang="en-GB" dirty="0"/>
              <a:t>Teacher Research Groups and Lesson design (Swan &amp; Burkhardt)</a:t>
            </a:r>
          </a:p>
        </p:txBody>
      </p:sp>
      <p:sp>
        <p:nvSpPr>
          <p:cNvPr id="18" name="TextBox 17">
            <a:extLst>
              <a:ext uri="{FF2B5EF4-FFF2-40B4-BE49-F238E27FC236}">
                <a16:creationId xmlns:a16="http://schemas.microsoft.com/office/drawing/2014/main" id="{46753BDB-C553-4596-AD19-F9989691E8BC}"/>
              </a:ext>
            </a:extLst>
          </p:cNvPr>
          <p:cNvSpPr txBox="1"/>
          <p:nvPr/>
        </p:nvSpPr>
        <p:spPr>
          <a:xfrm>
            <a:off x="315096" y="161638"/>
            <a:ext cx="8332515" cy="369332"/>
          </a:xfrm>
          <a:prstGeom prst="rect">
            <a:avLst/>
          </a:prstGeom>
          <a:noFill/>
        </p:spPr>
        <p:txBody>
          <a:bodyPr wrap="square" rtlCol="0">
            <a:spAutoFit/>
          </a:bodyPr>
          <a:lstStyle/>
          <a:p>
            <a:r>
              <a:rPr lang="en-US" dirty="0"/>
              <a:t>A Model of a Collaborative Lesson Research Cycle or Teacher Research Group</a:t>
            </a:r>
          </a:p>
        </p:txBody>
      </p:sp>
      <p:pic>
        <p:nvPicPr>
          <p:cNvPr id="19" name="Picture 12">
            <a:extLst>
              <a:ext uri="{FF2B5EF4-FFF2-40B4-BE49-F238E27FC236}">
                <a16:creationId xmlns:a16="http://schemas.microsoft.com/office/drawing/2014/main" id="{76956714-1D50-4B9A-A6C7-F11A5961F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206" y="161638"/>
            <a:ext cx="1231541" cy="54624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22" name="Group 21">
            <a:extLst>
              <a:ext uri="{FF2B5EF4-FFF2-40B4-BE49-F238E27FC236}">
                <a16:creationId xmlns:a16="http://schemas.microsoft.com/office/drawing/2014/main" id="{550FD629-4FBA-4874-83C7-1258CC31D7E1}"/>
              </a:ext>
            </a:extLst>
          </p:cNvPr>
          <p:cNvGrpSpPr/>
          <p:nvPr/>
        </p:nvGrpSpPr>
        <p:grpSpPr>
          <a:xfrm>
            <a:off x="149087" y="707885"/>
            <a:ext cx="7275443" cy="2721115"/>
            <a:chOff x="149087" y="707885"/>
            <a:chExt cx="7275443" cy="2721115"/>
          </a:xfrm>
        </p:grpSpPr>
        <p:sp>
          <p:nvSpPr>
            <p:cNvPr id="16" name="Rectangle 15">
              <a:extLst>
                <a:ext uri="{FF2B5EF4-FFF2-40B4-BE49-F238E27FC236}">
                  <a16:creationId xmlns:a16="http://schemas.microsoft.com/office/drawing/2014/main" id="{53ED133B-1489-4247-BC5E-B087FA69068A}"/>
                </a:ext>
              </a:extLst>
            </p:cNvPr>
            <p:cNvSpPr/>
            <p:nvPr/>
          </p:nvSpPr>
          <p:spPr>
            <a:xfrm>
              <a:off x="149087" y="707885"/>
              <a:ext cx="7275443" cy="1486168"/>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7AC78D0-77FB-43D2-8061-1E8A3414367B}"/>
                </a:ext>
              </a:extLst>
            </p:cNvPr>
            <p:cNvSpPr/>
            <p:nvPr/>
          </p:nvSpPr>
          <p:spPr>
            <a:xfrm>
              <a:off x="3080277" y="2191384"/>
              <a:ext cx="4343165" cy="1237616"/>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a:extLst>
              <a:ext uri="{FF2B5EF4-FFF2-40B4-BE49-F238E27FC236}">
                <a16:creationId xmlns:a16="http://schemas.microsoft.com/office/drawing/2014/main" id="{CBBC7E7F-C68B-458B-B366-6981672C4DB0}"/>
              </a:ext>
            </a:extLst>
          </p:cNvPr>
          <p:cNvSpPr/>
          <p:nvPr/>
        </p:nvSpPr>
        <p:spPr>
          <a:xfrm>
            <a:off x="3102423" y="3424200"/>
            <a:ext cx="4343165" cy="2183642"/>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28BED33D-EA63-45C7-BFBE-36B4069C7119}"/>
              </a:ext>
            </a:extLst>
          </p:cNvPr>
          <p:cNvGrpSpPr/>
          <p:nvPr/>
        </p:nvGrpSpPr>
        <p:grpSpPr>
          <a:xfrm>
            <a:off x="149087" y="2191384"/>
            <a:ext cx="7296500" cy="4181124"/>
            <a:chOff x="149087" y="2237936"/>
            <a:chExt cx="7296500" cy="4134572"/>
          </a:xfrm>
        </p:grpSpPr>
        <p:sp>
          <p:nvSpPr>
            <p:cNvPr id="23" name="Rectangle 22">
              <a:extLst>
                <a:ext uri="{FF2B5EF4-FFF2-40B4-BE49-F238E27FC236}">
                  <a16:creationId xmlns:a16="http://schemas.microsoft.com/office/drawing/2014/main" id="{FB201754-B149-4D00-BD06-0D789BD0F9A6}"/>
                </a:ext>
              </a:extLst>
            </p:cNvPr>
            <p:cNvSpPr/>
            <p:nvPr/>
          </p:nvSpPr>
          <p:spPr>
            <a:xfrm>
              <a:off x="3102422" y="5601250"/>
              <a:ext cx="4343165" cy="771258"/>
            </a:xfrm>
            <a:prstGeom prst="rect">
              <a:avLst/>
            </a:prstGeom>
            <a:solidFill>
              <a:srgbClr val="BD513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68C9EAD-0898-4F9D-BAD3-946369F4B890}"/>
                </a:ext>
              </a:extLst>
            </p:cNvPr>
            <p:cNvSpPr/>
            <p:nvPr/>
          </p:nvSpPr>
          <p:spPr>
            <a:xfrm>
              <a:off x="149087" y="2237936"/>
              <a:ext cx="2953335" cy="4134572"/>
            </a:xfrm>
            <a:prstGeom prst="rect">
              <a:avLst/>
            </a:prstGeom>
            <a:solidFill>
              <a:srgbClr val="BD513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a:extLst>
              <a:ext uri="{FF2B5EF4-FFF2-40B4-BE49-F238E27FC236}">
                <a16:creationId xmlns:a16="http://schemas.microsoft.com/office/drawing/2014/main" id="{D3326CDA-090B-49A7-A1EB-B17E32E4D64E}"/>
              </a:ext>
            </a:extLst>
          </p:cNvPr>
          <p:cNvSpPr txBox="1"/>
          <p:nvPr/>
        </p:nvSpPr>
        <p:spPr>
          <a:xfrm>
            <a:off x="7867077" y="1160548"/>
            <a:ext cx="4175836" cy="1477328"/>
          </a:xfrm>
          <a:prstGeom prst="rect">
            <a:avLst/>
          </a:prstGeom>
          <a:noFill/>
        </p:spPr>
        <p:txBody>
          <a:bodyPr wrap="square" rtlCol="0">
            <a:spAutoFit/>
          </a:bodyPr>
          <a:lstStyle/>
          <a:p>
            <a:r>
              <a:rPr lang="en-GB" b="1" dirty="0"/>
              <a:t>Three day immersion cycle</a:t>
            </a:r>
          </a:p>
          <a:p>
            <a:r>
              <a:rPr lang="en-GB" b="1" dirty="0"/>
              <a:t>Day 1- design and professional learning</a:t>
            </a:r>
          </a:p>
          <a:p>
            <a:r>
              <a:rPr lang="en-GB" b="1" dirty="0"/>
              <a:t>Day 2- school context and teaching</a:t>
            </a:r>
          </a:p>
          <a:p>
            <a:r>
              <a:rPr lang="en-GB" b="1" dirty="0"/>
              <a:t>Day 3- interrogation of the learners’ responses and implications for teaching </a:t>
            </a:r>
          </a:p>
        </p:txBody>
      </p:sp>
    </p:spTree>
    <p:extLst>
      <p:ext uri="{BB962C8B-B14F-4D97-AF65-F5344CB8AC3E}">
        <p14:creationId xmlns:p14="http://schemas.microsoft.com/office/powerpoint/2010/main" val="40762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RiTE logo">
            <a:extLst>
              <a:ext uri="{FF2B5EF4-FFF2-40B4-BE49-F238E27FC236}">
                <a16:creationId xmlns:a16="http://schemas.microsoft.com/office/drawing/2014/main" id="{5D8029C9-DF5E-4062-9EA1-AEABC3BCE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1535" y="60729"/>
            <a:ext cx="989050" cy="88614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p:cNvSpPr txBox="1"/>
          <p:nvPr/>
        </p:nvSpPr>
        <p:spPr>
          <a:xfrm>
            <a:off x="471011" y="962821"/>
            <a:ext cx="5254092" cy="1441014"/>
          </a:xfrm>
          <a:prstGeom prst="rect">
            <a:avLst/>
          </a:prstGeom>
          <a:solidFill>
            <a:schemeClr val="lt1"/>
          </a:solidFill>
          <a:ln w="6350">
            <a:solidFill>
              <a:prstClr val="black"/>
            </a:solidFill>
          </a:ln>
        </p:spPr>
        <p:txBody>
          <a:bodyPr rot="0" spcFirstLastPara="0" vert="horz" wrap="square" lIns="51435" tIns="25719" rIns="51435" bIns="25719" numCol="1" spcCol="0" rtlCol="0" fromWordArt="0" anchor="t" anchorCtr="0" forceAA="0" compatLnSpc="1">
            <a:prstTxWarp prst="textNoShape">
              <a:avLst/>
            </a:prstTxWarp>
            <a:noAutofit/>
          </a:bodyPr>
          <a:lstStyle/>
          <a:p>
            <a:pPr>
              <a:lnSpc>
                <a:spcPct val="107000"/>
              </a:lnSpc>
              <a:spcAft>
                <a:spcPts val="450"/>
              </a:spcAft>
            </a:pPr>
            <a:r>
              <a:rPr lang="en-GB" sz="900" b="1" i="1" dirty="0">
                <a:latin typeface="Arial" panose="020B0604020202020204" pitchFamily="34" charset="0"/>
                <a:ea typeface="Calibri" panose="020F0502020204030204" pitchFamily="34" charset="0"/>
                <a:cs typeface="Arial" panose="020B0604020202020204" pitchFamily="34" charset="0"/>
              </a:rPr>
              <a:t>1) Preparation </a:t>
            </a:r>
            <a:endParaRPr lang="en-GB" sz="9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450"/>
              </a:spcAft>
            </a:pPr>
            <a:r>
              <a:rPr lang="en-GB" sz="900" dirty="0">
                <a:latin typeface="Arial" panose="020B0604020202020204" pitchFamily="34" charset="0"/>
                <a:ea typeface="Calibri" panose="020F0502020204030204" pitchFamily="34" charset="0"/>
                <a:cs typeface="Arial" panose="020B0604020202020204" pitchFamily="34" charset="0"/>
              </a:rPr>
              <a:t>Teachers and University tutors meet to agree the focus for the Teacher Research Group. Research that informs the project is shared. </a:t>
            </a:r>
          </a:p>
          <a:p>
            <a:pPr>
              <a:lnSpc>
                <a:spcPct val="107000"/>
              </a:lnSpc>
              <a:spcAft>
                <a:spcPts val="450"/>
              </a:spcAft>
            </a:pP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Curriculum leaders and teachers were concerned about pupils algebraic fluency, especially for middle to lower attaining pupils. The Head of Mathematics and university ITE tutors were keen to develop the use of visual and concrete representations of algebra. </a:t>
            </a:r>
            <a:b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The ITE tutors wanted a safe environment for the ITE students to trial the use of algebra tiles before using them in the whole class context. The </a:t>
            </a:r>
            <a:r>
              <a:rPr lang="en-GB" sz="900" dirty="0" err="1">
                <a:solidFill>
                  <a:srgbClr val="C00000"/>
                </a:solidFill>
                <a:latin typeface="Arial" panose="020B0604020202020204" pitchFamily="34" charset="0"/>
                <a:ea typeface="Calibri" panose="020F0502020204030204" pitchFamily="34" charset="0"/>
                <a:cs typeface="Arial" panose="020B0604020202020204" pitchFamily="34" charset="0"/>
              </a:rPr>
              <a:t>HoD</a:t>
            </a: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 and ITE tutor agreed the focus for a Year 10 lesson. </a:t>
            </a:r>
          </a:p>
        </p:txBody>
      </p:sp>
      <p:sp>
        <p:nvSpPr>
          <p:cNvPr id="5" name="Down Arrow 4"/>
          <p:cNvSpPr/>
          <p:nvPr/>
        </p:nvSpPr>
        <p:spPr>
          <a:xfrm rot="16200000">
            <a:off x="5824889" y="1409230"/>
            <a:ext cx="257101" cy="4375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9" rIns="51435" bIns="25719" numCol="1" spcCol="0" rtlCol="0" fromWordArt="0" anchor="ctr" anchorCtr="0" forceAA="0" compatLnSpc="1">
            <a:prstTxWarp prst="textNoShape">
              <a:avLst/>
            </a:prstTxWarp>
            <a:noAutofit/>
          </a:bodyPr>
          <a:lstStyle/>
          <a:p>
            <a:endParaRPr lang="en-GB" sz="1014" dirty="0"/>
          </a:p>
        </p:txBody>
      </p:sp>
      <p:sp>
        <p:nvSpPr>
          <p:cNvPr id="6" name="Text Box 3"/>
          <p:cNvSpPr txBox="1"/>
          <p:nvPr/>
        </p:nvSpPr>
        <p:spPr>
          <a:xfrm>
            <a:off x="6151302" y="912694"/>
            <a:ext cx="5630157" cy="1926797"/>
          </a:xfrm>
          <a:prstGeom prst="rect">
            <a:avLst/>
          </a:prstGeom>
          <a:solidFill>
            <a:schemeClr val="lt1"/>
          </a:solidFill>
          <a:ln w="6350">
            <a:solidFill>
              <a:prstClr val="black"/>
            </a:solidFill>
          </a:ln>
        </p:spPr>
        <p:txBody>
          <a:bodyPr rot="0" spcFirstLastPara="0" vert="horz" wrap="square" lIns="51435" tIns="25719" rIns="51435" bIns="25719" numCol="1" spcCol="0" rtlCol="0" fromWordArt="0" anchor="t" anchorCtr="0" forceAA="0" compatLnSpc="1">
            <a:prstTxWarp prst="textNoShape">
              <a:avLst/>
            </a:prstTxWarp>
            <a:noAutofit/>
          </a:bodyPr>
          <a:lstStyle/>
          <a:p>
            <a:pPr>
              <a:lnSpc>
                <a:spcPct val="107000"/>
              </a:lnSpc>
              <a:spcAft>
                <a:spcPts val="450"/>
              </a:spcAft>
            </a:pPr>
            <a:r>
              <a:rPr lang="en-GB" sz="900" b="1" i="1" dirty="0">
                <a:latin typeface="Arial" panose="020B0604020202020204" pitchFamily="34" charset="0"/>
                <a:ea typeface="Calibri" panose="020F0502020204030204" pitchFamily="34" charset="0"/>
                <a:cs typeface="Arial" panose="020B0604020202020204" pitchFamily="34" charset="0"/>
              </a:rPr>
              <a:t>2) Professional learning session at University</a:t>
            </a:r>
            <a:endParaRPr lang="en-GB" sz="9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450"/>
              </a:spcAft>
            </a:pPr>
            <a:r>
              <a:rPr lang="en-GB" sz="900" dirty="0">
                <a:latin typeface="Arial" panose="020B0604020202020204" pitchFamily="34" charset="0"/>
                <a:ea typeface="Calibri" panose="020F0502020204030204" pitchFamily="34" charset="0"/>
                <a:cs typeface="Arial" panose="020B0604020202020204" pitchFamily="34" charset="0"/>
              </a:rPr>
              <a:t>Participants learn about the focus for the TRG, the concepts, pedagogy, current practice and research that informs the learning. The session is interactive and models lesson activities and resources. </a:t>
            </a:r>
          </a:p>
          <a:p>
            <a:pPr>
              <a:lnSpc>
                <a:spcPct val="107000"/>
              </a:lnSpc>
              <a:spcAft>
                <a:spcPts val="450"/>
              </a:spcAft>
            </a:pP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The university ITE tutor had designed and trailed lessons in schools using algebra tiles and shared these with the ITE students. They were taught the principles behind the design of the tasks and how research that informed reasoning from known facts and making connections between multiple representations expressions. They were given insight into research that informs difficulties associated with learning algebra in secondary school. Teachers were immersed in model tasks and interrogated how these tasks might be used in their school context. Teachers explored the use an enactive representation of  a variable to model a reasoned, connected understanding the structure of linear and quadratic expressions. Initially teachers focussed on equivalent expressions, with a view to applying visual and concrete representations to many aspects of equations, expressions, sequences and functions eventually. </a:t>
            </a:r>
            <a:endParaRPr lang="en-GB" sz="900" dirty="0">
              <a:latin typeface="Arial" panose="020B0604020202020204" pitchFamily="34" charset="0"/>
              <a:ea typeface="Calibri" panose="020F0502020204030204" pitchFamily="34" charset="0"/>
              <a:cs typeface="Arial" panose="020B0604020202020204" pitchFamily="34" charset="0"/>
            </a:endParaRPr>
          </a:p>
        </p:txBody>
      </p:sp>
      <p:sp>
        <p:nvSpPr>
          <p:cNvPr id="8" name="Text Box 5"/>
          <p:cNvSpPr txBox="1"/>
          <p:nvPr/>
        </p:nvSpPr>
        <p:spPr>
          <a:xfrm>
            <a:off x="6172200" y="2963634"/>
            <a:ext cx="5630157" cy="1926798"/>
          </a:xfrm>
          <a:prstGeom prst="rect">
            <a:avLst/>
          </a:prstGeom>
          <a:solidFill>
            <a:schemeClr val="lt1"/>
          </a:solidFill>
          <a:ln w="6350">
            <a:solidFill>
              <a:prstClr val="black"/>
            </a:solidFill>
          </a:ln>
        </p:spPr>
        <p:txBody>
          <a:bodyPr rot="0" spcFirstLastPara="0" vert="horz" wrap="square" lIns="51435" tIns="25719" rIns="51435" bIns="25719" numCol="1" spcCol="0" rtlCol="0" fromWordArt="0" anchor="t" anchorCtr="0" forceAA="0" compatLnSpc="1">
            <a:prstTxWarp prst="textNoShape">
              <a:avLst/>
            </a:prstTxWarp>
            <a:noAutofit/>
          </a:bodyPr>
          <a:lstStyle/>
          <a:p>
            <a:pPr>
              <a:lnSpc>
                <a:spcPct val="107000"/>
              </a:lnSpc>
              <a:spcAft>
                <a:spcPts val="450"/>
              </a:spcAft>
            </a:pPr>
            <a:r>
              <a:rPr lang="en-GB" sz="900" b="1" i="1" dirty="0">
                <a:latin typeface="Arial" panose="020B0604020202020204" pitchFamily="34" charset="0"/>
                <a:ea typeface="Calibri" panose="020F0502020204030204" pitchFamily="34" charset="0"/>
                <a:cs typeface="Arial" panose="020B0604020202020204" pitchFamily="34" charset="0"/>
              </a:rPr>
              <a:t>3) Planning small group teaching: Lesson design </a:t>
            </a:r>
            <a:endParaRPr lang="en-GB" sz="9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450"/>
              </a:spcAft>
            </a:pPr>
            <a:r>
              <a:rPr lang="en-GB" sz="900" dirty="0">
                <a:latin typeface="Arial" panose="020B0604020202020204" pitchFamily="34" charset="0"/>
                <a:ea typeface="Calibri" panose="020F0502020204030204" pitchFamily="34" charset="0"/>
                <a:cs typeface="Arial" panose="020B0604020202020204" pitchFamily="34" charset="0"/>
              </a:rPr>
              <a:t>ITE Participants use the models learned in the first session to design a lesson so that they can interpret the impact on the learners’ knowledge and understanding. They work with experts from school/university to design the lesson. </a:t>
            </a:r>
          </a:p>
          <a:p>
            <a:pPr>
              <a:lnSpc>
                <a:spcPct val="107000"/>
              </a:lnSpc>
              <a:spcAft>
                <a:spcPts val="450"/>
              </a:spcAft>
            </a:pP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ITE students are encouraged to designed a lesson with the aim of making </a:t>
            </a:r>
            <a:b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equivalent expressions accessible. They are taught a support-challenge </a:t>
            </a:r>
            <a:b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model of differentiation aligned with the principles of teaching for mastery. </a:t>
            </a:r>
            <a:b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Support was derived from the use of the tiles. Challenge was designed </a:t>
            </a:r>
            <a:b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through rich questions that deepened the current learning (not accelerate onto </a:t>
            </a:r>
            <a:b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new content) and allowed pupils to interrogate the structure of expressions. </a:t>
            </a:r>
            <a:b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ITE students use the narrative of the lesson that they had experienced to</a:t>
            </a:r>
            <a:b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them to adapt their own lesson design. </a:t>
            </a:r>
            <a:endParaRPr lang="en-GB" sz="900" dirty="0">
              <a:latin typeface="Arial" panose="020B0604020202020204" pitchFamily="34" charset="0"/>
              <a:ea typeface="Calibri" panose="020F0502020204030204" pitchFamily="34" charset="0"/>
              <a:cs typeface="Arial" panose="020B0604020202020204" pitchFamily="34" charset="0"/>
            </a:endParaRPr>
          </a:p>
        </p:txBody>
      </p:sp>
      <p:sp>
        <p:nvSpPr>
          <p:cNvPr id="10" name="Text Box 7"/>
          <p:cNvSpPr txBox="1"/>
          <p:nvPr/>
        </p:nvSpPr>
        <p:spPr>
          <a:xfrm>
            <a:off x="6172200" y="5079020"/>
            <a:ext cx="5630157" cy="1501999"/>
          </a:xfrm>
          <a:prstGeom prst="rect">
            <a:avLst/>
          </a:prstGeom>
          <a:solidFill>
            <a:schemeClr val="lt1"/>
          </a:solidFill>
          <a:ln w="6350">
            <a:solidFill>
              <a:prstClr val="black"/>
            </a:solidFill>
          </a:ln>
        </p:spPr>
        <p:txBody>
          <a:bodyPr rot="0" spcFirstLastPara="0" vert="horz" wrap="square" lIns="51435" tIns="25719" rIns="51435" bIns="25719" numCol="1" spcCol="0" rtlCol="0" fromWordArt="0" anchor="t" anchorCtr="0" forceAA="0" compatLnSpc="1">
            <a:prstTxWarp prst="textNoShape">
              <a:avLst/>
            </a:prstTxWarp>
            <a:noAutofit/>
          </a:bodyPr>
          <a:lstStyle/>
          <a:p>
            <a:pPr>
              <a:lnSpc>
                <a:spcPct val="107000"/>
              </a:lnSpc>
              <a:spcAft>
                <a:spcPts val="450"/>
              </a:spcAft>
            </a:pPr>
            <a:r>
              <a:rPr lang="en-GB" sz="900" b="1" i="1" dirty="0">
                <a:latin typeface="Arial" panose="020B0604020202020204" pitchFamily="34" charset="0"/>
                <a:ea typeface="Calibri" panose="020F0502020204030204" pitchFamily="34" charset="0"/>
                <a:cs typeface="Arial" panose="020B0604020202020204" pitchFamily="34" charset="0"/>
              </a:rPr>
              <a:t>4) Small Group Teaching</a:t>
            </a:r>
            <a:endParaRPr lang="en-GB" sz="9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450"/>
              </a:spcAft>
            </a:pPr>
            <a:r>
              <a:rPr lang="en-GB" sz="900" dirty="0">
                <a:latin typeface="Arial" panose="020B0604020202020204" pitchFamily="34" charset="0"/>
                <a:ea typeface="Calibri" panose="020F0502020204030204" pitchFamily="34" charset="0"/>
                <a:cs typeface="Arial" panose="020B0604020202020204" pitchFamily="34" charset="0"/>
              </a:rPr>
              <a:t>Participants teach the lesson. In some cases, one ITE participant observes while the other teaches. All participants focus on noticing the impact of the lesson design on the pupils’ learning. They record significant comments or photograph pupils’ work.  </a:t>
            </a:r>
          </a:p>
          <a:p>
            <a:pPr>
              <a:lnSpc>
                <a:spcPct val="107000"/>
              </a:lnSpc>
              <a:spcAft>
                <a:spcPts val="450"/>
              </a:spcAft>
            </a:pP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ITE students taught the lessons to all pupils in Year 10. They recorded how pupils translated the concrete model into pictures on paper as well as recording the pupils’ emotional response to changing the context for learning algebra. Key features of the lesson were noted during the lesson or as soon as the lesson ended. The university ITE tutor and experienced teachers were on hand to support the teachers in dealing with difficulties at the point that they were exposed. </a:t>
            </a:r>
          </a:p>
        </p:txBody>
      </p:sp>
      <p:sp>
        <p:nvSpPr>
          <p:cNvPr id="7" name="Down Arrow 6"/>
          <p:cNvSpPr/>
          <p:nvPr/>
        </p:nvSpPr>
        <p:spPr>
          <a:xfrm>
            <a:off x="9974797" y="2761380"/>
            <a:ext cx="264697" cy="277886"/>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9" rIns="51435" bIns="25719" numCol="1" spcCol="0" rtlCol="0" fromWordArt="0" anchor="ctr" anchorCtr="0" forceAA="0" compatLnSpc="1">
            <a:prstTxWarp prst="textNoShape">
              <a:avLst/>
            </a:prstTxWarp>
            <a:noAutofit/>
          </a:bodyPr>
          <a:lstStyle/>
          <a:p>
            <a:endParaRPr lang="en-GB" sz="1014" dirty="0"/>
          </a:p>
        </p:txBody>
      </p:sp>
      <p:sp>
        <p:nvSpPr>
          <p:cNvPr id="12" name="Text Box 9"/>
          <p:cNvSpPr txBox="1"/>
          <p:nvPr/>
        </p:nvSpPr>
        <p:spPr>
          <a:xfrm>
            <a:off x="471011" y="4694478"/>
            <a:ext cx="5254092" cy="2055534"/>
          </a:xfrm>
          <a:prstGeom prst="rect">
            <a:avLst/>
          </a:prstGeom>
          <a:solidFill>
            <a:schemeClr val="lt1"/>
          </a:solidFill>
          <a:ln w="6350">
            <a:solidFill>
              <a:prstClr val="black"/>
            </a:solidFill>
          </a:ln>
        </p:spPr>
        <p:txBody>
          <a:bodyPr rot="0" spcFirstLastPara="0" vert="horz" wrap="square" lIns="51435" tIns="25719" rIns="51435" bIns="25719" numCol="1" spcCol="0" rtlCol="0" fromWordArt="0" anchor="t" anchorCtr="0" forceAA="0" compatLnSpc="1">
            <a:prstTxWarp prst="textNoShape">
              <a:avLst/>
            </a:prstTxWarp>
            <a:noAutofit/>
          </a:bodyPr>
          <a:lstStyle/>
          <a:p>
            <a:pPr>
              <a:lnSpc>
                <a:spcPct val="107000"/>
              </a:lnSpc>
              <a:spcAft>
                <a:spcPts val="450"/>
              </a:spcAft>
            </a:pPr>
            <a:r>
              <a:rPr lang="en-GB" sz="900" b="1" i="1" dirty="0">
                <a:latin typeface="Arial" panose="020B0604020202020204" pitchFamily="34" charset="0"/>
                <a:ea typeface="Calibri" panose="020F0502020204030204" pitchFamily="34" charset="0"/>
                <a:cs typeface="Arial" panose="020B0604020202020204" pitchFamily="34" charset="0"/>
              </a:rPr>
              <a:t>5) Review of teaching and learning  </a:t>
            </a:r>
            <a:endParaRPr lang="en-GB" sz="9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450"/>
              </a:spcAft>
            </a:pPr>
            <a:r>
              <a:rPr lang="en-GB" sz="900" dirty="0">
                <a:latin typeface="Arial" panose="020B0604020202020204" pitchFamily="34" charset="0"/>
                <a:ea typeface="Calibri" panose="020F0502020204030204" pitchFamily="34" charset="0"/>
                <a:cs typeface="Arial" panose="020B0604020202020204" pitchFamily="34" charset="0"/>
              </a:rPr>
              <a:t>Participants review the impact of the designed lesson on the pupils’ learning. They discuss significant comments or photograph pupils’ work.  They reflect on how their choices seemed to influence the learning. Participants interrogate the relationships between the teacher, learners and the mathematics. </a:t>
            </a:r>
          </a:p>
          <a:p>
            <a:pPr>
              <a:lnSpc>
                <a:spcPct val="107000"/>
              </a:lnSpc>
              <a:spcAft>
                <a:spcPts val="450"/>
              </a:spcAft>
            </a:pPr>
            <a:r>
              <a:rPr lang="en-GB" sz="900" dirty="0">
                <a:solidFill>
                  <a:srgbClr val="C00000"/>
                </a:solidFill>
                <a:latin typeface="Arial" panose="020B0604020202020204" pitchFamily="34" charset="0"/>
                <a:ea typeface="Calibri" panose="020F0502020204030204" pitchFamily="34" charset="0"/>
                <a:cs typeface="Arial" panose="020B0604020202020204" pitchFamily="34" charset="0"/>
              </a:rPr>
              <a:t>Initially, ITE students reflected on behaviour and engagement in the lesson. Discussions then focussed on their responses to difficulties and managing unforeseen questions/difficulties. ITE tutors discussed when they would introduce negative terms and the value of reversing the direction of the tile. Teachers shared how they had used simulations of the tiles using mathsbot.com. and were able to share the context for learning for some of the Year  10 pupils that the ITE students had noticed a specific responses to the learning. Examples of positive outcomes for pupils who do not always engage in lessons were shared. ITE students discussed potential resistance to using the tiles for higher attainers. </a:t>
            </a:r>
          </a:p>
        </p:txBody>
      </p:sp>
      <p:sp>
        <p:nvSpPr>
          <p:cNvPr id="13" name="Text Box 10"/>
          <p:cNvSpPr txBox="1"/>
          <p:nvPr/>
        </p:nvSpPr>
        <p:spPr>
          <a:xfrm>
            <a:off x="480588" y="2534445"/>
            <a:ext cx="5254092" cy="2012541"/>
          </a:xfrm>
          <a:prstGeom prst="rect">
            <a:avLst/>
          </a:prstGeom>
          <a:solidFill>
            <a:schemeClr val="lt1"/>
          </a:solidFill>
          <a:ln w="6350">
            <a:solidFill>
              <a:prstClr val="black"/>
            </a:solidFill>
          </a:ln>
        </p:spPr>
        <p:txBody>
          <a:bodyPr rot="0" spcFirstLastPara="0" vert="horz" wrap="square" lIns="51435" tIns="25719" rIns="51435" bIns="25719" numCol="1" spcCol="0" rtlCol="0" fromWordArt="0" anchor="t" anchorCtr="0" forceAA="0" compatLnSpc="1">
            <a:prstTxWarp prst="textNoShape">
              <a:avLst/>
            </a:prstTxWarp>
            <a:noAutofit/>
          </a:bodyPr>
          <a:lstStyle/>
          <a:p>
            <a:pPr>
              <a:lnSpc>
                <a:spcPct val="107000"/>
              </a:lnSpc>
              <a:spcAft>
                <a:spcPts val="450"/>
              </a:spcAft>
            </a:pPr>
            <a:r>
              <a:rPr lang="en-GB" sz="800" b="1" i="1" dirty="0">
                <a:latin typeface="Arial" panose="020B0604020202020204" pitchFamily="34" charset="0"/>
                <a:ea typeface="Calibri" panose="020F0502020204030204" pitchFamily="34" charset="0"/>
                <a:cs typeface="Arial" panose="020B0604020202020204" pitchFamily="34" charset="0"/>
              </a:rPr>
              <a:t>6) Further Professional Learning</a:t>
            </a:r>
            <a:endParaRPr lang="en-GB" sz="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450"/>
              </a:spcAft>
            </a:pPr>
            <a:r>
              <a:rPr lang="en-GB" sz="800" dirty="0">
                <a:latin typeface="Arial" panose="020B0604020202020204" pitchFamily="34" charset="0"/>
                <a:ea typeface="Calibri" panose="020F0502020204030204" pitchFamily="34" charset="0"/>
                <a:cs typeface="Arial" panose="020B0604020202020204" pitchFamily="34" charset="0"/>
              </a:rPr>
              <a:t>Participants learn how to transfer the outcomes of their small group teaching to the context of the placement school. They reflect on the place of the learning models used in the TRG within their classes that they share with mentors and class teachers. They discuss potential barriers and opportunities for enhancing learning. They identify the significance of these models for their own professional knowledge and for their practice.  Participants are given further reading.</a:t>
            </a:r>
          </a:p>
          <a:p>
            <a:pPr>
              <a:lnSpc>
                <a:spcPct val="107000"/>
              </a:lnSpc>
              <a:spcAft>
                <a:spcPts val="450"/>
              </a:spcAft>
            </a:pPr>
            <a:r>
              <a:rPr lang="en-GB" sz="800" dirty="0">
                <a:solidFill>
                  <a:srgbClr val="C00000"/>
                </a:solidFill>
                <a:latin typeface="Arial" panose="020B0604020202020204" pitchFamily="34" charset="0"/>
                <a:ea typeface="Calibri" panose="020F0502020204030204" pitchFamily="34" charset="0"/>
                <a:cs typeface="Arial" panose="020B0604020202020204" pitchFamily="34" charset="0"/>
              </a:rPr>
              <a:t>ITE students connect the principles from the project with their ongoing teacher education. </a:t>
            </a:r>
            <a:br>
              <a:rPr lang="en-GB" sz="8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800" dirty="0">
                <a:solidFill>
                  <a:srgbClr val="C00000"/>
                </a:solidFill>
                <a:latin typeface="Arial" panose="020B0604020202020204" pitchFamily="34" charset="0"/>
                <a:ea typeface="Calibri" panose="020F0502020204030204" pitchFamily="34" charset="0"/>
                <a:cs typeface="Arial" panose="020B0604020202020204" pitchFamily="34" charset="0"/>
              </a:rPr>
              <a:t>In particular the principles of:</a:t>
            </a:r>
          </a:p>
          <a:p>
            <a:pPr>
              <a:lnSpc>
                <a:spcPct val="107000"/>
              </a:lnSpc>
              <a:spcAft>
                <a:spcPts val="450"/>
              </a:spcAft>
            </a:pPr>
            <a:r>
              <a:rPr lang="en-GB" sz="800" dirty="0">
                <a:solidFill>
                  <a:srgbClr val="C00000"/>
                </a:solidFill>
                <a:latin typeface="Arial" panose="020B0604020202020204" pitchFamily="34" charset="0"/>
                <a:ea typeface="Calibri" panose="020F0502020204030204" pitchFamily="34" charset="0"/>
                <a:cs typeface="Arial" panose="020B0604020202020204" pitchFamily="34" charset="0"/>
              </a:rPr>
              <a:t>-Connecting with learners’ prior knowledge.</a:t>
            </a:r>
            <a:br>
              <a:rPr lang="en-GB" sz="8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800" dirty="0">
                <a:solidFill>
                  <a:srgbClr val="C00000"/>
                </a:solidFill>
                <a:latin typeface="Arial" panose="020B0604020202020204" pitchFamily="34" charset="0"/>
                <a:ea typeface="Calibri" panose="020F0502020204030204" pitchFamily="34" charset="0"/>
                <a:cs typeface="Arial" panose="020B0604020202020204" pitchFamily="34" charset="0"/>
              </a:rPr>
              <a:t>-Making connections between representations.</a:t>
            </a:r>
            <a:br>
              <a:rPr lang="en-GB" sz="8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800" dirty="0">
                <a:solidFill>
                  <a:srgbClr val="C00000"/>
                </a:solidFill>
                <a:latin typeface="Arial" panose="020B0604020202020204" pitchFamily="34" charset="0"/>
                <a:ea typeface="Calibri" panose="020F0502020204030204" pitchFamily="34" charset="0"/>
                <a:cs typeface="Arial" panose="020B0604020202020204" pitchFamily="34" charset="0"/>
              </a:rPr>
              <a:t>-Support-challenge as a model for differentiation. </a:t>
            </a:r>
          </a:p>
          <a:p>
            <a:pPr>
              <a:lnSpc>
                <a:spcPct val="107000"/>
              </a:lnSpc>
              <a:spcAft>
                <a:spcPts val="450"/>
              </a:spcAft>
            </a:pPr>
            <a:r>
              <a:rPr lang="en-GB" sz="800" dirty="0">
                <a:solidFill>
                  <a:srgbClr val="C00000"/>
                </a:solidFill>
                <a:latin typeface="Arial" panose="020B0604020202020204" pitchFamily="34" charset="0"/>
                <a:ea typeface="Calibri" panose="020F0502020204030204" pitchFamily="34" charset="0"/>
                <a:cs typeface="Arial" panose="020B0604020202020204" pitchFamily="34" charset="0"/>
              </a:rPr>
              <a:t>They were encouraged to apply the TRG outcomes to</a:t>
            </a:r>
            <a:br>
              <a:rPr lang="en-GB" sz="800"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GB" sz="800" dirty="0">
                <a:solidFill>
                  <a:srgbClr val="C00000"/>
                </a:solidFill>
                <a:latin typeface="Arial" panose="020B0604020202020204" pitchFamily="34" charset="0"/>
                <a:ea typeface="Calibri" panose="020F0502020204030204" pitchFamily="34" charset="0"/>
                <a:cs typeface="Arial" panose="020B0604020202020204" pitchFamily="34" charset="0"/>
              </a:rPr>
              <a:t>their school-based learning placements.        </a:t>
            </a:r>
            <a:r>
              <a:rPr lang="en-GB" sz="800" dirty="0">
                <a:latin typeface="Arial" panose="020B0604020202020204" pitchFamily="34" charset="0"/>
                <a:ea typeface="Calibri" panose="020F0502020204030204" pitchFamily="34" charset="0"/>
                <a:cs typeface="Arial" panose="020B0604020202020204" pitchFamily="34" charset="0"/>
              </a:rPr>
              <a:t>         </a:t>
            </a:r>
          </a:p>
        </p:txBody>
      </p:sp>
      <p:sp>
        <p:nvSpPr>
          <p:cNvPr id="126" name="Down Arrow 6">
            <a:extLst>
              <a:ext uri="{FF2B5EF4-FFF2-40B4-BE49-F238E27FC236}">
                <a16:creationId xmlns:a16="http://schemas.microsoft.com/office/drawing/2014/main" id="{19F8EB42-5A7B-4D1D-9624-EFD4AA4DA458}"/>
              </a:ext>
            </a:extLst>
          </p:cNvPr>
          <p:cNvSpPr/>
          <p:nvPr/>
        </p:nvSpPr>
        <p:spPr>
          <a:xfrm>
            <a:off x="9983672" y="4772646"/>
            <a:ext cx="264697" cy="362326"/>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9" rIns="51435" bIns="25719" numCol="1" spcCol="0" rtlCol="0" fromWordArt="0" anchor="ctr" anchorCtr="0" forceAA="0" compatLnSpc="1">
            <a:prstTxWarp prst="textNoShape">
              <a:avLst/>
            </a:prstTxWarp>
            <a:noAutofit/>
          </a:bodyPr>
          <a:lstStyle/>
          <a:p>
            <a:endParaRPr lang="en-GB" sz="1014" dirty="0"/>
          </a:p>
        </p:txBody>
      </p:sp>
      <p:sp>
        <p:nvSpPr>
          <p:cNvPr id="127" name="Down Arrow 6">
            <a:extLst>
              <a:ext uri="{FF2B5EF4-FFF2-40B4-BE49-F238E27FC236}">
                <a16:creationId xmlns:a16="http://schemas.microsoft.com/office/drawing/2014/main" id="{72FAFB77-676B-4097-8716-42BCDFDC1A83}"/>
              </a:ext>
            </a:extLst>
          </p:cNvPr>
          <p:cNvSpPr/>
          <p:nvPr/>
        </p:nvSpPr>
        <p:spPr>
          <a:xfrm flipV="1">
            <a:off x="2789486" y="2319255"/>
            <a:ext cx="308571" cy="385714"/>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9" rIns="51435" bIns="25719" numCol="1" spcCol="0" rtlCol="0" fromWordArt="0" anchor="ctr" anchorCtr="0" forceAA="0" compatLnSpc="1">
            <a:prstTxWarp prst="textNoShape">
              <a:avLst/>
            </a:prstTxWarp>
            <a:noAutofit/>
          </a:bodyPr>
          <a:lstStyle/>
          <a:p>
            <a:endParaRPr lang="en-GB" sz="1014" dirty="0"/>
          </a:p>
        </p:txBody>
      </p:sp>
      <p:sp>
        <p:nvSpPr>
          <p:cNvPr id="15" name="Down Arrow 6">
            <a:extLst>
              <a:ext uri="{FF2B5EF4-FFF2-40B4-BE49-F238E27FC236}">
                <a16:creationId xmlns:a16="http://schemas.microsoft.com/office/drawing/2014/main" id="{9CED772E-67BB-4E08-8A21-EE7A13C8C34B}"/>
              </a:ext>
            </a:extLst>
          </p:cNvPr>
          <p:cNvSpPr/>
          <p:nvPr/>
        </p:nvSpPr>
        <p:spPr>
          <a:xfrm flipV="1">
            <a:off x="2849526" y="4423144"/>
            <a:ext cx="313765" cy="347656"/>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9" rIns="51435" bIns="25719" numCol="1" spcCol="0" rtlCol="0" fromWordArt="0" anchor="ctr" anchorCtr="0" forceAA="0" compatLnSpc="1">
            <a:prstTxWarp prst="textNoShape">
              <a:avLst/>
            </a:prstTxWarp>
            <a:noAutofit/>
          </a:bodyPr>
          <a:lstStyle/>
          <a:p>
            <a:endParaRPr lang="en-GB" sz="1014" dirty="0"/>
          </a:p>
        </p:txBody>
      </p:sp>
      <p:sp>
        <p:nvSpPr>
          <p:cNvPr id="17" name="TextBox 16">
            <a:extLst>
              <a:ext uri="{FF2B5EF4-FFF2-40B4-BE49-F238E27FC236}">
                <a16:creationId xmlns:a16="http://schemas.microsoft.com/office/drawing/2014/main" id="{7892DC58-E4D7-4AD2-AF8C-38DC3A6E2C99}"/>
              </a:ext>
            </a:extLst>
          </p:cNvPr>
          <p:cNvSpPr txBox="1"/>
          <p:nvPr/>
        </p:nvSpPr>
        <p:spPr>
          <a:xfrm>
            <a:off x="7075438" y="6556347"/>
            <a:ext cx="4803321" cy="246221"/>
          </a:xfrm>
          <a:prstGeom prst="rect">
            <a:avLst/>
          </a:prstGeom>
          <a:noFill/>
        </p:spPr>
        <p:txBody>
          <a:bodyPr wrap="square" rtlCol="0">
            <a:spAutoFit/>
          </a:bodyPr>
          <a:lstStyle/>
          <a:p>
            <a:r>
              <a:rPr lang="en-GB" sz="1000" dirty="0"/>
              <a:t>Contact: Dr Sally Bamber, University of Chester </a:t>
            </a:r>
            <a:r>
              <a:rPr lang="en-GB" sz="1000" dirty="0">
                <a:hlinkClick r:id="rId3"/>
              </a:rPr>
              <a:t>s.hughes@chester.ac.uk</a:t>
            </a:r>
            <a:r>
              <a:rPr lang="en-GB" sz="1000" dirty="0"/>
              <a:t> @</a:t>
            </a:r>
            <a:r>
              <a:rPr lang="en-GB" sz="1000" dirty="0" err="1"/>
              <a:t>DrSallyBamber</a:t>
            </a:r>
            <a:r>
              <a:rPr lang="en-GB" sz="1000" dirty="0"/>
              <a:t> </a:t>
            </a:r>
          </a:p>
        </p:txBody>
      </p:sp>
      <p:pic>
        <p:nvPicPr>
          <p:cNvPr id="19" name="Picture 18">
            <a:extLst>
              <a:ext uri="{FF2B5EF4-FFF2-40B4-BE49-F238E27FC236}">
                <a16:creationId xmlns:a16="http://schemas.microsoft.com/office/drawing/2014/main" id="{515A4706-284A-4434-AE19-797202B6E2C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750054" y="239671"/>
            <a:ext cx="1538061" cy="505279"/>
          </a:xfrm>
          <a:prstGeom prst="rect">
            <a:avLst/>
          </a:prstGeom>
        </p:spPr>
      </p:pic>
      <p:sp>
        <p:nvSpPr>
          <p:cNvPr id="20" name="Down Arrow 4">
            <a:extLst>
              <a:ext uri="{FF2B5EF4-FFF2-40B4-BE49-F238E27FC236}">
                <a16:creationId xmlns:a16="http://schemas.microsoft.com/office/drawing/2014/main" id="{F1756D1E-D446-49FE-A4BC-CA3D11830DAF}"/>
              </a:ext>
            </a:extLst>
          </p:cNvPr>
          <p:cNvSpPr/>
          <p:nvPr/>
        </p:nvSpPr>
        <p:spPr>
          <a:xfrm rot="5400000" flipH="1">
            <a:off x="5763077" y="5576875"/>
            <a:ext cx="300042" cy="51820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9" rIns="51435" bIns="25719" numCol="1" spcCol="0" rtlCol="0" fromWordArt="0" anchor="ctr" anchorCtr="0" forceAA="0" compatLnSpc="1">
            <a:prstTxWarp prst="textNoShape">
              <a:avLst/>
            </a:prstTxWarp>
            <a:noAutofit/>
          </a:bodyPr>
          <a:lstStyle/>
          <a:p>
            <a:endParaRPr lang="en-GB" sz="1014" dirty="0"/>
          </a:p>
        </p:txBody>
      </p:sp>
      <p:pic>
        <p:nvPicPr>
          <p:cNvPr id="14" name="Picture 13">
            <a:extLst>
              <a:ext uri="{FF2B5EF4-FFF2-40B4-BE49-F238E27FC236}">
                <a16:creationId xmlns:a16="http://schemas.microsoft.com/office/drawing/2014/main" id="{E6A40906-0079-4BAF-A9C7-106237F7266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38417" y="3553402"/>
            <a:ext cx="1528292" cy="1163294"/>
          </a:xfrm>
          <a:prstGeom prst="rect">
            <a:avLst/>
          </a:prstGeom>
        </p:spPr>
      </p:pic>
      <p:pic>
        <p:nvPicPr>
          <p:cNvPr id="2" name="Picture 1">
            <a:extLst>
              <a:ext uri="{FF2B5EF4-FFF2-40B4-BE49-F238E27FC236}">
                <a16:creationId xmlns:a16="http://schemas.microsoft.com/office/drawing/2014/main" id="{6BE7329C-29BC-4627-A38C-61C70BDBBC7C}"/>
              </a:ext>
            </a:extLst>
          </p:cNvPr>
          <p:cNvPicPr>
            <a:picLocks noChangeAspect="1"/>
          </p:cNvPicPr>
          <p:nvPr/>
        </p:nvPicPr>
        <p:blipFill rotWithShape="1">
          <a:blip r:embed="rId6"/>
          <a:srcRect l="37218" t="19197" r="14097" b="47995"/>
          <a:stretch/>
        </p:blipFill>
        <p:spPr>
          <a:xfrm>
            <a:off x="6776166" y="161803"/>
            <a:ext cx="1671856" cy="633752"/>
          </a:xfrm>
          <a:prstGeom prst="rect">
            <a:avLst/>
          </a:prstGeom>
        </p:spPr>
      </p:pic>
      <p:pic>
        <p:nvPicPr>
          <p:cNvPr id="4098" name="Picture 2" descr="1ac73604-5cae-4862-9b93-f98b26b48289@eurprd09">
            <a:extLst>
              <a:ext uri="{FF2B5EF4-FFF2-40B4-BE49-F238E27FC236}">
                <a16:creationId xmlns:a16="http://schemas.microsoft.com/office/drawing/2014/main" id="{5CF103A2-91F1-453F-8FA8-3BA07049E4A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3153838" y="3649997"/>
            <a:ext cx="1304220" cy="75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2B047FB3-E3E3-474F-84C3-924815D7B07B}"/>
              </a:ext>
            </a:extLst>
          </p:cNvPr>
          <p:cNvSpPr txBox="1"/>
          <p:nvPr/>
        </p:nvSpPr>
        <p:spPr>
          <a:xfrm>
            <a:off x="399770" y="276980"/>
            <a:ext cx="6768482" cy="488082"/>
          </a:xfrm>
          <a:prstGeom prst="rect">
            <a:avLst/>
          </a:prstGeom>
          <a:noFill/>
        </p:spPr>
        <p:txBody>
          <a:bodyPr wrap="square" rtlCol="0">
            <a:spAutoFit/>
          </a:bodyPr>
          <a:lstStyle/>
          <a:p>
            <a:r>
              <a:rPr lang="en-GB" sz="1286" b="1" dirty="0">
                <a:latin typeface="Arial" panose="020B0604020202020204" pitchFamily="34" charset="0"/>
                <a:cs typeface="Arial" panose="020B0604020202020204" pitchFamily="34" charset="0"/>
              </a:rPr>
              <a:t>Initial Teacher Education in Mathematics</a:t>
            </a:r>
          </a:p>
          <a:p>
            <a:r>
              <a:rPr lang="en-GB" sz="1286" b="1" dirty="0">
                <a:latin typeface="Arial" panose="020B0604020202020204" pitchFamily="34" charset="0"/>
                <a:cs typeface="Arial" panose="020B0604020202020204" pitchFamily="34" charset="0"/>
              </a:rPr>
              <a:t>Using Research to Inform Lesson Design and Teaching in Algebra</a:t>
            </a:r>
          </a:p>
        </p:txBody>
      </p:sp>
      <p:pic>
        <p:nvPicPr>
          <p:cNvPr id="23" name="Picture 3" descr="975f2bf3-6c73-48a7-b740-ea74d69280fa@eurprd09">
            <a:extLst>
              <a:ext uri="{FF2B5EF4-FFF2-40B4-BE49-F238E27FC236}">
                <a16:creationId xmlns:a16="http://schemas.microsoft.com/office/drawing/2014/main" id="{DBE6D7D6-CB2F-402F-9972-DAD78A3A192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527131" y="3586009"/>
            <a:ext cx="1146587" cy="7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71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F409283-CF4C-4B9D-AD52-1EAEE2FFB2D9}"/>
              </a:ext>
            </a:extLst>
          </p:cNvPr>
          <p:cNvGraphicFramePr>
            <a:graphicFrameLocks noGrp="1"/>
          </p:cNvGraphicFramePr>
          <p:nvPr>
            <p:extLst>
              <p:ext uri="{D42A27DB-BD31-4B8C-83A1-F6EECF244321}">
                <p14:modId xmlns:p14="http://schemas.microsoft.com/office/powerpoint/2010/main" val="3588824443"/>
              </p:ext>
            </p:extLst>
          </p:nvPr>
        </p:nvGraphicFramePr>
        <p:xfrm>
          <a:off x="843148" y="396005"/>
          <a:ext cx="10616540" cy="5739854"/>
        </p:xfrm>
        <a:graphic>
          <a:graphicData uri="http://schemas.openxmlformats.org/drawingml/2006/table">
            <a:tbl>
              <a:tblPr firstRow="1" firstCol="1" bandRow="1">
                <a:tableStyleId>{5C22544A-7EE6-4342-B048-85BDC9FD1C3A}</a:tableStyleId>
              </a:tblPr>
              <a:tblGrid>
                <a:gridCol w="1768638">
                  <a:extLst>
                    <a:ext uri="{9D8B030D-6E8A-4147-A177-3AD203B41FA5}">
                      <a16:colId xmlns:a16="http://schemas.microsoft.com/office/drawing/2014/main" val="469336267"/>
                    </a:ext>
                  </a:extLst>
                </a:gridCol>
                <a:gridCol w="1768638">
                  <a:extLst>
                    <a:ext uri="{9D8B030D-6E8A-4147-A177-3AD203B41FA5}">
                      <a16:colId xmlns:a16="http://schemas.microsoft.com/office/drawing/2014/main" val="3087991529"/>
                    </a:ext>
                  </a:extLst>
                </a:gridCol>
                <a:gridCol w="1769816">
                  <a:extLst>
                    <a:ext uri="{9D8B030D-6E8A-4147-A177-3AD203B41FA5}">
                      <a16:colId xmlns:a16="http://schemas.microsoft.com/office/drawing/2014/main" val="376757868"/>
                    </a:ext>
                  </a:extLst>
                </a:gridCol>
                <a:gridCol w="1769816">
                  <a:extLst>
                    <a:ext uri="{9D8B030D-6E8A-4147-A177-3AD203B41FA5}">
                      <a16:colId xmlns:a16="http://schemas.microsoft.com/office/drawing/2014/main" val="672064932"/>
                    </a:ext>
                  </a:extLst>
                </a:gridCol>
                <a:gridCol w="1769816">
                  <a:extLst>
                    <a:ext uri="{9D8B030D-6E8A-4147-A177-3AD203B41FA5}">
                      <a16:colId xmlns:a16="http://schemas.microsoft.com/office/drawing/2014/main" val="2718227707"/>
                    </a:ext>
                  </a:extLst>
                </a:gridCol>
                <a:gridCol w="1769816">
                  <a:extLst>
                    <a:ext uri="{9D8B030D-6E8A-4147-A177-3AD203B41FA5}">
                      <a16:colId xmlns:a16="http://schemas.microsoft.com/office/drawing/2014/main" val="92408408"/>
                    </a:ext>
                  </a:extLst>
                </a:gridCol>
              </a:tblGrid>
              <a:tr h="347791">
                <a:tc>
                  <a:txBody>
                    <a:bodyPr/>
                    <a:lstStyle/>
                    <a:p>
                      <a:pPr>
                        <a:lnSpc>
                          <a:spcPct val="107000"/>
                        </a:lnSpc>
                        <a:spcAft>
                          <a:spcPts val="0"/>
                        </a:spcAft>
                      </a:pPr>
                      <a:r>
                        <a:rPr lang="en-GB" sz="2000">
                          <a:solidFill>
                            <a:schemeClr val="tx1"/>
                          </a:solidFill>
                          <a:effectLst/>
                        </a:rPr>
                        <a:t> </a:t>
                      </a:r>
                      <a:endParaRPr lang="en-GB"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Monday </a:t>
                      </a:r>
                      <a:endParaRPr lang="en-GB"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Tuesday</a:t>
                      </a:r>
                      <a:endParaRPr lang="en-GB"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Wednesday </a:t>
                      </a:r>
                      <a:endParaRPr lang="en-GB"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Thursday</a:t>
                      </a:r>
                      <a:endParaRPr lang="en-GB"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dirty="0">
                          <a:solidFill>
                            <a:schemeClr val="tx1"/>
                          </a:solidFill>
                          <a:effectLst/>
                        </a:rPr>
                        <a:t>Friday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6620116"/>
                  </a:ext>
                </a:extLst>
              </a:tr>
              <a:tr h="1270079">
                <a:tc>
                  <a:txBody>
                    <a:bodyPr/>
                    <a:lstStyle/>
                    <a:p>
                      <a:pPr>
                        <a:lnSpc>
                          <a:spcPct val="107000"/>
                        </a:lnSpc>
                        <a:spcAft>
                          <a:spcPts val="0"/>
                        </a:spcAft>
                      </a:pPr>
                      <a:r>
                        <a:rPr lang="en-GB" sz="2400" dirty="0">
                          <a:solidFill>
                            <a:schemeClr val="tx1"/>
                          </a:solidFill>
                          <a:effectLst/>
                        </a:rPr>
                        <a:t>Before break</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07000"/>
                        </a:lnSpc>
                        <a:spcAft>
                          <a:spcPts val="0"/>
                        </a:spcAft>
                      </a:pPr>
                      <a:r>
                        <a:rPr lang="en-GB" sz="2000" dirty="0">
                          <a:solidFill>
                            <a:schemeClr val="tx1"/>
                          </a:solidFill>
                          <a:effectLst/>
                          <a:highlight>
                            <a:srgbClr val="00FFFF"/>
                          </a:highlight>
                        </a:rPr>
                        <a:t>UOC Based Theory and research that informs the focus on the ITAP.</a:t>
                      </a:r>
                      <a:endParaRPr lang="en-GB" sz="3200" dirty="0">
                        <a:solidFill>
                          <a:schemeClr val="tx1"/>
                        </a:solidFill>
                        <a:effectLst/>
                        <a:highlight>
                          <a:srgbClr val="00FFFF"/>
                        </a:highlight>
                      </a:endParaRPr>
                    </a:p>
                    <a:p>
                      <a:pPr>
                        <a:lnSpc>
                          <a:spcPct val="107000"/>
                        </a:lnSpc>
                        <a:spcAft>
                          <a:spcPts val="0"/>
                        </a:spcAft>
                      </a:pPr>
                      <a:r>
                        <a:rPr lang="en-GB" sz="2000" dirty="0">
                          <a:solidFill>
                            <a:schemeClr val="tx1"/>
                          </a:solidFill>
                          <a:effectLst/>
                          <a:highlight>
                            <a:srgbClr val="00FFFF"/>
                          </a:highlight>
                        </a:rPr>
                        <a:t>UOC led with integration of school experts’ input- context of the school and insight into the focus. </a:t>
                      </a:r>
                      <a:endParaRPr lang="en-GB" sz="3200" dirty="0">
                        <a:solidFill>
                          <a:schemeClr val="tx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dirty="0">
                          <a:solidFill>
                            <a:schemeClr val="tx1"/>
                          </a:solidFill>
                          <a:effectLst/>
                          <a:highlight>
                            <a:srgbClr val="FFFF00"/>
                          </a:highlight>
                        </a:rPr>
                        <a:t>Expert in school introduces lesson design</a:t>
                      </a:r>
                    </a:p>
                    <a:p>
                      <a:pPr>
                        <a:lnSpc>
                          <a:spcPct val="107000"/>
                        </a:lnSpc>
                        <a:spcAft>
                          <a:spcPts val="0"/>
                        </a:spcAft>
                      </a:pPr>
                      <a:endParaRPr lang="en-GB"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highlight>
                            <a:srgbClr val="00FF00"/>
                          </a:highlight>
                        </a:rPr>
                        <a:t>Teach small group lesson</a:t>
                      </a:r>
                      <a:endParaRPr lang="en-GB"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u="sng">
                          <a:solidFill>
                            <a:schemeClr val="tx1"/>
                          </a:solidFill>
                          <a:effectLst/>
                          <a:highlight>
                            <a:srgbClr val="FFFF00"/>
                          </a:highlight>
                        </a:rPr>
                        <a:t>Observe expert in another KS</a:t>
                      </a:r>
                      <a:endParaRPr lang="en-GB"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u="sng">
                          <a:solidFill>
                            <a:schemeClr val="tx1"/>
                          </a:solidFill>
                          <a:effectLst/>
                          <a:highlight>
                            <a:srgbClr val="00FF00"/>
                          </a:highlight>
                        </a:rPr>
                        <a:t>Team teach lesson </a:t>
                      </a:r>
                      <a:endParaRPr lang="en-GB"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2454036"/>
                  </a:ext>
                </a:extLst>
              </a:tr>
              <a:tr h="1320316">
                <a:tc>
                  <a:txBody>
                    <a:bodyPr/>
                    <a:lstStyle/>
                    <a:p>
                      <a:pPr>
                        <a:lnSpc>
                          <a:spcPct val="107000"/>
                        </a:lnSpc>
                        <a:spcAft>
                          <a:spcPts val="0"/>
                        </a:spcAft>
                      </a:pPr>
                      <a:r>
                        <a:rPr lang="en-GB" sz="2400">
                          <a:solidFill>
                            <a:schemeClr val="tx1"/>
                          </a:solidFill>
                          <a:effectLst/>
                        </a:rPr>
                        <a:t>After break</a:t>
                      </a:r>
                      <a:endParaRPr lang="en-GB"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a:txBody>
                    <a:bodyPr/>
                    <a:lstStyle/>
                    <a:p>
                      <a:pPr>
                        <a:lnSpc>
                          <a:spcPct val="107000"/>
                        </a:lnSpc>
                        <a:spcAft>
                          <a:spcPts val="0"/>
                        </a:spcAft>
                      </a:pPr>
                      <a:r>
                        <a:rPr lang="en-GB" sz="2000">
                          <a:solidFill>
                            <a:schemeClr val="tx1"/>
                          </a:solidFill>
                          <a:effectLst/>
                          <a:highlight>
                            <a:srgbClr val="FFFF00"/>
                          </a:highlight>
                        </a:rPr>
                        <a:t>Observe expert teachers</a:t>
                      </a:r>
                      <a:endParaRPr lang="en-GB"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ATs evaluate </a:t>
                      </a:r>
                      <a:endParaRPr lang="en-GB"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u="sng">
                          <a:solidFill>
                            <a:schemeClr val="tx1"/>
                          </a:solidFill>
                          <a:effectLst/>
                          <a:highlight>
                            <a:srgbClr val="FFFF00"/>
                          </a:highlight>
                        </a:rPr>
                        <a:t>Analysis with experts</a:t>
                      </a:r>
                      <a:endParaRPr lang="en-GB"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Analysis </a:t>
                      </a:r>
                      <a:endParaRPr lang="en-GB"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366654"/>
                  </a:ext>
                </a:extLst>
              </a:tr>
              <a:tr h="1772960">
                <a:tc>
                  <a:txBody>
                    <a:bodyPr/>
                    <a:lstStyle/>
                    <a:p>
                      <a:pPr>
                        <a:lnSpc>
                          <a:spcPct val="107000"/>
                        </a:lnSpc>
                        <a:spcAft>
                          <a:spcPts val="0"/>
                        </a:spcAft>
                      </a:pPr>
                      <a:r>
                        <a:rPr lang="en-GB" sz="2400" dirty="0">
                          <a:solidFill>
                            <a:schemeClr val="tx1"/>
                          </a:solidFill>
                          <a:effectLst/>
                        </a:rPr>
                        <a:t>After Lunch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a:txBody>
                    <a:bodyPr/>
                    <a:lstStyle/>
                    <a:p>
                      <a:pPr>
                        <a:lnSpc>
                          <a:spcPct val="107000"/>
                        </a:lnSpc>
                        <a:spcAft>
                          <a:spcPts val="0"/>
                        </a:spcAft>
                      </a:pPr>
                      <a:r>
                        <a:rPr lang="en-GB" sz="2000">
                          <a:solidFill>
                            <a:schemeClr val="tx1"/>
                          </a:solidFill>
                          <a:effectLst/>
                        </a:rPr>
                        <a:t>Analysis of lesson through lenses from day 1. </a:t>
                      </a:r>
                      <a:r>
                        <a:rPr lang="en-GB" sz="2000">
                          <a:solidFill>
                            <a:schemeClr val="tx1"/>
                          </a:solidFill>
                          <a:effectLst/>
                          <a:highlight>
                            <a:srgbClr val="00FF00"/>
                          </a:highlight>
                        </a:rPr>
                        <a:t>Design small group lesson for next day </a:t>
                      </a:r>
                      <a:endParaRPr lang="en-GB"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dirty="0">
                          <a:solidFill>
                            <a:schemeClr val="tx1"/>
                          </a:solidFill>
                          <a:effectLst/>
                          <a:highlight>
                            <a:srgbClr val="FFFF00"/>
                          </a:highlight>
                        </a:rPr>
                        <a:t>Evaluate and analyse with experts</a:t>
                      </a:r>
                      <a:r>
                        <a:rPr lang="en-GB" sz="2000" dirty="0">
                          <a:solidFill>
                            <a:schemeClr val="tx1"/>
                          </a:solidFill>
                          <a:effectLst/>
                        </a:rPr>
                        <a:t> </a:t>
                      </a:r>
                      <a:endParaRPr lang="en-GB" sz="3200" dirty="0">
                        <a:solidFill>
                          <a:schemeClr val="tx1"/>
                        </a:solidFill>
                        <a:effectLst/>
                      </a:endParaRPr>
                    </a:p>
                    <a:p>
                      <a:pPr>
                        <a:lnSpc>
                          <a:spcPct val="107000"/>
                        </a:lnSpc>
                        <a:spcAft>
                          <a:spcPts val="0"/>
                        </a:spcAft>
                      </a:pPr>
                      <a:r>
                        <a:rPr lang="en-GB" sz="2000" u="sng" dirty="0">
                          <a:solidFill>
                            <a:schemeClr val="tx1"/>
                          </a:solidFill>
                          <a:effectLst/>
                          <a:highlight>
                            <a:srgbClr val="FFFF00"/>
                          </a:highlight>
                        </a:rPr>
                        <a:t>Introduce to lesson for next Key Stage</a:t>
                      </a:r>
                      <a:endParaRPr lang="en-GB"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u="sng">
                          <a:solidFill>
                            <a:schemeClr val="tx1"/>
                          </a:solidFill>
                          <a:effectLst/>
                          <a:highlight>
                            <a:srgbClr val="00FF00"/>
                          </a:highlight>
                        </a:rPr>
                        <a:t>Design team teaching lesson </a:t>
                      </a:r>
                      <a:endParaRPr lang="en-GB"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dirty="0">
                          <a:solidFill>
                            <a:schemeClr val="tx1"/>
                          </a:solidFill>
                          <a:effectLst/>
                          <a:highlight>
                            <a:srgbClr val="00FFFF"/>
                          </a:highlight>
                        </a:rPr>
                        <a:t>Explicit links between theory and practice.</a:t>
                      </a:r>
                    </a:p>
                    <a:p>
                      <a:pPr>
                        <a:lnSpc>
                          <a:spcPct val="107000"/>
                        </a:lnSpc>
                        <a:spcAft>
                          <a:spcPts val="0"/>
                        </a:spcAft>
                      </a:pPr>
                      <a:r>
                        <a:rPr lang="en-GB" sz="2000" dirty="0">
                          <a:solidFill>
                            <a:schemeClr val="tx1"/>
                          </a:solidFill>
                          <a:effectLst/>
                          <a:highlight>
                            <a:srgbClr val="00FFFF"/>
                          </a:highlight>
                        </a:rPr>
                        <a:t>Planning for integration into SBL.</a:t>
                      </a:r>
                      <a:endParaRPr lang="en-GB" sz="3200" dirty="0">
                        <a:solidFill>
                          <a:schemeClr val="tx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9449145"/>
                  </a:ext>
                </a:extLst>
              </a:tr>
            </a:tbl>
          </a:graphicData>
        </a:graphic>
      </p:graphicFrame>
    </p:spTree>
    <p:extLst>
      <p:ext uri="{BB962C8B-B14F-4D97-AF65-F5344CB8AC3E}">
        <p14:creationId xmlns:p14="http://schemas.microsoft.com/office/powerpoint/2010/main" val="3198356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802904-F865-4B91-A7E2-9F5A4CC8743C}"/>
              </a:ext>
            </a:extLst>
          </p:cNvPr>
          <p:cNvSpPr/>
          <p:nvPr/>
        </p:nvSpPr>
        <p:spPr>
          <a:xfrm>
            <a:off x="940525" y="1752323"/>
            <a:ext cx="10620103" cy="3046988"/>
          </a:xfrm>
          <a:prstGeom prst="rect">
            <a:avLst/>
          </a:prstGeom>
        </p:spPr>
        <p:txBody>
          <a:bodyPr wrap="square">
            <a:spAutoFit/>
          </a:bodyPr>
          <a:lstStyle/>
          <a:p>
            <a:r>
              <a:rPr lang="en-GB" sz="2400" dirty="0">
                <a:solidFill>
                  <a:srgbClr val="000000"/>
                </a:solidFill>
                <a:latin typeface="Open Sans"/>
              </a:rPr>
              <a:t>Much educational research is about analysing and explaining an existing state of affairs. Design research is different. It is transformational in that it challenges the status quo, through the design and implementation of novel experiences and materials. It is also impact focused in that it goes on to study how designs function and mutate in the hands of teachers with contrasting styles, beliefs and commitment.</a:t>
            </a:r>
          </a:p>
          <a:p>
            <a:endParaRPr lang="en-GB" sz="2400" dirty="0">
              <a:solidFill>
                <a:srgbClr val="000000"/>
              </a:solidFill>
              <a:latin typeface="Open Sans"/>
            </a:endParaRPr>
          </a:p>
          <a:p>
            <a:r>
              <a:rPr lang="en-GB" sz="2400" dirty="0">
                <a:solidFill>
                  <a:srgbClr val="000000"/>
                </a:solidFill>
                <a:latin typeface="Open Sans"/>
              </a:rPr>
              <a:t>Malcolm Swan, 2010 </a:t>
            </a:r>
            <a:endParaRPr lang="en-GB" sz="2400" dirty="0"/>
          </a:p>
        </p:txBody>
      </p:sp>
    </p:spTree>
    <p:extLst>
      <p:ext uri="{BB962C8B-B14F-4D97-AF65-F5344CB8AC3E}">
        <p14:creationId xmlns:p14="http://schemas.microsoft.com/office/powerpoint/2010/main" val="335165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1B23-29E7-4948-9169-F03E56A44C1C}"/>
              </a:ext>
            </a:extLst>
          </p:cNvPr>
          <p:cNvSpPr>
            <a:spLocks noGrp="1"/>
          </p:cNvSpPr>
          <p:nvPr>
            <p:ph type="title"/>
          </p:nvPr>
        </p:nvSpPr>
        <p:spPr/>
        <p:txBody>
          <a:bodyPr/>
          <a:lstStyle/>
          <a:p>
            <a:r>
              <a:rPr lang="en-US" dirty="0"/>
              <a:t>General model from </a:t>
            </a:r>
            <a:r>
              <a:rPr lang="en-US" dirty="0" err="1"/>
              <a:t>NIoT</a:t>
            </a:r>
            <a:endParaRPr lang="en-US" dirty="0"/>
          </a:p>
        </p:txBody>
      </p:sp>
      <p:pic>
        <p:nvPicPr>
          <p:cNvPr id="4" name="Content Placeholder 3">
            <a:extLst>
              <a:ext uri="{FF2B5EF4-FFF2-40B4-BE49-F238E27FC236}">
                <a16:creationId xmlns:a16="http://schemas.microsoft.com/office/drawing/2014/main" id="{43315C6E-107F-8F73-02C1-1FAE2C8FEB45}"/>
              </a:ext>
            </a:extLst>
          </p:cNvPr>
          <p:cNvPicPr>
            <a:picLocks noGrp="1" noChangeAspect="1"/>
          </p:cNvPicPr>
          <p:nvPr>
            <p:ph idx="1"/>
          </p:nvPr>
        </p:nvPicPr>
        <p:blipFill>
          <a:blip r:embed="rId2"/>
          <a:stretch>
            <a:fillRect/>
          </a:stretch>
        </p:blipFill>
        <p:spPr>
          <a:xfrm>
            <a:off x="838200" y="2011680"/>
            <a:ext cx="10515600" cy="3092166"/>
          </a:xfrm>
          <a:prstGeom prst="rect">
            <a:avLst/>
          </a:prstGeom>
        </p:spPr>
      </p:pic>
      <p:sp>
        <p:nvSpPr>
          <p:cNvPr id="8" name="TextBox 7">
            <a:extLst>
              <a:ext uri="{FF2B5EF4-FFF2-40B4-BE49-F238E27FC236}">
                <a16:creationId xmlns:a16="http://schemas.microsoft.com/office/drawing/2014/main" id="{941E7545-28D3-6D77-D92D-7CA287D70791}"/>
              </a:ext>
            </a:extLst>
          </p:cNvPr>
          <p:cNvSpPr txBox="1"/>
          <p:nvPr/>
        </p:nvSpPr>
        <p:spPr>
          <a:xfrm>
            <a:off x="991772" y="5678815"/>
            <a:ext cx="10515600" cy="923330"/>
          </a:xfrm>
          <a:prstGeom prst="rect">
            <a:avLst/>
          </a:prstGeom>
          <a:noFill/>
        </p:spPr>
        <p:txBody>
          <a:bodyPr wrap="square">
            <a:spAutoFit/>
          </a:bodyPr>
          <a:lstStyle/>
          <a:p>
            <a:r>
              <a:rPr lang="en-US" dirty="0"/>
              <a:t>Marshall, L., </a:t>
            </a:r>
            <a:r>
              <a:rPr lang="en-US" dirty="0" err="1"/>
              <a:t>Vidolova</a:t>
            </a:r>
            <a:r>
              <a:rPr lang="en-US" dirty="0"/>
              <a:t>, D., Channa, A., Malik, S. and </a:t>
            </a:r>
            <a:r>
              <a:rPr lang="en-US" dirty="0" err="1"/>
              <a:t>Mackin</a:t>
            </a:r>
            <a:r>
              <a:rPr lang="en-US" dirty="0"/>
              <a:t>, A (2023). Intensive Training and Practice Pilot: Evaluation report. National Institute of Teaching. https://niot.s3.amazonaws.com/documents/</a:t>
            </a:r>
            <a:r>
              <a:rPr lang="en-US" dirty="0" err="1"/>
              <a:t>Intensive_Training_and_Practice_Pilot_Evaluation_Report.pdf</a:t>
            </a:r>
            <a:endParaRPr lang="en-US" dirty="0"/>
          </a:p>
        </p:txBody>
      </p:sp>
      <p:pic>
        <p:nvPicPr>
          <p:cNvPr id="5" name="Picture 4" descr="A picture containing font, logo, graphics, text&#10;&#10;Description automatically generated">
            <a:extLst>
              <a:ext uri="{FF2B5EF4-FFF2-40B4-BE49-F238E27FC236}">
                <a16:creationId xmlns:a16="http://schemas.microsoft.com/office/drawing/2014/main" id="{7D71095C-049B-CF65-2694-60C3D715003C}"/>
              </a:ext>
            </a:extLst>
          </p:cNvPr>
          <p:cNvPicPr>
            <a:picLocks noChangeAspect="1"/>
          </p:cNvPicPr>
          <p:nvPr/>
        </p:nvPicPr>
        <p:blipFill>
          <a:blip r:embed="rId3"/>
          <a:stretch>
            <a:fillRect/>
          </a:stretch>
        </p:blipFill>
        <p:spPr>
          <a:xfrm>
            <a:off x="9356448" y="10564"/>
            <a:ext cx="2835552" cy="1325563"/>
          </a:xfrm>
          <a:prstGeom prst="rect">
            <a:avLst/>
          </a:prstGeom>
        </p:spPr>
      </p:pic>
    </p:spTree>
    <p:extLst>
      <p:ext uri="{BB962C8B-B14F-4D97-AF65-F5344CB8AC3E}">
        <p14:creationId xmlns:p14="http://schemas.microsoft.com/office/powerpoint/2010/main" val="95022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28653A-CFD4-4D3E-A64F-D80F9E6FA5DC}"/>
              </a:ext>
            </a:extLst>
          </p:cNvPr>
          <p:cNvSpPr txBox="1"/>
          <p:nvPr/>
        </p:nvSpPr>
        <p:spPr>
          <a:xfrm>
            <a:off x="5107577" y="457200"/>
            <a:ext cx="6714309" cy="5878532"/>
          </a:xfrm>
          <a:prstGeom prst="rect">
            <a:avLst/>
          </a:prstGeom>
          <a:noFill/>
        </p:spPr>
        <p:txBody>
          <a:bodyPr wrap="square" rtlCol="0">
            <a:spAutoFit/>
          </a:bodyPr>
          <a:lstStyle/>
          <a:p>
            <a:r>
              <a:rPr lang="en-GB" sz="2400" b="1" dirty="0"/>
              <a:t>Characteristics of Design Research </a:t>
            </a:r>
          </a:p>
          <a:p>
            <a:endParaRPr lang="en-GB" dirty="0"/>
          </a:p>
          <a:p>
            <a:r>
              <a:rPr lang="en-GB" dirty="0"/>
              <a:t>“The first characteristic is that its purpose is to develop theories about learning and the means that are designed to support that learning. The second characteristic of design research is its interventionist nature. The third characteristic is that design research has prospective and reflective components that need not be separated by a trial or so-called teaching experiment. The fourth characteristic is the cyclic nature of design research: Invention and revision form an iterative process. The fifth characteristic of design research is that the theory under development has to do real work.”</a:t>
            </a:r>
          </a:p>
          <a:p>
            <a:endParaRPr lang="en-GB" dirty="0"/>
          </a:p>
          <a:p>
            <a:endParaRPr lang="en-GB" dirty="0"/>
          </a:p>
          <a:p>
            <a:r>
              <a:rPr lang="en-GB" sz="2400" b="1" dirty="0"/>
              <a:t>Design research takes three phases:</a:t>
            </a:r>
          </a:p>
          <a:p>
            <a:pPr marL="342900" indent="-342900">
              <a:buFont typeface="+mj-lt"/>
              <a:buAutoNum type="arabicPeriod"/>
            </a:pPr>
            <a:endParaRPr lang="en-GB" dirty="0"/>
          </a:p>
          <a:p>
            <a:pPr marL="342900" indent="-342900">
              <a:buFont typeface="+mj-lt"/>
              <a:buAutoNum type="arabicPeriod"/>
            </a:pPr>
            <a:r>
              <a:rPr lang="en-GB" dirty="0"/>
              <a:t>Preparation and Design</a:t>
            </a:r>
          </a:p>
          <a:p>
            <a:pPr marL="342900" indent="-342900">
              <a:buFont typeface="+mj-lt"/>
              <a:buAutoNum type="arabicPeriod"/>
            </a:pPr>
            <a:r>
              <a:rPr lang="en-GB" dirty="0"/>
              <a:t>Teaching Experiment</a:t>
            </a:r>
          </a:p>
          <a:p>
            <a:pPr marL="342900" indent="-342900">
              <a:buFont typeface="+mj-lt"/>
              <a:buAutoNum type="arabicPeriod"/>
            </a:pPr>
            <a:r>
              <a:rPr lang="en-GB" dirty="0"/>
              <a:t>Retrospective Analysis</a:t>
            </a:r>
          </a:p>
          <a:p>
            <a:pPr marL="342900" indent="-342900">
              <a:buFont typeface="+mj-lt"/>
              <a:buAutoNum type="arabicPeriod"/>
            </a:pPr>
            <a:endParaRPr lang="en-GB" dirty="0"/>
          </a:p>
          <a:p>
            <a:r>
              <a:rPr lang="en-GB" dirty="0"/>
              <a:t>Bakker, 2018</a:t>
            </a:r>
          </a:p>
        </p:txBody>
      </p:sp>
      <p:pic>
        <p:nvPicPr>
          <p:cNvPr id="3" name="Picture 2">
            <a:extLst>
              <a:ext uri="{FF2B5EF4-FFF2-40B4-BE49-F238E27FC236}">
                <a16:creationId xmlns:a16="http://schemas.microsoft.com/office/drawing/2014/main" id="{C835187A-DF13-436B-B61C-09FC215FADFE}"/>
              </a:ext>
            </a:extLst>
          </p:cNvPr>
          <p:cNvPicPr>
            <a:picLocks noChangeAspect="1"/>
          </p:cNvPicPr>
          <p:nvPr/>
        </p:nvPicPr>
        <p:blipFill rotWithShape="1">
          <a:blip r:embed="rId3"/>
          <a:srcRect l="50000" t="18857" r="27571" b="20381"/>
          <a:stretch/>
        </p:blipFill>
        <p:spPr>
          <a:xfrm>
            <a:off x="701040" y="542109"/>
            <a:ext cx="3753394" cy="5719744"/>
          </a:xfrm>
          <a:prstGeom prst="rect">
            <a:avLst/>
          </a:prstGeom>
        </p:spPr>
      </p:pic>
    </p:spTree>
    <p:extLst>
      <p:ext uri="{BB962C8B-B14F-4D97-AF65-F5344CB8AC3E}">
        <p14:creationId xmlns:p14="http://schemas.microsoft.com/office/powerpoint/2010/main" val="2219379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DE848DFE-D9B4-42F6-AA6D-D443DA531E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a:extLst>
              <a:ext uri="{FF2B5EF4-FFF2-40B4-BE49-F238E27FC236}">
                <a16:creationId xmlns:a16="http://schemas.microsoft.com/office/drawing/2014/main" id="{13107128-11FD-492B-A9F2-E395B61B30AE}"/>
              </a:ext>
            </a:extLst>
          </p:cNvPr>
          <p:cNvGrpSpPr/>
          <p:nvPr/>
        </p:nvGrpSpPr>
        <p:grpSpPr>
          <a:xfrm>
            <a:off x="352697" y="1334844"/>
            <a:ext cx="6827520" cy="5028565"/>
            <a:chOff x="0" y="0"/>
            <a:chExt cx="5120675" cy="3771424"/>
          </a:xfrm>
        </p:grpSpPr>
        <p:sp>
          <p:nvSpPr>
            <p:cNvPr id="4" name="Text Box 1">
              <a:extLst>
                <a:ext uri="{FF2B5EF4-FFF2-40B4-BE49-F238E27FC236}">
                  <a16:creationId xmlns:a16="http://schemas.microsoft.com/office/drawing/2014/main" id="{6C1F7712-8157-47C3-87A0-8656D2976175}"/>
                </a:ext>
              </a:extLst>
            </p:cNvPr>
            <p:cNvSpPr txBox="1"/>
            <p:nvPr/>
          </p:nvSpPr>
          <p:spPr>
            <a:xfrm>
              <a:off x="0" y="1"/>
              <a:ext cx="1501811" cy="803672"/>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a:solidFill>
                    <a:srgbClr val="000000"/>
                  </a:solidFill>
                  <a:effectLst/>
                  <a:latin typeface="Arial" panose="020B0604020202020204" pitchFamily="34" charset="0"/>
                  <a:ea typeface="Calibri" panose="020F0502020204030204" pitchFamily="34" charset="0"/>
                </a:rPr>
                <a:t>Preparation </a:t>
              </a:r>
              <a:endParaRPr lang="en-GB" sz="120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a:solidFill>
                    <a:srgbClr val="000000"/>
                  </a:solidFill>
                  <a:effectLst/>
                  <a:latin typeface="Arial" panose="020B0604020202020204" pitchFamily="34" charset="0"/>
                  <a:ea typeface="Calibri" panose="020F0502020204030204" pitchFamily="34" charset="0"/>
                </a:rPr>
                <a:t>Teachers and University tutors meet to agree the focus for the Teacher Research Group. Research that informs the project is shared. </a:t>
              </a:r>
              <a:endParaRPr lang="en-GB" sz="1200">
                <a:effectLst/>
                <a:latin typeface="Times New Roman" panose="02020603050405020304" pitchFamily="18" charset="0"/>
                <a:ea typeface="DengXian" panose="02010600030101010101" pitchFamily="2" charset="-122"/>
              </a:endParaRPr>
            </a:p>
          </p:txBody>
        </p:sp>
        <p:sp>
          <p:nvSpPr>
            <p:cNvPr id="5" name="Down Arrow 4">
              <a:extLst>
                <a:ext uri="{FF2B5EF4-FFF2-40B4-BE49-F238E27FC236}">
                  <a16:creationId xmlns:a16="http://schemas.microsoft.com/office/drawing/2014/main" id="{C0A892D6-F5B2-4B2B-9B1C-CCD26A0A1D2C}"/>
                </a:ext>
              </a:extLst>
            </p:cNvPr>
            <p:cNvSpPr/>
            <p:nvPr/>
          </p:nvSpPr>
          <p:spPr>
            <a:xfrm rot="16200000">
              <a:off x="1681647" y="-3384"/>
              <a:ext cx="220955" cy="55991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sp>
          <p:nvSpPr>
            <p:cNvPr id="6" name="Text Box 3">
              <a:extLst>
                <a:ext uri="{FF2B5EF4-FFF2-40B4-BE49-F238E27FC236}">
                  <a16:creationId xmlns:a16="http://schemas.microsoft.com/office/drawing/2014/main" id="{39161D9F-9BBB-444E-B33F-557516CE8561}"/>
                </a:ext>
              </a:extLst>
            </p:cNvPr>
            <p:cNvSpPr txBox="1"/>
            <p:nvPr/>
          </p:nvSpPr>
          <p:spPr>
            <a:xfrm>
              <a:off x="2082438" y="0"/>
              <a:ext cx="3027164" cy="684000"/>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dirty="0">
                  <a:solidFill>
                    <a:srgbClr val="000000"/>
                  </a:solidFill>
                  <a:effectLst/>
                  <a:latin typeface="Arial" panose="020B0604020202020204" pitchFamily="34" charset="0"/>
                  <a:ea typeface="Calibri" panose="020F0502020204030204" pitchFamily="34" charset="0"/>
                </a:rPr>
                <a:t>Professional learning session</a:t>
              </a:r>
              <a:endParaRPr lang="en-GB" sz="1200" dirty="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dirty="0">
                  <a:solidFill>
                    <a:srgbClr val="000000"/>
                  </a:solidFill>
                  <a:effectLst/>
                  <a:latin typeface="Arial" panose="020B0604020202020204" pitchFamily="34" charset="0"/>
                  <a:ea typeface="Calibri" panose="020F0502020204030204" pitchFamily="34" charset="0"/>
                </a:rPr>
                <a:t>ITE Participants learn about the focus for the TRG, the concepts, pedagogy, current practice and research that informs the learning. The session is interactive and models lesson activities and resources. Reading sources are shared. </a:t>
              </a:r>
              <a:endParaRPr lang="en-GB" sz="1200" dirty="0">
                <a:effectLst/>
                <a:latin typeface="Times New Roman" panose="02020603050405020304" pitchFamily="18" charset="0"/>
                <a:ea typeface="DengXian" panose="02010600030101010101" pitchFamily="2" charset="-122"/>
              </a:endParaRPr>
            </a:p>
          </p:txBody>
        </p:sp>
        <p:sp>
          <p:nvSpPr>
            <p:cNvPr id="7" name="Down Arrow 6">
              <a:extLst>
                <a:ext uri="{FF2B5EF4-FFF2-40B4-BE49-F238E27FC236}">
                  <a16:creationId xmlns:a16="http://schemas.microsoft.com/office/drawing/2014/main" id="{C72C8823-EBBC-4AF3-A049-00CEE386FEA3}"/>
                </a:ext>
              </a:extLst>
            </p:cNvPr>
            <p:cNvSpPr/>
            <p:nvPr/>
          </p:nvSpPr>
          <p:spPr>
            <a:xfrm>
              <a:off x="3418309" y="652884"/>
              <a:ext cx="216024" cy="300043"/>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sp>
          <p:nvSpPr>
            <p:cNvPr id="8" name="Text Box 5">
              <a:extLst>
                <a:ext uri="{FF2B5EF4-FFF2-40B4-BE49-F238E27FC236}">
                  <a16:creationId xmlns:a16="http://schemas.microsoft.com/office/drawing/2014/main" id="{6C684B57-8CEF-4928-AA7E-8B71FCF99ED6}"/>
                </a:ext>
              </a:extLst>
            </p:cNvPr>
            <p:cNvSpPr txBox="1"/>
            <p:nvPr/>
          </p:nvSpPr>
          <p:spPr>
            <a:xfrm>
              <a:off x="2074937" y="980481"/>
              <a:ext cx="3043238" cy="669722"/>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dirty="0">
                  <a:solidFill>
                    <a:srgbClr val="000000"/>
                  </a:solidFill>
                  <a:effectLst/>
                  <a:latin typeface="Arial" panose="020B0604020202020204" pitchFamily="34" charset="0"/>
                  <a:ea typeface="Calibri" panose="020F0502020204030204" pitchFamily="34" charset="0"/>
                </a:rPr>
                <a:t>Planning small group teaching </a:t>
              </a:r>
              <a:endParaRPr lang="en-GB" sz="1200" dirty="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dirty="0">
                  <a:solidFill>
                    <a:srgbClr val="000000"/>
                  </a:solidFill>
                  <a:effectLst/>
                  <a:latin typeface="Arial" panose="020B0604020202020204" pitchFamily="34" charset="0"/>
                  <a:ea typeface="Calibri" panose="020F0502020204030204" pitchFamily="34" charset="0"/>
                </a:rPr>
                <a:t>Participants use the models learned in the first session to design a lesson so that they can interpret the impact of the models taught on the learners’ knowledge and understanding. They work with experts to design the lesson. </a:t>
              </a:r>
              <a:endParaRPr lang="en-GB" sz="1200" dirty="0">
                <a:effectLst/>
                <a:latin typeface="Times New Roman" panose="02020603050405020304" pitchFamily="18" charset="0"/>
                <a:ea typeface="DengXian" panose="02010600030101010101" pitchFamily="2" charset="-122"/>
              </a:endParaRPr>
            </a:p>
          </p:txBody>
        </p:sp>
        <p:sp>
          <p:nvSpPr>
            <p:cNvPr id="9" name="Text Box 7">
              <a:extLst>
                <a:ext uri="{FF2B5EF4-FFF2-40B4-BE49-F238E27FC236}">
                  <a16:creationId xmlns:a16="http://schemas.microsoft.com/office/drawing/2014/main" id="{E4ACE301-83FD-4CA0-AA47-2C30049931F7}"/>
                </a:ext>
              </a:extLst>
            </p:cNvPr>
            <p:cNvSpPr txBox="1"/>
            <p:nvPr/>
          </p:nvSpPr>
          <p:spPr>
            <a:xfrm>
              <a:off x="2107084" y="1971224"/>
              <a:ext cx="3011091" cy="669722"/>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a:solidFill>
                    <a:srgbClr val="000000"/>
                  </a:solidFill>
                  <a:effectLst/>
                  <a:latin typeface="Arial" panose="020B0604020202020204" pitchFamily="34" charset="0"/>
                  <a:ea typeface="Calibri" panose="020F0502020204030204" pitchFamily="34" charset="0"/>
                </a:rPr>
                <a:t>Small group teaching </a:t>
              </a:r>
              <a:endParaRPr lang="en-GB" sz="120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a:solidFill>
                    <a:srgbClr val="000000"/>
                  </a:solidFill>
                  <a:effectLst/>
                  <a:latin typeface="Arial" panose="020B0604020202020204" pitchFamily="34" charset="0"/>
                  <a:ea typeface="Calibri" panose="020F0502020204030204" pitchFamily="34" charset="0"/>
                </a:rPr>
                <a:t>Participants teach the lesson. In some cases, one participant observes while the other teaches. All participants focus on noticing the impact of the lesson design on the pupils’ learning. They record significant comments or photograph pupils’ work.  </a:t>
              </a:r>
              <a:endParaRPr lang="en-GB" sz="1200">
                <a:effectLst/>
                <a:latin typeface="Times New Roman" panose="02020603050405020304" pitchFamily="18" charset="0"/>
                <a:ea typeface="DengXian" panose="02010600030101010101" pitchFamily="2" charset="-122"/>
              </a:endParaRPr>
            </a:p>
          </p:txBody>
        </p:sp>
        <p:sp>
          <p:nvSpPr>
            <p:cNvPr id="10" name="Text Box 114">
              <a:extLst>
                <a:ext uri="{FF2B5EF4-FFF2-40B4-BE49-F238E27FC236}">
                  <a16:creationId xmlns:a16="http://schemas.microsoft.com/office/drawing/2014/main" id="{FED23C2D-04BD-4E80-B0D3-6294CA05749F}"/>
                </a:ext>
              </a:extLst>
            </p:cNvPr>
            <p:cNvSpPr txBox="1"/>
            <p:nvPr/>
          </p:nvSpPr>
          <p:spPr>
            <a:xfrm>
              <a:off x="2109584" y="2952843"/>
              <a:ext cx="3011091" cy="818581"/>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dirty="0">
                  <a:solidFill>
                    <a:srgbClr val="000000"/>
                  </a:solidFill>
                  <a:effectLst/>
                  <a:latin typeface="Arial" panose="020B0604020202020204" pitchFamily="34" charset="0"/>
                  <a:ea typeface="Calibri" panose="020F0502020204030204" pitchFamily="34" charset="0"/>
                </a:rPr>
                <a:t>Review of teaching and learning  </a:t>
              </a:r>
              <a:endParaRPr lang="en-GB" sz="1200" dirty="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dirty="0">
                  <a:solidFill>
                    <a:srgbClr val="000000"/>
                  </a:solidFill>
                  <a:effectLst/>
                  <a:latin typeface="Arial" panose="020B0604020202020204" pitchFamily="34" charset="0"/>
                  <a:ea typeface="Calibri" panose="020F0502020204030204" pitchFamily="34" charset="0"/>
                </a:rPr>
                <a:t>Participants review the impact of the </a:t>
              </a:r>
              <a:r>
                <a:rPr lang="en-GB" sz="950" dirty="0">
                  <a:solidFill>
                    <a:srgbClr val="000000"/>
                  </a:solidFill>
                  <a:latin typeface="Arial" panose="020B0604020202020204" pitchFamily="34" charset="0"/>
                  <a:ea typeface="Calibri" panose="020F0502020204030204" pitchFamily="34" charset="0"/>
                </a:rPr>
                <a:t>designed lesson</a:t>
              </a:r>
              <a:r>
                <a:rPr lang="en-GB" sz="950" kern="1200" dirty="0">
                  <a:solidFill>
                    <a:srgbClr val="000000"/>
                  </a:solidFill>
                  <a:effectLst/>
                  <a:latin typeface="Arial" panose="020B0604020202020204" pitchFamily="34" charset="0"/>
                  <a:ea typeface="Calibri" panose="020F0502020204030204" pitchFamily="34" charset="0"/>
                </a:rPr>
                <a:t> on the pupils’ learning. They discuss significant comments or photograph pupils’ work.  They reflect on how their choices seemed to influence the learning. Participants interrogate the relationships between the teacher, learners and the mathematics. </a:t>
              </a:r>
              <a:endParaRPr lang="en-GB" sz="1200" dirty="0">
                <a:effectLst/>
                <a:latin typeface="Times New Roman" panose="02020603050405020304" pitchFamily="18" charset="0"/>
                <a:ea typeface="DengXian" panose="02010600030101010101" pitchFamily="2" charset="-122"/>
              </a:endParaRPr>
            </a:p>
          </p:txBody>
        </p:sp>
        <p:sp>
          <p:nvSpPr>
            <p:cNvPr id="11" name="Text Box 115">
              <a:extLst>
                <a:ext uri="{FF2B5EF4-FFF2-40B4-BE49-F238E27FC236}">
                  <a16:creationId xmlns:a16="http://schemas.microsoft.com/office/drawing/2014/main" id="{D1EFD5D5-D45E-4F4D-A744-C6D1C1047E32}"/>
                </a:ext>
              </a:extLst>
            </p:cNvPr>
            <p:cNvSpPr txBox="1"/>
            <p:nvPr/>
          </p:nvSpPr>
          <p:spPr>
            <a:xfrm>
              <a:off x="0" y="1107129"/>
              <a:ext cx="1895272" cy="1597854"/>
            </a:xfrm>
            <a:prstGeom prst="rect">
              <a:avLst/>
            </a:prstGeom>
            <a:solidFill>
              <a:schemeClr val="lt1"/>
            </a:solidFill>
            <a:ln w="6350">
              <a:solidFill>
                <a:prstClr val="black"/>
              </a:solidFill>
            </a:ln>
          </p:spPr>
          <p:txBody>
            <a:bodyPr rot="0" spcFirstLastPara="0" vert="horz" wrap="square" lIns="68580" tIns="34291" rIns="68580" bIns="34291" numCol="1" spcCol="0" rtlCol="0" fromWordArt="0" anchor="t" anchorCtr="0" forceAA="0" compatLnSpc="1">
              <a:prstTxWarp prst="textNoShape">
                <a:avLst/>
              </a:prstTxWarp>
              <a:noAutofit/>
            </a:bodyPr>
            <a:lstStyle/>
            <a:p>
              <a:pPr>
                <a:lnSpc>
                  <a:spcPct val="106000"/>
                </a:lnSpc>
                <a:spcAft>
                  <a:spcPts val="600"/>
                </a:spcAft>
              </a:pPr>
              <a:r>
                <a:rPr lang="en-GB" sz="950" b="1" i="1" kern="1200" dirty="0">
                  <a:solidFill>
                    <a:srgbClr val="000000"/>
                  </a:solidFill>
                  <a:effectLst/>
                  <a:latin typeface="Arial" panose="020B0604020202020204" pitchFamily="34" charset="0"/>
                  <a:ea typeface="Calibri" panose="020F0502020204030204" pitchFamily="34" charset="0"/>
                </a:rPr>
                <a:t>Professional learning session</a:t>
              </a:r>
              <a:endParaRPr lang="en-GB" sz="1200" dirty="0">
                <a:effectLst/>
                <a:latin typeface="Times New Roman" panose="02020603050405020304" pitchFamily="18" charset="0"/>
                <a:ea typeface="DengXian" panose="02010600030101010101" pitchFamily="2" charset="-122"/>
              </a:endParaRPr>
            </a:p>
            <a:p>
              <a:pPr>
                <a:lnSpc>
                  <a:spcPct val="106000"/>
                </a:lnSpc>
                <a:spcAft>
                  <a:spcPts val="600"/>
                </a:spcAft>
              </a:pPr>
              <a:r>
                <a:rPr lang="en-GB" sz="950" kern="1200" dirty="0">
                  <a:solidFill>
                    <a:srgbClr val="000000"/>
                  </a:solidFill>
                  <a:effectLst/>
                  <a:latin typeface="Arial" panose="020B0604020202020204" pitchFamily="34" charset="0"/>
                  <a:ea typeface="Calibri" panose="020F0502020204030204" pitchFamily="34" charset="0"/>
                </a:rPr>
                <a:t>Participants learn how to transfer the outcomes of their small group teaching to each class’s context. They reflect on the place of the designed lesson used in the TRG within their schools. They discuss potential barriers and opportunities for enhancing learning. They identify the significance of models used for their own professional knowledge and for their practice.  Participants plan further reading and identify the significance of the outcomes of this TRG for their own practice. </a:t>
              </a:r>
              <a:endParaRPr lang="en-GB" sz="1200" dirty="0">
                <a:effectLst/>
                <a:latin typeface="Times New Roman" panose="02020603050405020304" pitchFamily="18" charset="0"/>
                <a:ea typeface="DengXian" panose="02010600030101010101" pitchFamily="2" charset="-122"/>
              </a:endParaRPr>
            </a:p>
          </p:txBody>
        </p:sp>
        <p:sp>
          <p:nvSpPr>
            <p:cNvPr id="12" name="Bent Arrow 13">
              <a:extLst>
                <a:ext uri="{FF2B5EF4-FFF2-40B4-BE49-F238E27FC236}">
                  <a16:creationId xmlns:a16="http://schemas.microsoft.com/office/drawing/2014/main" id="{207E8231-4F9A-4765-9370-EAB1EF7341E8}"/>
                </a:ext>
              </a:extLst>
            </p:cNvPr>
            <p:cNvSpPr/>
            <p:nvPr/>
          </p:nvSpPr>
          <p:spPr>
            <a:xfrm rot="16200000">
              <a:off x="1221080" y="2444414"/>
              <a:ext cx="619721" cy="1163717"/>
            </a:xfrm>
            <a:prstGeom prst="bentArrow">
              <a:avLst>
                <a:gd name="adj1" fmla="val 18137"/>
                <a:gd name="adj2" fmla="val 19424"/>
                <a:gd name="adj3" fmla="val 27573"/>
                <a:gd name="adj4" fmla="val 463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sp>
          <p:nvSpPr>
            <p:cNvPr id="13" name="Down Arrow 6">
              <a:extLst>
                <a:ext uri="{FF2B5EF4-FFF2-40B4-BE49-F238E27FC236}">
                  <a16:creationId xmlns:a16="http://schemas.microsoft.com/office/drawing/2014/main" id="{FC817C45-BB2E-4F73-913A-1AFCCCB6725A}"/>
                </a:ext>
              </a:extLst>
            </p:cNvPr>
            <p:cNvSpPr/>
            <p:nvPr/>
          </p:nvSpPr>
          <p:spPr>
            <a:xfrm>
              <a:off x="3409215" y="1666420"/>
              <a:ext cx="216024" cy="300043"/>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sp>
          <p:nvSpPr>
            <p:cNvPr id="14" name="Down Arrow 6">
              <a:extLst>
                <a:ext uri="{FF2B5EF4-FFF2-40B4-BE49-F238E27FC236}">
                  <a16:creationId xmlns:a16="http://schemas.microsoft.com/office/drawing/2014/main" id="{D3BEBEE2-3D20-45F7-8150-F88F0820DD35}"/>
                </a:ext>
              </a:extLst>
            </p:cNvPr>
            <p:cNvSpPr/>
            <p:nvPr/>
          </p:nvSpPr>
          <p:spPr>
            <a:xfrm>
              <a:off x="3409215" y="2640946"/>
              <a:ext cx="216024" cy="300043"/>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sp>
          <p:nvSpPr>
            <p:cNvPr id="15" name="Down Arrow 6">
              <a:extLst>
                <a:ext uri="{FF2B5EF4-FFF2-40B4-BE49-F238E27FC236}">
                  <a16:creationId xmlns:a16="http://schemas.microsoft.com/office/drawing/2014/main" id="{D2D10E8D-B0C3-4A09-9BD2-D64CCC21E5DD}"/>
                </a:ext>
              </a:extLst>
            </p:cNvPr>
            <p:cNvSpPr/>
            <p:nvPr/>
          </p:nvSpPr>
          <p:spPr>
            <a:xfrm flipV="1">
              <a:off x="900664" y="801371"/>
              <a:ext cx="216024" cy="300043"/>
            </a:xfrm>
            <a:prstGeom prst="downArrow">
              <a:avLst>
                <a:gd name="adj1" fmla="val 50000"/>
                <a:gd name="adj2" fmla="val 39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a:p>
          </p:txBody>
        </p:sp>
      </p:grpSp>
      <p:pic>
        <p:nvPicPr>
          <p:cNvPr id="19" name="Picture 12">
            <a:extLst>
              <a:ext uri="{FF2B5EF4-FFF2-40B4-BE49-F238E27FC236}">
                <a16:creationId xmlns:a16="http://schemas.microsoft.com/office/drawing/2014/main" id="{76956714-1D50-4B9A-A6C7-F11A5961F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206" y="161638"/>
            <a:ext cx="1231541" cy="54624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21" name="Group 20">
            <a:extLst>
              <a:ext uri="{FF2B5EF4-FFF2-40B4-BE49-F238E27FC236}">
                <a16:creationId xmlns:a16="http://schemas.microsoft.com/office/drawing/2014/main" id="{0AF11A79-1D65-4C14-8328-40282C835BA2}"/>
              </a:ext>
            </a:extLst>
          </p:cNvPr>
          <p:cNvGrpSpPr/>
          <p:nvPr/>
        </p:nvGrpSpPr>
        <p:grpSpPr>
          <a:xfrm>
            <a:off x="7448885" y="1097909"/>
            <a:ext cx="4557089" cy="923330"/>
            <a:chOff x="7448885" y="1437547"/>
            <a:chExt cx="4557089" cy="923330"/>
          </a:xfrm>
        </p:grpSpPr>
        <p:sp>
          <p:nvSpPr>
            <p:cNvPr id="16" name="Arrow: Right 15">
              <a:extLst>
                <a:ext uri="{FF2B5EF4-FFF2-40B4-BE49-F238E27FC236}">
                  <a16:creationId xmlns:a16="http://schemas.microsoft.com/office/drawing/2014/main" id="{34A93C36-6BF0-48E8-85D1-29AB8F06303F}"/>
                </a:ext>
              </a:extLst>
            </p:cNvPr>
            <p:cNvSpPr/>
            <p:nvPr/>
          </p:nvSpPr>
          <p:spPr>
            <a:xfrm>
              <a:off x="7448885" y="1685487"/>
              <a:ext cx="451617" cy="400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B1C5DBC-AE8E-404C-A067-CFD1EF07BBC8}"/>
                </a:ext>
              </a:extLst>
            </p:cNvPr>
            <p:cNvSpPr txBox="1"/>
            <p:nvPr/>
          </p:nvSpPr>
          <p:spPr>
            <a:xfrm>
              <a:off x="7948351" y="1437547"/>
              <a:ext cx="4057623" cy="923330"/>
            </a:xfrm>
            <a:prstGeom prst="rect">
              <a:avLst/>
            </a:prstGeom>
            <a:noFill/>
            <a:ln>
              <a:solidFill>
                <a:schemeClr val="bg1">
                  <a:lumMod val="65000"/>
                </a:schemeClr>
              </a:solidFill>
            </a:ln>
          </p:spPr>
          <p:txBody>
            <a:bodyPr wrap="square" rtlCol="0">
              <a:spAutoFit/>
            </a:bodyPr>
            <a:lstStyle/>
            <a:p>
              <a:r>
                <a:rPr lang="en-GB" dirty="0">
                  <a:solidFill>
                    <a:srgbClr val="002060"/>
                  </a:solidFill>
                  <a:effectLst>
                    <a:outerShdw blurRad="38100" dist="38100" dir="2700000" algn="tl">
                      <a:srgbClr val="000000">
                        <a:alpha val="43137"/>
                      </a:srgbClr>
                    </a:outerShdw>
                  </a:effectLst>
                </a:rPr>
                <a:t>Beginning teachers </a:t>
              </a:r>
              <a:r>
                <a:rPr lang="en-GB" dirty="0"/>
                <a:t>experience collaborative enquiry, expansive learning, researcher and research user.</a:t>
              </a:r>
            </a:p>
          </p:txBody>
        </p:sp>
      </p:grpSp>
      <p:grpSp>
        <p:nvGrpSpPr>
          <p:cNvPr id="22" name="Group 21">
            <a:extLst>
              <a:ext uri="{FF2B5EF4-FFF2-40B4-BE49-F238E27FC236}">
                <a16:creationId xmlns:a16="http://schemas.microsoft.com/office/drawing/2014/main" id="{EC7AD9DB-687D-4864-9EC8-6B8D5DCDF794}"/>
              </a:ext>
            </a:extLst>
          </p:cNvPr>
          <p:cNvGrpSpPr/>
          <p:nvPr/>
        </p:nvGrpSpPr>
        <p:grpSpPr>
          <a:xfrm>
            <a:off x="7442658" y="2165199"/>
            <a:ext cx="4557089" cy="1200329"/>
            <a:chOff x="7448885" y="1437547"/>
            <a:chExt cx="4557089" cy="1200329"/>
          </a:xfrm>
        </p:grpSpPr>
        <p:sp>
          <p:nvSpPr>
            <p:cNvPr id="23" name="Arrow: Right 22">
              <a:extLst>
                <a:ext uri="{FF2B5EF4-FFF2-40B4-BE49-F238E27FC236}">
                  <a16:creationId xmlns:a16="http://schemas.microsoft.com/office/drawing/2014/main" id="{3DB07F3A-902E-4F7F-B0BE-CB6D4D9B612B}"/>
                </a:ext>
              </a:extLst>
            </p:cNvPr>
            <p:cNvSpPr/>
            <p:nvPr/>
          </p:nvSpPr>
          <p:spPr>
            <a:xfrm>
              <a:off x="7448885" y="1685487"/>
              <a:ext cx="451617" cy="400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E170405-A37A-4AEC-9D98-2D7A6E5681C7}"/>
                </a:ext>
              </a:extLst>
            </p:cNvPr>
            <p:cNvSpPr txBox="1"/>
            <p:nvPr/>
          </p:nvSpPr>
          <p:spPr>
            <a:xfrm>
              <a:off x="7948351" y="1437547"/>
              <a:ext cx="4057623" cy="1200329"/>
            </a:xfrm>
            <a:prstGeom prst="rect">
              <a:avLst/>
            </a:prstGeom>
            <a:noFill/>
            <a:ln>
              <a:solidFill>
                <a:schemeClr val="bg1">
                  <a:lumMod val="65000"/>
                </a:schemeClr>
              </a:solidFill>
            </a:ln>
          </p:spPr>
          <p:txBody>
            <a:bodyPr wrap="square" rtlCol="0">
              <a:spAutoFit/>
            </a:bodyPr>
            <a:lstStyle/>
            <a:p>
              <a:r>
                <a:rPr lang="en-GB" dirty="0">
                  <a:solidFill>
                    <a:srgbClr val="002060"/>
                  </a:solidFill>
                  <a:effectLst>
                    <a:outerShdw blurRad="38100" dist="38100" dir="2700000" algn="tl">
                      <a:srgbClr val="000000">
                        <a:alpha val="43137"/>
                      </a:srgbClr>
                    </a:outerShdw>
                  </a:effectLst>
                </a:rPr>
                <a:t>Teachers</a:t>
              </a:r>
              <a:r>
                <a:rPr lang="en-GB" dirty="0"/>
                <a:t> experience collaborative enquiry, expansive learning, researcher and research user, </a:t>
              </a:r>
              <a:r>
                <a:rPr lang="en-GB" dirty="0">
                  <a:effectLst>
                    <a:outerShdw blurRad="38100" dist="38100" dir="2700000" algn="tl">
                      <a:srgbClr val="000000">
                        <a:alpha val="43137"/>
                      </a:srgbClr>
                    </a:outerShdw>
                  </a:effectLst>
                </a:rPr>
                <a:t>strengthened partnerships  &amp; further lesson design. </a:t>
              </a:r>
            </a:p>
          </p:txBody>
        </p:sp>
      </p:grpSp>
      <p:grpSp>
        <p:nvGrpSpPr>
          <p:cNvPr id="26" name="Group 25">
            <a:extLst>
              <a:ext uri="{FF2B5EF4-FFF2-40B4-BE49-F238E27FC236}">
                <a16:creationId xmlns:a16="http://schemas.microsoft.com/office/drawing/2014/main" id="{C6222ABA-88EB-4D94-B700-EEEC0C06AF35}"/>
              </a:ext>
            </a:extLst>
          </p:cNvPr>
          <p:cNvGrpSpPr/>
          <p:nvPr/>
        </p:nvGrpSpPr>
        <p:grpSpPr>
          <a:xfrm>
            <a:off x="7442658" y="3509489"/>
            <a:ext cx="4557089" cy="1477328"/>
            <a:chOff x="7448885" y="1437547"/>
            <a:chExt cx="4557089" cy="1477328"/>
          </a:xfrm>
        </p:grpSpPr>
        <p:sp>
          <p:nvSpPr>
            <p:cNvPr id="27" name="Arrow: Right 26">
              <a:extLst>
                <a:ext uri="{FF2B5EF4-FFF2-40B4-BE49-F238E27FC236}">
                  <a16:creationId xmlns:a16="http://schemas.microsoft.com/office/drawing/2014/main" id="{DDA91561-C6BE-47FD-9FF2-667E9B03EDC3}"/>
                </a:ext>
              </a:extLst>
            </p:cNvPr>
            <p:cNvSpPr/>
            <p:nvPr/>
          </p:nvSpPr>
          <p:spPr>
            <a:xfrm>
              <a:off x="7448885" y="1685487"/>
              <a:ext cx="451617" cy="400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3801C7DD-0693-4C6B-87D6-7891D6B76CB7}"/>
                </a:ext>
              </a:extLst>
            </p:cNvPr>
            <p:cNvSpPr txBox="1"/>
            <p:nvPr/>
          </p:nvSpPr>
          <p:spPr>
            <a:xfrm>
              <a:off x="7948351" y="1437547"/>
              <a:ext cx="4057623" cy="1477328"/>
            </a:xfrm>
            <a:prstGeom prst="rect">
              <a:avLst/>
            </a:prstGeom>
            <a:noFill/>
            <a:ln>
              <a:solidFill>
                <a:schemeClr val="bg1">
                  <a:lumMod val="65000"/>
                </a:schemeClr>
              </a:solidFill>
            </a:ln>
          </p:spPr>
          <p:txBody>
            <a:bodyPr wrap="square" rtlCol="0">
              <a:spAutoFit/>
            </a:bodyPr>
            <a:lstStyle/>
            <a:p>
              <a:r>
                <a:rPr lang="en-GB" dirty="0">
                  <a:solidFill>
                    <a:srgbClr val="002060"/>
                  </a:solidFill>
                  <a:effectLst>
                    <a:outerShdw blurRad="38100" dist="38100" dir="2700000" algn="tl">
                      <a:srgbClr val="000000">
                        <a:alpha val="43137"/>
                      </a:srgbClr>
                    </a:outerShdw>
                  </a:effectLst>
                </a:rPr>
                <a:t>Teacher educators </a:t>
              </a:r>
              <a:r>
                <a:rPr lang="en-GB" dirty="0"/>
                <a:t>experience collaborative enquiry, expansive learning, researcher and research user, </a:t>
              </a:r>
              <a:r>
                <a:rPr lang="en-GB" dirty="0">
                  <a:effectLst>
                    <a:outerShdw blurRad="38100" dist="38100" dir="2700000" algn="tl">
                      <a:srgbClr val="000000">
                        <a:alpha val="43137"/>
                      </a:srgbClr>
                    </a:outerShdw>
                  </a:effectLst>
                </a:rPr>
                <a:t>strengthened partnerships  &amp; authentic PL materials inform programmes. </a:t>
              </a:r>
            </a:p>
          </p:txBody>
        </p:sp>
      </p:grpSp>
      <p:grpSp>
        <p:nvGrpSpPr>
          <p:cNvPr id="29" name="Group 28">
            <a:extLst>
              <a:ext uri="{FF2B5EF4-FFF2-40B4-BE49-F238E27FC236}">
                <a16:creationId xmlns:a16="http://schemas.microsoft.com/office/drawing/2014/main" id="{BB6CA62D-DB2A-45A0-B93E-BDCBA56A7875}"/>
              </a:ext>
            </a:extLst>
          </p:cNvPr>
          <p:cNvGrpSpPr/>
          <p:nvPr/>
        </p:nvGrpSpPr>
        <p:grpSpPr>
          <a:xfrm>
            <a:off x="7442658" y="5171906"/>
            <a:ext cx="4557089" cy="1200329"/>
            <a:chOff x="7448885" y="1437547"/>
            <a:chExt cx="4557089" cy="1200329"/>
          </a:xfrm>
        </p:grpSpPr>
        <p:sp>
          <p:nvSpPr>
            <p:cNvPr id="30" name="Arrow: Right 29">
              <a:extLst>
                <a:ext uri="{FF2B5EF4-FFF2-40B4-BE49-F238E27FC236}">
                  <a16:creationId xmlns:a16="http://schemas.microsoft.com/office/drawing/2014/main" id="{F17A1AB4-870B-45CD-8184-38F35ADF776B}"/>
                </a:ext>
              </a:extLst>
            </p:cNvPr>
            <p:cNvSpPr/>
            <p:nvPr/>
          </p:nvSpPr>
          <p:spPr>
            <a:xfrm>
              <a:off x="7448885" y="1685487"/>
              <a:ext cx="451617" cy="400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81DCCE84-538C-496B-A69B-FB171BECB340}"/>
                </a:ext>
              </a:extLst>
            </p:cNvPr>
            <p:cNvSpPr txBox="1"/>
            <p:nvPr/>
          </p:nvSpPr>
          <p:spPr>
            <a:xfrm>
              <a:off x="7948351" y="1437547"/>
              <a:ext cx="4057623" cy="1200329"/>
            </a:xfrm>
            <a:prstGeom prst="rect">
              <a:avLst/>
            </a:prstGeom>
            <a:noFill/>
            <a:ln>
              <a:solidFill>
                <a:schemeClr val="bg1">
                  <a:lumMod val="65000"/>
                </a:schemeClr>
              </a:solidFill>
            </a:ln>
          </p:spPr>
          <p:txBody>
            <a:bodyPr wrap="square" rtlCol="0">
              <a:spAutoFit/>
            </a:bodyPr>
            <a:lstStyle/>
            <a:p>
              <a:r>
                <a:rPr lang="en-GB" dirty="0">
                  <a:solidFill>
                    <a:srgbClr val="002060"/>
                  </a:solidFill>
                  <a:effectLst>
                    <a:outerShdw blurRad="38100" dist="38100" dir="2700000" algn="tl">
                      <a:srgbClr val="000000">
                        <a:alpha val="43137"/>
                      </a:srgbClr>
                    </a:outerShdw>
                  </a:effectLst>
                </a:rPr>
                <a:t>Teacher educator as [design] researcher </a:t>
              </a:r>
              <a:r>
                <a:rPr lang="en-GB" dirty="0"/>
                <a:t>collaborative research and publications, researcher identity. </a:t>
              </a:r>
              <a:r>
                <a:rPr lang="en-GB" dirty="0">
                  <a:solidFill>
                    <a:srgbClr val="002060"/>
                  </a:solidFill>
                  <a:effectLst>
                    <a:outerShdw blurRad="38100" dist="38100" dir="2700000" algn="tl">
                      <a:srgbClr val="000000">
                        <a:alpha val="43137"/>
                      </a:srgbClr>
                    </a:outerShdw>
                  </a:effectLst>
                </a:rPr>
                <a:t> </a:t>
              </a:r>
            </a:p>
            <a:p>
              <a:r>
                <a:rPr lang="en-GB" dirty="0">
                  <a:solidFill>
                    <a:srgbClr val="002060"/>
                  </a:solidFill>
                  <a:effectLst>
                    <a:outerShdw blurRad="38100" dist="38100" dir="2700000" algn="tl">
                      <a:srgbClr val="000000">
                        <a:alpha val="43137"/>
                      </a:srgbClr>
                    </a:outerShdw>
                  </a:effectLst>
                </a:rPr>
                <a:t>Access and Participation Plan? </a:t>
              </a:r>
              <a:endParaRPr lang="en-GB"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5372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AD35-A66D-5A9F-0F86-F595BCCF6D90}"/>
              </a:ext>
            </a:extLst>
          </p:cNvPr>
          <p:cNvSpPr>
            <a:spLocks noGrp="1"/>
          </p:cNvSpPr>
          <p:nvPr>
            <p:ph type="title"/>
          </p:nvPr>
        </p:nvSpPr>
        <p:spPr/>
        <p:txBody>
          <a:bodyPr/>
          <a:lstStyle/>
          <a:p>
            <a:r>
              <a:rPr lang="en-US" dirty="0"/>
              <a:t>Breakout room discussions</a:t>
            </a:r>
          </a:p>
        </p:txBody>
      </p:sp>
      <p:sp>
        <p:nvSpPr>
          <p:cNvPr id="3" name="Content Placeholder 2">
            <a:extLst>
              <a:ext uri="{FF2B5EF4-FFF2-40B4-BE49-F238E27FC236}">
                <a16:creationId xmlns:a16="http://schemas.microsoft.com/office/drawing/2014/main" id="{1E2A6B8A-8D42-E604-C332-6714D3059112}"/>
              </a:ext>
            </a:extLst>
          </p:cNvPr>
          <p:cNvSpPr>
            <a:spLocks noGrp="1"/>
          </p:cNvSpPr>
          <p:nvPr>
            <p:ph idx="1"/>
          </p:nvPr>
        </p:nvSpPr>
        <p:spPr/>
        <p:txBody>
          <a:bodyPr/>
          <a:lstStyle/>
          <a:p>
            <a:r>
              <a:rPr lang="en-US" dirty="0"/>
              <a:t>Where are you at with </a:t>
            </a:r>
            <a:r>
              <a:rPr lang="en-US" dirty="0" err="1"/>
              <a:t>ITaP</a:t>
            </a:r>
            <a:r>
              <a:rPr lang="en-US" dirty="0"/>
              <a:t> planning?</a:t>
            </a:r>
          </a:p>
          <a:p>
            <a:r>
              <a:rPr lang="en-US" dirty="0"/>
              <a:t>What approaches are you taking?</a:t>
            </a:r>
          </a:p>
          <a:p>
            <a:r>
              <a:rPr lang="en-US" dirty="0"/>
              <a:t>In school? On campus with pupils? On campus with peers?</a:t>
            </a:r>
          </a:p>
          <a:p>
            <a:r>
              <a:rPr lang="en-US" dirty="0"/>
              <a:t>How does this fit with your teaching and existing placements?</a:t>
            </a:r>
          </a:p>
          <a:p>
            <a:r>
              <a:rPr lang="en-US" dirty="0"/>
              <a:t>Have you had any official feedback regarding </a:t>
            </a:r>
            <a:r>
              <a:rPr lang="en-US" dirty="0" err="1"/>
              <a:t>ITaPs</a:t>
            </a:r>
            <a:r>
              <a:rPr lang="en-US" dirty="0"/>
              <a:t> and Stage 2?</a:t>
            </a:r>
          </a:p>
          <a:p>
            <a:r>
              <a:rPr lang="en-US" dirty="0"/>
              <a:t>Choose a spokesperson to feedback.</a:t>
            </a:r>
          </a:p>
        </p:txBody>
      </p:sp>
    </p:spTree>
    <p:extLst>
      <p:ext uri="{BB962C8B-B14F-4D97-AF65-F5344CB8AC3E}">
        <p14:creationId xmlns:p14="http://schemas.microsoft.com/office/powerpoint/2010/main" val="416848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36AD-8C43-7EBF-C6A5-43E80C1BC502}"/>
              </a:ext>
            </a:extLst>
          </p:cNvPr>
          <p:cNvSpPr>
            <a:spLocks noGrp="1"/>
          </p:cNvSpPr>
          <p:nvPr>
            <p:ph type="title"/>
          </p:nvPr>
        </p:nvSpPr>
        <p:spPr/>
        <p:txBody>
          <a:bodyPr/>
          <a:lstStyle/>
          <a:p>
            <a:r>
              <a:rPr lang="en-US" dirty="0"/>
              <a:t>Year 1 Subject knowledge audit</a:t>
            </a:r>
          </a:p>
        </p:txBody>
      </p:sp>
      <p:graphicFrame>
        <p:nvGraphicFramePr>
          <p:cNvPr id="4" name="Table 4">
            <a:extLst>
              <a:ext uri="{FF2B5EF4-FFF2-40B4-BE49-F238E27FC236}">
                <a16:creationId xmlns:a16="http://schemas.microsoft.com/office/drawing/2014/main" id="{26C951C5-AE75-72BD-5D7F-7643A5396ADC}"/>
              </a:ext>
            </a:extLst>
          </p:cNvPr>
          <p:cNvGraphicFramePr>
            <a:graphicFrameLocks noGrp="1"/>
          </p:cNvGraphicFramePr>
          <p:nvPr>
            <p:ph idx="1"/>
            <p:extLst>
              <p:ext uri="{D42A27DB-BD31-4B8C-83A1-F6EECF244321}">
                <p14:modId xmlns:p14="http://schemas.microsoft.com/office/powerpoint/2010/main" val="486497075"/>
              </p:ext>
            </p:extLst>
          </p:nvPr>
        </p:nvGraphicFramePr>
        <p:xfrm>
          <a:off x="838200" y="1825625"/>
          <a:ext cx="10515600" cy="22047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71119330"/>
                    </a:ext>
                  </a:extLst>
                </a:gridCol>
                <a:gridCol w="2628900">
                  <a:extLst>
                    <a:ext uri="{9D8B030D-6E8A-4147-A177-3AD203B41FA5}">
                      <a16:colId xmlns:a16="http://schemas.microsoft.com/office/drawing/2014/main" val="1479769973"/>
                    </a:ext>
                  </a:extLst>
                </a:gridCol>
                <a:gridCol w="2628900">
                  <a:extLst>
                    <a:ext uri="{9D8B030D-6E8A-4147-A177-3AD203B41FA5}">
                      <a16:colId xmlns:a16="http://schemas.microsoft.com/office/drawing/2014/main" val="3115000327"/>
                    </a:ext>
                  </a:extLst>
                </a:gridCol>
                <a:gridCol w="2628900">
                  <a:extLst>
                    <a:ext uri="{9D8B030D-6E8A-4147-A177-3AD203B41FA5}">
                      <a16:colId xmlns:a16="http://schemas.microsoft.com/office/drawing/2014/main" val="2281783168"/>
                    </a:ext>
                  </a:extLst>
                </a:gridCol>
              </a:tblGrid>
              <a:tr h="370840">
                <a:tc>
                  <a:txBody>
                    <a:bodyPr/>
                    <a:lstStyle/>
                    <a:p>
                      <a:r>
                        <a:rPr lang="en-US" dirty="0"/>
                        <a:t>9:00 - 10:00</a:t>
                      </a:r>
                    </a:p>
                  </a:txBody>
                  <a:tcPr/>
                </a:tc>
                <a:tc>
                  <a:txBody>
                    <a:bodyPr/>
                    <a:lstStyle/>
                    <a:p>
                      <a:r>
                        <a:rPr lang="en-US" dirty="0"/>
                        <a:t>10:30-12:30</a:t>
                      </a:r>
                    </a:p>
                  </a:txBody>
                  <a:tcPr/>
                </a:tc>
                <a:tc>
                  <a:txBody>
                    <a:bodyPr/>
                    <a:lstStyle/>
                    <a:p>
                      <a:r>
                        <a:rPr lang="en-US" dirty="0"/>
                        <a:t>13:30-15:30</a:t>
                      </a:r>
                    </a:p>
                  </a:txBody>
                  <a:tcPr/>
                </a:tc>
                <a:tc>
                  <a:txBody>
                    <a:bodyPr/>
                    <a:lstStyle/>
                    <a:p>
                      <a:r>
                        <a:rPr lang="en-US" dirty="0"/>
                        <a:t>16:00-17:00</a:t>
                      </a:r>
                    </a:p>
                  </a:txBody>
                  <a:tcPr/>
                </a:tc>
                <a:extLst>
                  <a:ext uri="{0D108BD9-81ED-4DB2-BD59-A6C34878D82A}">
                    <a16:rowId xmlns:a16="http://schemas.microsoft.com/office/drawing/2014/main" val="1943002169"/>
                  </a:ext>
                </a:extLst>
              </a:tr>
              <a:tr h="370840">
                <a:tc>
                  <a:txBody>
                    <a:bodyPr/>
                    <a:lstStyle/>
                    <a:p>
                      <a:r>
                        <a:rPr lang="en-US" b="1" dirty="0"/>
                        <a:t>Introduce</a:t>
                      </a:r>
                    </a:p>
                  </a:txBody>
                  <a:tcPr/>
                </a:tc>
                <a:tc>
                  <a:txBody>
                    <a:bodyPr/>
                    <a:lstStyle/>
                    <a:p>
                      <a:r>
                        <a:rPr lang="en-US" b="1" dirty="0" err="1"/>
                        <a:t>Analyse</a:t>
                      </a:r>
                      <a:endParaRPr lang="en-US" b="1" dirty="0"/>
                    </a:p>
                  </a:txBody>
                  <a:tcPr/>
                </a:tc>
                <a:tc>
                  <a:txBody>
                    <a:bodyPr/>
                    <a:lstStyle/>
                    <a:p>
                      <a:r>
                        <a:rPr lang="en-US" b="1" dirty="0"/>
                        <a:t>Prepare</a:t>
                      </a:r>
                    </a:p>
                  </a:txBody>
                  <a:tcPr/>
                </a:tc>
                <a:tc>
                  <a:txBody>
                    <a:bodyPr/>
                    <a:lstStyle/>
                    <a:p>
                      <a:r>
                        <a:rPr lang="en-US" b="1" dirty="0"/>
                        <a:t>Enact and Assess</a:t>
                      </a:r>
                    </a:p>
                  </a:txBody>
                  <a:tcPr/>
                </a:tc>
                <a:extLst>
                  <a:ext uri="{0D108BD9-81ED-4DB2-BD59-A6C34878D82A}">
                    <a16:rowId xmlns:a16="http://schemas.microsoft.com/office/drawing/2014/main" val="594628931"/>
                  </a:ext>
                </a:extLst>
              </a:tr>
              <a:tr h="370840">
                <a:tc>
                  <a:txBody>
                    <a:bodyPr/>
                    <a:lstStyle/>
                    <a:p>
                      <a:r>
                        <a:rPr lang="en-US" dirty="0"/>
                        <a:t>Lecture - audits and developing subject knowledge</a:t>
                      </a:r>
                    </a:p>
                  </a:txBody>
                  <a:tcPr/>
                </a:tc>
                <a:tc>
                  <a:txBody>
                    <a:bodyPr/>
                    <a:lstStyle/>
                    <a:p>
                      <a:r>
                        <a:rPr lang="en-GB" sz="1800" b="0" i="0" kern="1200" dirty="0">
                          <a:solidFill>
                            <a:schemeClr val="dk1"/>
                          </a:solidFill>
                          <a:effectLst/>
                          <a:latin typeface="+mn-lt"/>
                          <a:ea typeface="+mn-ea"/>
                          <a:cs typeface="+mn-cs"/>
                        </a:rPr>
                        <a:t>Complete audits and begin their action plans </a:t>
                      </a:r>
                      <a:endParaRPr lang="en-US" dirty="0"/>
                    </a:p>
                  </a:txBody>
                  <a:tcPr/>
                </a:tc>
                <a:tc>
                  <a:txBody>
                    <a:bodyPr/>
                    <a:lstStyle/>
                    <a:p>
                      <a:r>
                        <a:rPr lang="en-GB" sz="1800" b="0" i="0" kern="1200" dirty="0">
                          <a:solidFill>
                            <a:schemeClr val="dk1"/>
                          </a:solidFill>
                          <a:effectLst/>
                          <a:latin typeface="+mn-lt"/>
                          <a:ea typeface="+mn-ea"/>
                          <a:cs typeface="+mn-cs"/>
                        </a:rPr>
                        <a:t>Research to develop own knowledge of something identified in the audits then plan how to teach it to peer </a:t>
                      </a:r>
                      <a:endParaRPr lang="en-US" dirty="0"/>
                    </a:p>
                  </a:txBody>
                  <a:tcPr/>
                </a:tc>
                <a:tc>
                  <a:txBody>
                    <a:bodyPr/>
                    <a:lstStyle/>
                    <a:p>
                      <a:r>
                        <a:rPr lang="en-US" dirty="0"/>
                        <a:t>Teach peers while tutors observe; peer feedback</a:t>
                      </a:r>
                    </a:p>
                  </a:txBody>
                  <a:tcPr/>
                </a:tc>
                <a:extLst>
                  <a:ext uri="{0D108BD9-81ED-4DB2-BD59-A6C34878D82A}">
                    <a16:rowId xmlns:a16="http://schemas.microsoft.com/office/drawing/2014/main" val="1989595586"/>
                  </a:ext>
                </a:extLst>
              </a:tr>
            </a:tbl>
          </a:graphicData>
        </a:graphic>
      </p:graphicFrame>
      <p:pic>
        <p:nvPicPr>
          <p:cNvPr id="3" name="Picture 2" descr="A picture containing font, logo, graphics, text&#10;&#10;Description automatically generated">
            <a:extLst>
              <a:ext uri="{FF2B5EF4-FFF2-40B4-BE49-F238E27FC236}">
                <a16:creationId xmlns:a16="http://schemas.microsoft.com/office/drawing/2014/main" id="{E1A10612-C6B7-6063-3E94-C60445245417}"/>
              </a:ext>
            </a:extLst>
          </p:cNvPr>
          <p:cNvPicPr>
            <a:picLocks noChangeAspect="1"/>
          </p:cNvPicPr>
          <p:nvPr/>
        </p:nvPicPr>
        <p:blipFill>
          <a:blip r:embed="rId2"/>
          <a:stretch>
            <a:fillRect/>
          </a:stretch>
        </p:blipFill>
        <p:spPr>
          <a:xfrm>
            <a:off x="9356448" y="10564"/>
            <a:ext cx="2835552" cy="1325563"/>
          </a:xfrm>
          <a:prstGeom prst="rect">
            <a:avLst/>
          </a:prstGeom>
        </p:spPr>
      </p:pic>
    </p:spTree>
    <p:extLst>
      <p:ext uri="{BB962C8B-B14F-4D97-AF65-F5344CB8AC3E}">
        <p14:creationId xmlns:p14="http://schemas.microsoft.com/office/powerpoint/2010/main" val="51641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306C-8EFE-DF01-685C-E7B8942667B3}"/>
              </a:ext>
            </a:extLst>
          </p:cNvPr>
          <p:cNvSpPr>
            <a:spLocks noGrp="1"/>
          </p:cNvSpPr>
          <p:nvPr>
            <p:ph type="title"/>
          </p:nvPr>
        </p:nvSpPr>
        <p:spPr/>
        <p:txBody>
          <a:bodyPr/>
          <a:lstStyle/>
          <a:p>
            <a:r>
              <a:rPr lang="en-US" dirty="0"/>
              <a:t>Year 1 Phonics (and </a:t>
            </a:r>
            <a:r>
              <a:rPr lang="en-US" dirty="0" err="1"/>
              <a:t>maths</a:t>
            </a:r>
            <a:r>
              <a:rPr lang="en-US" dirty="0"/>
              <a:t>)  </a:t>
            </a:r>
          </a:p>
        </p:txBody>
      </p:sp>
      <p:graphicFrame>
        <p:nvGraphicFramePr>
          <p:cNvPr id="4" name="Table 4">
            <a:extLst>
              <a:ext uri="{FF2B5EF4-FFF2-40B4-BE49-F238E27FC236}">
                <a16:creationId xmlns:a16="http://schemas.microsoft.com/office/drawing/2014/main" id="{75FB1D66-A266-2F46-B3F2-4522A1330E09}"/>
              </a:ext>
            </a:extLst>
          </p:cNvPr>
          <p:cNvGraphicFramePr>
            <a:graphicFrameLocks noGrp="1"/>
          </p:cNvGraphicFramePr>
          <p:nvPr>
            <p:ph idx="1"/>
            <p:extLst>
              <p:ext uri="{D42A27DB-BD31-4B8C-83A1-F6EECF244321}">
                <p14:modId xmlns:p14="http://schemas.microsoft.com/office/powerpoint/2010/main" val="298955120"/>
              </p:ext>
            </p:extLst>
          </p:nvPr>
        </p:nvGraphicFramePr>
        <p:xfrm>
          <a:off x="485192" y="1444165"/>
          <a:ext cx="11346023" cy="2613294"/>
        </p:xfrm>
        <a:graphic>
          <a:graphicData uri="http://schemas.openxmlformats.org/drawingml/2006/table">
            <a:tbl>
              <a:tblPr firstRow="1" bandRow="1">
                <a:tableStyleId>{5C22544A-7EE6-4342-B048-85BDC9FD1C3A}</a:tableStyleId>
              </a:tblPr>
              <a:tblGrid>
                <a:gridCol w="1954764">
                  <a:extLst>
                    <a:ext uri="{9D8B030D-6E8A-4147-A177-3AD203B41FA5}">
                      <a16:colId xmlns:a16="http://schemas.microsoft.com/office/drawing/2014/main" val="2502919391"/>
                    </a:ext>
                  </a:extLst>
                </a:gridCol>
                <a:gridCol w="3221586">
                  <a:extLst>
                    <a:ext uri="{9D8B030D-6E8A-4147-A177-3AD203B41FA5}">
                      <a16:colId xmlns:a16="http://schemas.microsoft.com/office/drawing/2014/main" val="2166215920"/>
                    </a:ext>
                  </a:extLst>
                </a:gridCol>
                <a:gridCol w="4147792">
                  <a:extLst>
                    <a:ext uri="{9D8B030D-6E8A-4147-A177-3AD203B41FA5}">
                      <a16:colId xmlns:a16="http://schemas.microsoft.com/office/drawing/2014/main" val="1246229396"/>
                    </a:ext>
                  </a:extLst>
                </a:gridCol>
                <a:gridCol w="2021881">
                  <a:extLst>
                    <a:ext uri="{9D8B030D-6E8A-4147-A177-3AD203B41FA5}">
                      <a16:colId xmlns:a16="http://schemas.microsoft.com/office/drawing/2014/main" val="2361894415"/>
                    </a:ext>
                  </a:extLst>
                </a:gridCol>
              </a:tblGrid>
              <a:tr h="346893">
                <a:tc>
                  <a:txBody>
                    <a:bodyPr/>
                    <a:lstStyle/>
                    <a:p>
                      <a:r>
                        <a:rPr lang="en-US" dirty="0"/>
                        <a:t>9:00-10:00</a:t>
                      </a:r>
                    </a:p>
                  </a:txBody>
                  <a:tcPr/>
                </a:tc>
                <a:tc>
                  <a:txBody>
                    <a:bodyPr/>
                    <a:lstStyle/>
                    <a:p>
                      <a:r>
                        <a:rPr lang="en-US" dirty="0"/>
                        <a:t>10:30-12:00</a:t>
                      </a:r>
                    </a:p>
                  </a:txBody>
                  <a:tcPr/>
                </a:tc>
                <a:tc>
                  <a:txBody>
                    <a:bodyPr/>
                    <a:lstStyle/>
                    <a:p>
                      <a:r>
                        <a:rPr lang="en-US" dirty="0"/>
                        <a:t>13:00-14:30</a:t>
                      </a:r>
                    </a:p>
                  </a:txBody>
                  <a:tcPr/>
                </a:tc>
                <a:tc>
                  <a:txBody>
                    <a:bodyPr/>
                    <a:lstStyle/>
                    <a:p>
                      <a:r>
                        <a:rPr lang="en-US" dirty="0"/>
                        <a:t>15:00-16:00</a:t>
                      </a:r>
                    </a:p>
                  </a:txBody>
                  <a:tcPr/>
                </a:tc>
                <a:extLst>
                  <a:ext uri="{0D108BD9-81ED-4DB2-BD59-A6C34878D82A}">
                    <a16:rowId xmlns:a16="http://schemas.microsoft.com/office/drawing/2014/main" val="2289375164"/>
                  </a:ext>
                </a:extLst>
              </a:tr>
              <a:tr h="346893">
                <a:tc>
                  <a:txBody>
                    <a:bodyPr/>
                    <a:lstStyle/>
                    <a:p>
                      <a:r>
                        <a:rPr lang="en-US" b="1" dirty="0"/>
                        <a:t>Introduce</a:t>
                      </a:r>
                    </a:p>
                  </a:txBody>
                  <a:tcPr/>
                </a:tc>
                <a:tc>
                  <a:txBody>
                    <a:bodyPr/>
                    <a:lstStyle/>
                    <a:p>
                      <a:r>
                        <a:rPr lang="en-US" b="1" dirty="0" err="1"/>
                        <a:t>Analyse</a:t>
                      </a:r>
                      <a:r>
                        <a:rPr lang="en-US" b="1" dirty="0"/>
                        <a:t> &amp; Prepare</a:t>
                      </a:r>
                    </a:p>
                  </a:txBody>
                  <a:tcPr/>
                </a:tc>
                <a:tc>
                  <a:txBody>
                    <a:bodyPr/>
                    <a:lstStyle/>
                    <a:p>
                      <a:r>
                        <a:rPr lang="en-US" b="1" dirty="0"/>
                        <a:t>Enact &amp; Assess</a:t>
                      </a:r>
                    </a:p>
                  </a:txBody>
                  <a:tcPr/>
                </a:tc>
                <a:tc>
                  <a:txBody>
                    <a:bodyPr/>
                    <a:lstStyle/>
                    <a:p>
                      <a:r>
                        <a:rPr lang="en-US" b="1" dirty="0"/>
                        <a:t>Assess</a:t>
                      </a:r>
                    </a:p>
                  </a:txBody>
                  <a:tcPr/>
                </a:tc>
                <a:extLst>
                  <a:ext uri="{0D108BD9-81ED-4DB2-BD59-A6C34878D82A}">
                    <a16:rowId xmlns:a16="http://schemas.microsoft.com/office/drawing/2014/main" val="2067664371"/>
                  </a:ext>
                </a:extLst>
              </a:tr>
              <a:tr h="1881774">
                <a:tc>
                  <a:txBody>
                    <a:bodyPr/>
                    <a:lstStyle/>
                    <a:p>
                      <a:pPr rtl="0" fontAlgn="base"/>
                      <a:r>
                        <a:rPr lang="en-GB" sz="1800" b="0" i="0" kern="1200" dirty="0">
                          <a:solidFill>
                            <a:schemeClr val="dk1"/>
                          </a:solidFill>
                          <a:effectLst/>
                          <a:latin typeface="+mn-lt"/>
                          <a:ea typeface="+mn-ea"/>
                          <a:cs typeface="+mn-cs"/>
                        </a:rPr>
                        <a:t>Model reading a story; Explain the tasks for the two days; Provide a model for giving feedback </a:t>
                      </a:r>
                    </a:p>
                  </a:txBody>
                  <a:tcPr/>
                </a:tc>
                <a:tc>
                  <a:txBody>
                    <a:bodyPr/>
                    <a:lstStyle/>
                    <a:p>
                      <a:pPr rtl="0" fontAlgn="base"/>
                      <a:r>
                        <a:rPr lang="en-GB" sz="1800" b="0" i="0" kern="1200" dirty="0">
                          <a:solidFill>
                            <a:schemeClr val="dk1"/>
                          </a:solidFill>
                          <a:effectLst/>
                          <a:latin typeface="+mn-lt"/>
                          <a:ea typeface="+mn-ea"/>
                          <a:cs typeface="+mn-cs"/>
                        </a:rPr>
                        <a:t>Students read a selection; Use subject knowledge to identify key vocabulary, literary devices, general knowledge...choose one &amp; practise reading aloud</a:t>
                      </a:r>
                    </a:p>
                  </a:txBody>
                  <a:tcPr/>
                </a:tc>
                <a:tc>
                  <a:txBody>
                    <a:bodyPr/>
                    <a:lstStyle/>
                    <a:p>
                      <a:pPr rtl="0" fontAlgn="base"/>
                      <a:r>
                        <a:rPr lang="en-GB" sz="1800" b="0" i="0" kern="1200" dirty="0">
                          <a:solidFill>
                            <a:schemeClr val="dk1"/>
                          </a:solidFill>
                          <a:effectLst/>
                          <a:latin typeface="+mn-lt"/>
                          <a:ea typeface="+mn-ea"/>
                          <a:cs typeface="+mn-cs"/>
                        </a:rPr>
                        <a:t>In groups of 4/5 students read their story aloud and video each other. Give peer feedback on strengths and areas for improvement. Identify ways to improve. Plan interactions, e.g. questions, actions, joining in sections  </a:t>
                      </a:r>
                    </a:p>
                  </a:txBody>
                  <a:tcPr/>
                </a:tc>
                <a:tc>
                  <a:txBody>
                    <a:bodyPr/>
                    <a:lstStyle/>
                    <a:p>
                      <a:pPr rtl="0" fontAlgn="base"/>
                      <a:r>
                        <a:rPr lang="en-GB" sz="1800" b="0" i="0" kern="1200" dirty="0">
                          <a:solidFill>
                            <a:schemeClr val="dk1"/>
                          </a:solidFill>
                          <a:effectLst/>
                          <a:latin typeface="+mn-lt"/>
                          <a:ea typeface="+mn-ea"/>
                          <a:cs typeface="+mn-cs"/>
                        </a:rPr>
                        <a:t>Tutor gives feedback </a:t>
                      </a:r>
                    </a:p>
                    <a:p>
                      <a:pPr rtl="0" fontAlgn="base"/>
                      <a:r>
                        <a:rPr lang="en-GB" sz="1800" b="0" i="0" kern="1200" dirty="0">
                          <a:solidFill>
                            <a:schemeClr val="dk1"/>
                          </a:solidFill>
                          <a:effectLst/>
                          <a:latin typeface="+mn-lt"/>
                          <a:ea typeface="+mn-ea"/>
                          <a:cs typeface="+mn-cs"/>
                        </a:rPr>
                        <a:t>Collectively identify issues for the following day  </a:t>
                      </a:r>
                    </a:p>
                  </a:txBody>
                  <a:tcPr/>
                </a:tc>
                <a:extLst>
                  <a:ext uri="{0D108BD9-81ED-4DB2-BD59-A6C34878D82A}">
                    <a16:rowId xmlns:a16="http://schemas.microsoft.com/office/drawing/2014/main" val="1176249018"/>
                  </a:ext>
                </a:extLst>
              </a:tr>
            </a:tbl>
          </a:graphicData>
        </a:graphic>
      </p:graphicFrame>
      <p:graphicFrame>
        <p:nvGraphicFramePr>
          <p:cNvPr id="5" name="Table 4">
            <a:extLst>
              <a:ext uri="{FF2B5EF4-FFF2-40B4-BE49-F238E27FC236}">
                <a16:creationId xmlns:a16="http://schemas.microsoft.com/office/drawing/2014/main" id="{61E06B74-44F5-A409-4275-1B40D6E41A6E}"/>
              </a:ext>
            </a:extLst>
          </p:cNvPr>
          <p:cNvGraphicFramePr>
            <a:graphicFrameLocks/>
          </p:cNvGraphicFramePr>
          <p:nvPr>
            <p:extLst>
              <p:ext uri="{D42A27DB-BD31-4B8C-83A1-F6EECF244321}">
                <p14:modId xmlns:p14="http://schemas.microsoft.com/office/powerpoint/2010/main" val="2265017123"/>
              </p:ext>
            </p:extLst>
          </p:nvPr>
        </p:nvGraphicFramePr>
        <p:xfrm>
          <a:off x="485192" y="4077169"/>
          <a:ext cx="11346022" cy="2575560"/>
        </p:xfrm>
        <a:graphic>
          <a:graphicData uri="http://schemas.openxmlformats.org/drawingml/2006/table">
            <a:tbl>
              <a:tblPr firstRow="1" bandRow="1">
                <a:tableStyleId>{5C22544A-7EE6-4342-B048-85BDC9FD1C3A}</a:tableStyleId>
              </a:tblPr>
              <a:tblGrid>
                <a:gridCol w="1189542">
                  <a:extLst>
                    <a:ext uri="{9D8B030D-6E8A-4147-A177-3AD203B41FA5}">
                      <a16:colId xmlns:a16="http://schemas.microsoft.com/office/drawing/2014/main" val="1685219890"/>
                    </a:ext>
                  </a:extLst>
                </a:gridCol>
                <a:gridCol w="1267085">
                  <a:extLst>
                    <a:ext uri="{9D8B030D-6E8A-4147-A177-3AD203B41FA5}">
                      <a16:colId xmlns:a16="http://schemas.microsoft.com/office/drawing/2014/main" val="41433721"/>
                    </a:ext>
                  </a:extLst>
                </a:gridCol>
                <a:gridCol w="1623452">
                  <a:extLst>
                    <a:ext uri="{9D8B030D-6E8A-4147-A177-3AD203B41FA5}">
                      <a16:colId xmlns:a16="http://schemas.microsoft.com/office/drawing/2014/main" val="3172034589"/>
                    </a:ext>
                  </a:extLst>
                </a:gridCol>
                <a:gridCol w="1484865">
                  <a:extLst>
                    <a:ext uri="{9D8B030D-6E8A-4147-A177-3AD203B41FA5}">
                      <a16:colId xmlns:a16="http://schemas.microsoft.com/office/drawing/2014/main" val="3976404527"/>
                    </a:ext>
                  </a:extLst>
                </a:gridCol>
                <a:gridCol w="2415382">
                  <a:extLst>
                    <a:ext uri="{9D8B030D-6E8A-4147-A177-3AD203B41FA5}">
                      <a16:colId xmlns:a16="http://schemas.microsoft.com/office/drawing/2014/main" val="505475640"/>
                    </a:ext>
                  </a:extLst>
                </a:gridCol>
                <a:gridCol w="1960022">
                  <a:extLst>
                    <a:ext uri="{9D8B030D-6E8A-4147-A177-3AD203B41FA5}">
                      <a16:colId xmlns:a16="http://schemas.microsoft.com/office/drawing/2014/main" val="1182768691"/>
                    </a:ext>
                  </a:extLst>
                </a:gridCol>
                <a:gridCol w="1405674">
                  <a:extLst>
                    <a:ext uri="{9D8B030D-6E8A-4147-A177-3AD203B41FA5}">
                      <a16:colId xmlns:a16="http://schemas.microsoft.com/office/drawing/2014/main" val="1304716017"/>
                    </a:ext>
                  </a:extLst>
                </a:gridCol>
              </a:tblGrid>
              <a:tr h="370840">
                <a:tc>
                  <a:txBody>
                    <a:bodyPr/>
                    <a:lstStyle/>
                    <a:p>
                      <a:r>
                        <a:rPr lang="en-US" dirty="0"/>
                        <a:t>9:00-9:30</a:t>
                      </a:r>
                    </a:p>
                  </a:txBody>
                  <a:tcPr/>
                </a:tc>
                <a:tc>
                  <a:txBody>
                    <a:bodyPr/>
                    <a:lstStyle/>
                    <a:p>
                      <a:r>
                        <a:rPr lang="en-US" dirty="0"/>
                        <a:t>9:30-10:00</a:t>
                      </a:r>
                    </a:p>
                  </a:txBody>
                  <a:tcPr/>
                </a:tc>
                <a:tc>
                  <a:txBody>
                    <a:bodyPr/>
                    <a:lstStyle/>
                    <a:p>
                      <a:r>
                        <a:rPr lang="en-US" dirty="0"/>
                        <a:t>10:00-10:30</a:t>
                      </a:r>
                    </a:p>
                  </a:txBody>
                  <a:tcPr/>
                </a:tc>
                <a:tc>
                  <a:txBody>
                    <a:bodyPr/>
                    <a:lstStyle/>
                    <a:p>
                      <a:r>
                        <a:rPr lang="en-US" dirty="0"/>
                        <a:t>10:30-11:00</a:t>
                      </a:r>
                    </a:p>
                  </a:txBody>
                  <a:tcPr/>
                </a:tc>
                <a:tc>
                  <a:txBody>
                    <a:bodyPr/>
                    <a:lstStyle/>
                    <a:p>
                      <a:r>
                        <a:rPr lang="en-US" dirty="0"/>
                        <a:t>11:00-12:00</a:t>
                      </a:r>
                    </a:p>
                  </a:txBody>
                  <a:tcPr/>
                </a:tc>
                <a:tc>
                  <a:txBody>
                    <a:bodyPr/>
                    <a:lstStyle/>
                    <a:p>
                      <a:r>
                        <a:rPr lang="en-US" dirty="0"/>
                        <a:t>13:00-14:00</a:t>
                      </a:r>
                    </a:p>
                  </a:txBody>
                  <a:tcPr/>
                </a:tc>
                <a:tc>
                  <a:txBody>
                    <a:bodyPr/>
                    <a:lstStyle/>
                    <a:p>
                      <a:r>
                        <a:rPr lang="en-US" dirty="0"/>
                        <a:t>14:00-15:00</a:t>
                      </a:r>
                    </a:p>
                  </a:txBody>
                  <a:tcPr/>
                </a:tc>
                <a:extLst>
                  <a:ext uri="{0D108BD9-81ED-4DB2-BD59-A6C34878D82A}">
                    <a16:rowId xmlns:a16="http://schemas.microsoft.com/office/drawing/2014/main" val="397782421"/>
                  </a:ext>
                </a:extLst>
              </a:tr>
              <a:tr h="370840">
                <a:tc>
                  <a:txBody>
                    <a:bodyPr/>
                    <a:lstStyle/>
                    <a:p>
                      <a:r>
                        <a:rPr lang="en-US" b="1" dirty="0" err="1"/>
                        <a:t>Analyse</a:t>
                      </a:r>
                      <a:endParaRPr lang="en-US" b="1" dirty="0"/>
                    </a:p>
                  </a:txBody>
                  <a:tcPr/>
                </a:tc>
                <a:tc>
                  <a:txBody>
                    <a:bodyPr/>
                    <a:lstStyle/>
                    <a:p>
                      <a:r>
                        <a:rPr lang="en-US" b="1" dirty="0"/>
                        <a:t>Enact</a:t>
                      </a:r>
                    </a:p>
                  </a:txBody>
                  <a:tcPr/>
                </a:tc>
                <a:tc>
                  <a:txBody>
                    <a:bodyPr/>
                    <a:lstStyle/>
                    <a:p>
                      <a:r>
                        <a:rPr lang="en-US" b="1" dirty="0"/>
                        <a:t>Assess</a:t>
                      </a:r>
                    </a:p>
                  </a:txBody>
                  <a:tcPr/>
                </a:tc>
                <a:tc>
                  <a:txBody>
                    <a:bodyPr/>
                    <a:lstStyle/>
                    <a:p>
                      <a:r>
                        <a:rPr lang="en-US" b="1" dirty="0"/>
                        <a:t>Enact</a:t>
                      </a:r>
                    </a:p>
                  </a:txBody>
                  <a:tcPr/>
                </a:tc>
                <a:tc>
                  <a:txBody>
                    <a:bodyPr/>
                    <a:lstStyle/>
                    <a:p>
                      <a:r>
                        <a:rPr lang="en-US" b="1" dirty="0" err="1"/>
                        <a:t>Analyse</a:t>
                      </a:r>
                      <a:endParaRPr lang="en-US" b="1" dirty="0"/>
                    </a:p>
                  </a:txBody>
                  <a:tcPr/>
                </a:tc>
                <a:tc>
                  <a:txBody>
                    <a:bodyPr/>
                    <a:lstStyle/>
                    <a:p>
                      <a:r>
                        <a:rPr lang="en-US" b="1" dirty="0"/>
                        <a:t>Assess</a:t>
                      </a:r>
                    </a:p>
                  </a:txBody>
                  <a:tcPr/>
                </a:tc>
                <a:tc>
                  <a:txBody>
                    <a:bodyPr/>
                    <a:lstStyle/>
                    <a:p>
                      <a:r>
                        <a:rPr lang="en-US" b="1" dirty="0"/>
                        <a:t>Assess</a:t>
                      </a:r>
                    </a:p>
                  </a:txBody>
                  <a:tcPr/>
                </a:tc>
                <a:extLst>
                  <a:ext uri="{0D108BD9-81ED-4DB2-BD59-A6C34878D82A}">
                    <a16:rowId xmlns:a16="http://schemas.microsoft.com/office/drawing/2014/main" val="902304872"/>
                  </a:ext>
                </a:extLst>
              </a:tr>
              <a:tr h="370840">
                <a:tc>
                  <a:txBody>
                    <a:bodyPr/>
                    <a:lstStyle/>
                    <a:p>
                      <a:r>
                        <a:rPr lang="en-US" dirty="0"/>
                        <a:t>Observe a phonics lesson</a:t>
                      </a:r>
                    </a:p>
                  </a:txBody>
                  <a:tcPr/>
                </a:tc>
                <a:tc>
                  <a:txBody>
                    <a:bodyPr/>
                    <a:lstStyle/>
                    <a:p>
                      <a:r>
                        <a:rPr lang="en-US" dirty="0"/>
                        <a:t>Read your story to pupils</a:t>
                      </a:r>
                    </a:p>
                  </a:txBody>
                  <a:tcPr/>
                </a:tc>
                <a:tc>
                  <a:txBody>
                    <a:bodyPr/>
                    <a:lstStyle/>
                    <a:p>
                      <a:r>
                        <a:rPr lang="en-US" dirty="0"/>
                        <a:t>Peer and staff feedback;  identify points to improve</a:t>
                      </a:r>
                    </a:p>
                  </a:txBody>
                  <a:tcPr/>
                </a:tc>
                <a:tc>
                  <a:txBody>
                    <a:bodyPr/>
                    <a:lstStyle/>
                    <a:p>
                      <a:r>
                        <a:rPr lang="en-US" dirty="0"/>
                        <a:t>Read your story to a different age group</a:t>
                      </a:r>
                    </a:p>
                  </a:txBody>
                  <a:tcPr/>
                </a:tc>
                <a:tc>
                  <a:txBody>
                    <a:bodyPr/>
                    <a:lstStyle/>
                    <a:p>
                      <a:r>
                        <a:rPr lang="en-US" dirty="0"/>
                        <a:t>Observe </a:t>
                      </a:r>
                      <a:r>
                        <a:rPr lang="en-US" dirty="0" err="1"/>
                        <a:t>maths</a:t>
                      </a:r>
                      <a:r>
                        <a:rPr lang="en-US" dirty="0"/>
                        <a:t> lesson. Identify key subject knowledge, models and representations</a:t>
                      </a:r>
                    </a:p>
                  </a:txBody>
                  <a:tcPr/>
                </a:tc>
                <a:tc>
                  <a:txBody>
                    <a:bodyPr/>
                    <a:lstStyle/>
                    <a:p>
                      <a:r>
                        <a:rPr lang="en-US" dirty="0"/>
                        <a:t>Groups +&amp;-; age </a:t>
                      </a:r>
                      <a:r>
                        <a:rPr lang="en-US" dirty="0" err="1"/>
                        <a:t>gp</a:t>
                      </a:r>
                      <a:r>
                        <a:rPr lang="en-US" dirty="0"/>
                        <a:t> differences; create pointers for reading aloud</a:t>
                      </a:r>
                    </a:p>
                  </a:txBody>
                  <a:tcPr/>
                </a:tc>
                <a:tc>
                  <a:txBody>
                    <a:bodyPr/>
                    <a:lstStyle/>
                    <a:p>
                      <a:r>
                        <a:rPr lang="en-US" dirty="0"/>
                        <a:t>Tutor led discussion; quiz &amp; discussion board</a:t>
                      </a:r>
                    </a:p>
                  </a:txBody>
                  <a:tcPr/>
                </a:tc>
                <a:extLst>
                  <a:ext uri="{0D108BD9-81ED-4DB2-BD59-A6C34878D82A}">
                    <a16:rowId xmlns:a16="http://schemas.microsoft.com/office/drawing/2014/main" val="2741694978"/>
                  </a:ext>
                </a:extLst>
              </a:tr>
              <a:tr h="370840">
                <a:tc gridSpan="5">
                  <a:txBody>
                    <a:bodyPr/>
                    <a:lstStyle/>
                    <a:p>
                      <a:pPr algn="ctr"/>
                      <a:r>
                        <a:rPr lang="en-US" dirty="0"/>
                        <a:t>In local school</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dirty="0"/>
                        <a:t>On campus</a:t>
                      </a:r>
                    </a:p>
                  </a:txBody>
                  <a:tcPr/>
                </a:tc>
                <a:tc hMerge="1">
                  <a:txBody>
                    <a:bodyPr/>
                    <a:lstStyle/>
                    <a:p>
                      <a:endParaRPr lang="en-US" dirty="0"/>
                    </a:p>
                  </a:txBody>
                  <a:tcPr/>
                </a:tc>
                <a:extLst>
                  <a:ext uri="{0D108BD9-81ED-4DB2-BD59-A6C34878D82A}">
                    <a16:rowId xmlns:a16="http://schemas.microsoft.com/office/drawing/2014/main" val="51121832"/>
                  </a:ext>
                </a:extLst>
              </a:tr>
            </a:tbl>
          </a:graphicData>
        </a:graphic>
      </p:graphicFrame>
      <p:pic>
        <p:nvPicPr>
          <p:cNvPr id="3" name="Picture 2" descr="A picture containing font, logo, graphics, text&#10;&#10;Description automatically generated">
            <a:extLst>
              <a:ext uri="{FF2B5EF4-FFF2-40B4-BE49-F238E27FC236}">
                <a16:creationId xmlns:a16="http://schemas.microsoft.com/office/drawing/2014/main" id="{457120B8-6FD3-2B3A-DB48-92BF8B22C893}"/>
              </a:ext>
            </a:extLst>
          </p:cNvPr>
          <p:cNvPicPr>
            <a:picLocks noChangeAspect="1"/>
          </p:cNvPicPr>
          <p:nvPr/>
        </p:nvPicPr>
        <p:blipFill>
          <a:blip r:embed="rId2"/>
          <a:stretch>
            <a:fillRect/>
          </a:stretch>
        </p:blipFill>
        <p:spPr>
          <a:xfrm>
            <a:off x="9356448" y="10564"/>
            <a:ext cx="2835552" cy="1325563"/>
          </a:xfrm>
          <a:prstGeom prst="rect">
            <a:avLst/>
          </a:prstGeom>
        </p:spPr>
      </p:pic>
    </p:spTree>
    <p:extLst>
      <p:ext uri="{BB962C8B-B14F-4D97-AF65-F5344CB8AC3E}">
        <p14:creationId xmlns:p14="http://schemas.microsoft.com/office/powerpoint/2010/main" val="383993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57BD-F96E-BB7B-2454-220D48890B35}"/>
              </a:ext>
            </a:extLst>
          </p:cNvPr>
          <p:cNvSpPr>
            <a:spLocks noGrp="1"/>
          </p:cNvSpPr>
          <p:nvPr>
            <p:ph type="title"/>
          </p:nvPr>
        </p:nvSpPr>
        <p:spPr/>
        <p:txBody>
          <a:bodyPr/>
          <a:lstStyle/>
          <a:p>
            <a:r>
              <a:rPr lang="en-US" dirty="0"/>
              <a:t>Year 1 - EYFS enhanced provision </a:t>
            </a:r>
          </a:p>
        </p:txBody>
      </p:sp>
      <p:graphicFrame>
        <p:nvGraphicFramePr>
          <p:cNvPr id="4" name="Table 4">
            <a:extLst>
              <a:ext uri="{FF2B5EF4-FFF2-40B4-BE49-F238E27FC236}">
                <a16:creationId xmlns:a16="http://schemas.microsoft.com/office/drawing/2014/main" id="{2C19EDF7-9C88-CCAE-9321-F48A71A17B04}"/>
              </a:ext>
            </a:extLst>
          </p:cNvPr>
          <p:cNvGraphicFramePr>
            <a:graphicFrameLocks noGrp="1"/>
          </p:cNvGraphicFramePr>
          <p:nvPr>
            <p:ph idx="1"/>
            <p:extLst>
              <p:ext uri="{D42A27DB-BD31-4B8C-83A1-F6EECF244321}">
                <p14:modId xmlns:p14="http://schemas.microsoft.com/office/powerpoint/2010/main" val="3883020041"/>
              </p:ext>
            </p:extLst>
          </p:nvPr>
        </p:nvGraphicFramePr>
        <p:xfrm>
          <a:off x="838200" y="1825625"/>
          <a:ext cx="10515596" cy="1656080"/>
        </p:xfrm>
        <a:graphic>
          <a:graphicData uri="http://schemas.openxmlformats.org/drawingml/2006/table">
            <a:tbl>
              <a:tblPr firstRow="1" bandRow="1">
                <a:tableStyleId>{5C22544A-7EE6-4342-B048-85BDC9FD1C3A}</a:tableStyleId>
              </a:tblPr>
              <a:tblGrid>
                <a:gridCol w="2628899">
                  <a:extLst>
                    <a:ext uri="{9D8B030D-6E8A-4147-A177-3AD203B41FA5}">
                      <a16:colId xmlns:a16="http://schemas.microsoft.com/office/drawing/2014/main" val="2874406412"/>
                    </a:ext>
                  </a:extLst>
                </a:gridCol>
                <a:gridCol w="2628899">
                  <a:extLst>
                    <a:ext uri="{9D8B030D-6E8A-4147-A177-3AD203B41FA5}">
                      <a16:colId xmlns:a16="http://schemas.microsoft.com/office/drawing/2014/main" val="1324510565"/>
                    </a:ext>
                  </a:extLst>
                </a:gridCol>
                <a:gridCol w="2628899">
                  <a:extLst>
                    <a:ext uri="{9D8B030D-6E8A-4147-A177-3AD203B41FA5}">
                      <a16:colId xmlns:a16="http://schemas.microsoft.com/office/drawing/2014/main" val="1537804613"/>
                    </a:ext>
                  </a:extLst>
                </a:gridCol>
                <a:gridCol w="2628899">
                  <a:extLst>
                    <a:ext uri="{9D8B030D-6E8A-4147-A177-3AD203B41FA5}">
                      <a16:colId xmlns:a16="http://schemas.microsoft.com/office/drawing/2014/main" val="1206724120"/>
                    </a:ext>
                  </a:extLst>
                </a:gridCol>
              </a:tblGrid>
              <a:tr h="370840">
                <a:tc>
                  <a:txBody>
                    <a:bodyPr/>
                    <a:lstStyle/>
                    <a:p>
                      <a:r>
                        <a:rPr lang="en-US" dirty="0"/>
                        <a:t>9:00-10:00</a:t>
                      </a:r>
                    </a:p>
                  </a:txBody>
                  <a:tcPr/>
                </a:tc>
                <a:tc>
                  <a:txBody>
                    <a:bodyPr/>
                    <a:lstStyle/>
                    <a:p>
                      <a:r>
                        <a:rPr lang="en-US" dirty="0"/>
                        <a:t>10:00-11:00</a:t>
                      </a:r>
                    </a:p>
                  </a:txBody>
                  <a:tcPr/>
                </a:tc>
                <a:tc>
                  <a:txBody>
                    <a:bodyPr/>
                    <a:lstStyle/>
                    <a:p>
                      <a:r>
                        <a:rPr lang="en-US" dirty="0"/>
                        <a:t>10:00-14:00</a:t>
                      </a:r>
                    </a:p>
                  </a:txBody>
                  <a:tcPr/>
                </a:tc>
                <a:tc>
                  <a:txBody>
                    <a:bodyPr/>
                    <a:lstStyle/>
                    <a:p>
                      <a:r>
                        <a:rPr lang="en-US" dirty="0"/>
                        <a:t>14:00-16:00</a:t>
                      </a:r>
                    </a:p>
                  </a:txBody>
                  <a:tcPr/>
                </a:tc>
                <a:extLst>
                  <a:ext uri="{0D108BD9-81ED-4DB2-BD59-A6C34878D82A}">
                    <a16:rowId xmlns:a16="http://schemas.microsoft.com/office/drawing/2014/main" val="1387813394"/>
                  </a:ext>
                </a:extLst>
              </a:tr>
              <a:tr h="370840">
                <a:tc>
                  <a:txBody>
                    <a:bodyPr/>
                    <a:lstStyle/>
                    <a:p>
                      <a:r>
                        <a:rPr lang="en-US" b="1" dirty="0"/>
                        <a:t>Introduce</a:t>
                      </a:r>
                    </a:p>
                  </a:txBody>
                  <a:tcPr/>
                </a:tc>
                <a:tc>
                  <a:txBody>
                    <a:bodyPr/>
                    <a:lstStyle/>
                    <a:p>
                      <a:r>
                        <a:rPr lang="en-US" b="1" dirty="0" err="1"/>
                        <a:t>Analyse</a:t>
                      </a:r>
                      <a:endParaRPr lang="en-US" b="1" dirty="0"/>
                    </a:p>
                  </a:txBody>
                  <a:tcPr/>
                </a:tc>
                <a:tc>
                  <a:txBody>
                    <a:bodyPr/>
                    <a:lstStyle/>
                    <a:p>
                      <a:r>
                        <a:rPr lang="en-US" b="1" dirty="0"/>
                        <a:t>Prepare</a:t>
                      </a:r>
                    </a:p>
                  </a:txBody>
                  <a:tcPr/>
                </a:tc>
                <a:tc>
                  <a:txBody>
                    <a:bodyPr/>
                    <a:lstStyle/>
                    <a:p>
                      <a:r>
                        <a:rPr lang="en-US" b="1" dirty="0"/>
                        <a:t>Assess</a:t>
                      </a:r>
                    </a:p>
                  </a:txBody>
                  <a:tcPr/>
                </a:tc>
                <a:extLst>
                  <a:ext uri="{0D108BD9-81ED-4DB2-BD59-A6C34878D82A}">
                    <a16:rowId xmlns:a16="http://schemas.microsoft.com/office/drawing/2014/main" val="283273597"/>
                  </a:ext>
                </a:extLst>
              </a:tr>
              <a:tr h="370840">
                <a:tc>
                  <a:txBody>
                    <a:bodyPr/>
                    <a:lstStyle/>
                    <a:p>
                      <a:r>
                        <a:rPr lang="en-US" dirty="0"/>
                        <a:t>Introduce enhanced provision activity</a:t>
                      </a:r>
                    </a:p>
                  </a:txBody>
                  <a:tcPr/>
                </a:tc>
                <a:tc>
                  <a:txBody>
                    <a:bodyPr/>
                    <a:lstStyle/>
                    <a:p>
                      <a:r>
                        <a:rPr lang="en-US" dirty="0"/>
                        <a:t>Examples of continuous and enhanced provision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 groups plan and prepare</a:t>
                      </a:r>
                    </a:p>
                    <a:p>
                      <a:endParaRPr lang="en-US" dirty="0"/>
                    </a:p>
                  </a:txBody>
                  <a:tcPr/>
                </a:tc>
                <a:tc>
                  <a:txBody>
                    <a:bodyPr/>
                    <a:lstStyle/>
                    <a:p>
                      <a:r>
                        <a:rPr lang="en-US" dirty="0"/>
                        <a:t>Share and compare planning</a:t>
                      </a:r>
                    </a:p>
                  </a:txBody>
                  <a:tcPr/>
                </a:tc>
                <a:extLst>
                  <a:ext uri="{0D108BD9-81ED-4DB2-BD59-A6C34878D82A}">
                    <a16:rowId xmlns:a16="http://schemas.microsoft.com/office/drawing/2014/main" val="2718713889"/>
                  </a:ext>
                </a:extLst>
              </a:tr>
            </a:tbl>
          </a:graphicData>
        </a:graphic>
      </p:graphicFrame>
      <p:graphicFrame>
        <p:nvGraphicFramePr>
          <p:cNvPr id="5" name="Table 5">
            <a:extLst>
              <a:ext uri="{FF2B5EF4-FFF2-40B4-BE49-F238E27FC236}">
                <a16:creationId xmlns:a16="http://schemas.microsoft.com/office/drawing/2014/main" id="{72453719-F6A7-D48C-0395-0D65D88B6408}"/>
              </a:ext>
            </a:extLst>
          </p:cNvPr>
          <p:cNvGraphicFramePr>
            <a:graphicFrameLocks noGrp="1"/>
          </p:cNvGraphicFramePr>
          <p:nvPr>
            <p:extLst>
              <p:ext uri="{D42A27DB-BD31-4B8C-83A1-F6EECF244321}">
                <p14:modId xmlns:p14="http://schemas.microsoft.com/office/powerpoint/2010/main" val="1516463773"/>
              </p:ext>
            </p:extLst>
          </p:nvPr>
        </p:nvGraphicFramePr>
        <p:xfrm>
          <a:off x="838201" y="3616642"/>
          <a:ext cx="10515596" cy="1376680"/>
        </p:xfrm>
        <a:graphic>
          <a:graphicData uri="http://schemas.openxmlformats.org/drawingml/2006/table">
            <a:tbl>
              <a:tblPr firstRow="1" bandRow="1">
                <a:tableStyleId>{5C22544A-7EE6-4342-B048-85BDC9FD1C3A}</a:tableStyleId>
              </a:tblPr>
              <a:tblGrid>
                <a:gridCol w="4610878">
                  <a:extLst>
                    <a:ext uri="{9D8B030D-6E8A-4147-A177-3AD203B41FA5}">
                      <a16:colId xmlns:a16="http://schemas.microsoft.com/office/drawing/2014/main" val="3234876492"/>
                    </a:ext>
                  </a:extLst>
                </a:gridCol>
                <a:gridCol w="5904718">
                  <a:extLst>
                    <a:ext uri="{9D8B030D-6E8A-4147-A177-3AD203B41FA5}">
                      <a16:colId xmlns:a16="http://schemas.microsoft.com/office/drawing/2014/main" val="3185023099"/>
                    </a:ext>
                  </a:extLst>
                </a:gridCol>
              </a:tblGrid>
              <a:tr h="0">
                <a:tc>
                  <a:txBody>
                    <a:bodyPr/>
                    <a:lstStyle/>
                    <a:p>
                      <a:r>
                        <a:rPr lang="en-US" dirty="0"/>
                        <a:t>9:00-12:00</a:t>
                      </a:r>
                    </a:p>
                  </a:txBody>
                  <a:tcPr/>
                </a:tc>
                <a:tc>
                  <a:txBody>
                    <a:bodyPr/>
                    <a:lstStyle/>
                    <a:p>
                      <a:r>
                        <a:rPr lang="en-US" dirty="0"/>
                        <a:t>13:00-16:00</a:t>
                      </a:r>
                    </a:p>
                  </a:txBody>
                  <a:tcPr/>
                </a:tc>
                <a:extLst>
                  <a:ext uri="{0D108BD9-81ED-4DB2-BD59-A6C34878D82A}">
                    <a16:rowId xmlns:a16="http://schemas.microsoft.com/office/drawing/2014/main" val="3943102383"/>
                  </a:ext>
                </a:extLst>
              </a:tr>
              <a:tr h="370840">
                <a:tc>
                  <a:txBody>
                    <a:bodyPr/>
                    <a:lstStyle/>
                    <a:p>
                      <a:r>
                        <a:rPr lang="en-US" b="1" dirty="0"/>
                        <a:t>Prepare</a:t>
                      </a:r>
                    </a:p>
                  </a:txBody>
                  <a:tcPr/>
                </a:tc>
                <a:tc>
                  <a:txBody>
                    <a:bodyPr/>
                    <a:lstStyle/>
                    <a:p>
                      <a:r>
                        <a:rPr lang="en-US" b="1" dirty="0"/>
                        <a:t>Enact and Assess</a:t>
                      </a:r>
                    </a:p>
                  </a:txBody>
                  <a:tcPr/>
                </a:tc>
                <a:extLst>
                  <a:ext uri="{0D108BD9-81ED-4DB2-BD59-A6C34878D82A}">
                    <a16:rowId xmlns:a16="http://schemas.microsoft.com/office/drawing/2014/main" val="2925409109"/>
                  </a:ext>
                </a:extLst>
              </a:tr>
              <a:tr h="370840">
                <a:tc>
                  <a:txBody>
                    <a:bodyPr/>
                    <a:lstStyle/>
                    <a:p>
                      <a:r>
                        <a:rPr lang="en-US" dirty="0"/>
                        <a:t>Setting up enhanced provision</a:t>
                      </a:r>
                    </a:p>
                  </a:txBody>
                  <a:tcPr/>
                </a:tc>
                <a:tc>
                  <a:txBody>
                    <a:bodyPr/>
                    <a:lstStyle/>
                    <a:p>
                      <a:r>
                        <a:rPr lang="en-US" dirty="0"/>
                        <a:t>Enhanced provision with Reception children on campus</a:t>
                      </a:r>
                    </a:p>
                    <a:p>
                      <a:r>
                        <a:rPr lang="en-US" dirty="0"/>
                        <a:t>Feedback from class teachers</a:t>
                      </a:r>
                    </a:p>
                  </a:txBody>
                  <a:tcPr/>
                </a:tc>
                <a:extLst>
                  <a:ext uri="{0D108BD9-81ED-4DB2-BD59-A6C34878D82A}">
                    <a16:rowId xmlns:a16="http://schemas.microsoft.com/office/drawing/2014/main" val="1440400814"/>
                  </a:ext>
                </a:extLst>
              </a:tr>
            </a:tbl>
          </a:graphicData>
        </a:graphic>
      </p:graphicFrame>
      <p:graphicFrame>
        <p:nvGraphicFramePr>
          <p:cNvPr id="6" name="Table 6">
            <a:extLst>
              <a:ext uri="{FF2B5EF4-FFF2-40B4-BE49-F238E27FC236}">
                <a16:creationId xmlns:a16="http://schemas.microsoft.com/office/drawing/2014/main" id="{F9982A5E-D72E-CFCB-5F6A-E3FFBCACEB1F}"/>
              </a:ext>
            </a:extLst>
          </p:cNvPr>
          <p:cNvGraphicFramePr>
            <a:graphicFrameLocks noGrp="1"/>
          </p:cNvGraphicFramePr>
          <p:nvPr>
            <p:extLst>
              <p:ext uri="{D42A27DB-BD31-4B8C-83A1-F6EECF244321}">
                <p14:modId xmlns:p14="http://schemas.microsoft.com/office/powerpoint/2010/main" val="2690869592"/>
              </p:ext>
            </p:extLst>
          </p:nvPr>
        </p:nvGraphicFramePr>
        <p:xfrm>
          <a:off x="4103395" y="5128259"/>
          <a:ext cx="2969208" cy="1381760"/>
        </p:xfrm>
        <a:graphic>
          <a:graphicData uri="http://schemas.openxmlformats.org/drawingml/2006/table">
            <a:tbl>
              <a:tblPr firstRow="1" bandRow="1">
                <a:tableStyleId>{5C22544A-7EE6-4342-B048-85BDC9FD1C3A}</a:tableStyleId>
              </a:tblPr>
              <a:tblGrid>
                <a:gridCol w="2969208">
                  <a:extLst>
                    <a:ext uri="{9D8B030D-6E8A-4147-A177-3AD203B41FA5}">
                      <a16:colId xmlns:a16="http://schemas.microsoft.com/office/drawing/2014/main" val="4010834524"/>
                    </a:ext>
                  </a:extLst>
                </a:gridCol>
              </a:tblGrid>
              <a:tr h="370840">
                <a:tc>
                  <a:txBody>
                    <a:bodyPr/>
                    <a:lstStyle/>
                    <a:p>
                      <a:r>
                        <a:rPr lang="en-US" dirty="0"/>
                        <a:t>30 minutes</a:t>
                      </a:r>
                    </a:p>
                  </a:txBody>
                  <a:tcPr/>
                </a:tc>
                <a:extLst>
                  <a:ext uri="{0D108BD9-81ED-4DB2-BD59-A6C34878D82A}">
                    <a16:rowId xmlns:a16="http://schemas.microsoft.com/office/drawing/2014/main" val="2978413033"/>
                  </a:ext>
                </a:extLst>
              </a:tr>
              <a:tr h="370840">
                <a:tc>
                  <a:txBody>
                    <a:bodyPr/>
                    <a:lstStyle/>
                    <a:p>
                      <a:r>
                        <a:rPr lang="en-US" b="1" dirty="0"/>
                        <a:t>Assess</a:t>
                      </a:r>
                    </a:p>
                  </a:txBody>
                  <a:tcPr/>
                </a:tc>
                <a:extLst>
                  <a:ext uri="{0D108BD9-81ED-4DB2-BD59-A6C34878D82A}">
                    <a16:rowId xmlns:a16="http://schemas.microsoft.com/office/drawing/2014/main" val="811586803"/>
                  </a:ext>
                </a:extLst>
              </a:tr>
              <a:tr h="370840">
                <a:tc>
                  <a:txBody>
                    <a:bodyPr/>
                    <a:lstStyle/>
                    <a:p>
                      <a:r>
                        <a:rPr lang="en-US" dirty="0"/>
                        <a:t>Assessed group discussion</a:t>
                      </a:r>
                    </a:p>
                    <a:p>
                      <a:r>
                        <a:rPr lang="en-US" i="1" dirty="0"/>
                        <a:t>Module assessment</a:t>
                      </a:r>
                    </a:p>
                  </a:txBody>
                  <a:tcPr/>
                </a:tc>
                <a:extLst>
                  <a:ext uri="{0D108BD9-81ED-4DB2-BD59-A6C34878D82A}">
                    <a16:rowId xmlns:a16="http://schemas.microsoft.com/office/drawing/2014/main" val="3127558076"/>
                  </a:ext>
                </a:extLst>
              </a:tr>
            </a:tbl>
          </a:graphicData>
        </a:graphic>
      </p:graphicFrame>
      <p:pic>
        <p:nvPicPr>
          <p:cNvPr id="3" name="Picture 2" descr="A picture containing font, logo, graphics, text&#10;&#10;Description automatically generated">
            <a:extLst>
              <a:ext uri="{FF2B5EF4-FFF2-40B4-BE49-F238E27FC236}">
                <a16:creationId xmlns:a16="http://schemas.microsoft.com/office/drawing/2014/main" id="{4C3C4870-88B2-A0EE-EECE-7F8D97EF7889}"/>
              </a:ext>
            </a:extLst>
          </p:cNvPr>
          <p:cNvPicPr>
            <a:picLocks noChangeAspect="1"/>
          </p:cNvPicPr>
          <p:nvPr/>
        </p:nvPicPr>
        <p:blipFill>
          <a:blip r:embed="rId2"/>
          <a:stretch>
            <a:fillRect/>
          </a:stretch>
        </p:blipFill>
        <p:spPr>
          <a:xfrm>
            <a:off x="9356448" y="10564"/>
            <a:ext cx="2835552" cy="1325563"/>
          </a:xfrm>
          <a:prstGeom prst="rect">
            <a:avLst/>
          </a:prstGeom>
        </p:spPr>
      </p:pic>
    </p:spTree>
    <p:extLst>
      <p:ext uri="{BB962C8B-B14F-4D97-AF65-F5344CB8AC3E}">
        <p14:creationId xmlns:p14="http://schemas.microsoft.com/office/powerpoint/2010/main" val="241239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48D7-117B-30B9-75F6-9062035926C8}"/>
              </a:ext>
            </a:extLst>
          </p:cNvPr>
          <p:cNvSpPr>
            <a:spLocks noGrp="1"/>
          </p:cNvSpPr>
          <p:nvPr>
            <p:ph type="title"/>
          </p:nvPr>
        </p:nvSpPr>
        <p:spPr/>
        <p:txBody>
          <a:bodyPr/>
          <a:lstStyle/>
          <a:p>
            <a:r>
              <a:rPr lang="en-US" dirty="0"/>
              <a:t>Year 2 - Resources</a:t>
            </a:r>
          </a:p>
        </p:txBody>
      </p:sp>
      <p:graphicFrame>
        <p:nvGraphicFramePr>
          <p:cNvPr id="4" name="Table 4">
            <a:extLst>
              <a:ext uri="{FF2B5EF4-FFF2-40B4-BE49-F238E27FC236}">
                <a16:creationId xmlns:a16="http://schemas.microsoft.com/office/drawing/2014/main" id="{740290A6-9FD0-AB6A-0607-564ED54F5844}"/>
              </a:ext>
            </a:extLst>
          </p:cNvPr>
          <p:cNvGraphicFramePr>
            <a:graphicFrameLocks noGrp="1"/>
          </p:cNvGraphicFramePr>
          <p:nvPr>
            <p:ph idx="1"/>
            <p:extLst>
              <p:ext uri="{D42A27DB-BD31-4B8C-83A1-F6EECF244321}">
                <p14:modId xmlns:p14="http://schemas.microsoft.com/office/powerpoint/2010/main" val="1984494051"/>
              </p:ext>
            </p:extLst>
          </p:nvPr>
        </p:nvGraphicFramePr>
        <p:xfrm>
          <a:off x="838200" y="1825625"/>
          <a:ext cx="10515600" cy="13817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889351205"/>
                    </a:ext>
                  </a:extLst>
                </a:gridCol>
                <a:gridCol w="2628900">
                  <a:extLst>
                    <a:ext uri="{9D8B030D-6E8A-4147-A177-3AD203B41FA5}">
                      <a16:colId xmlns:a16="http://schemas.microsoft.com/office/drawing/2014/main" val="2956769992"/>
                    </a:ext>
                  </a:extLst>
                </a:gridCol>
                <a:gridCol w="2628900">
                  <a:extLst>
                    <a:ext uri="{9D8B030D-6E8A-4147-A177-3AD203B41FA5}">
                      <a16:colId xmlns:a16="http://schemas.microsoft.com/office/drawing/2014/main" val="1309975312"/>
                    </a:ext>
                  </a:extLst>
                </a:gridCol>
                <a:gridCol w="2628900">
                  <a:extLst>
                    <a:ext uri="{9D8B030D-6E8A-4147-A177-3AD203B41FA5}">
                      <a16:colId xmlns:a16="http://schemas.microsoft.com/office/drawing/2014/main" val="4284693842"/>
                    </a:ext>
                  </a:extLst>
                </a:gridCol>
              </a:tblGrid>
              <a:tr h="370840">
                <a:tc>
                  <a:txBody>
                    <a:bodyPr/>
                    <a:lstStyle/>
                    <a:p>
                      <a:r>
                        <a:rPr lang="en-US" dirty="0"/>
                        <a:t>9:30-10:30</a:t>
                      </a:r>
                    </a:p>
                  </a:txBody>
                  <a:tcPr/>
                </a:tc>
                <a:tc>
                  <a:txBody>
                    <a:bodyPr/>
                    <a:lstStyle/>
                    <a:p>
                      <a:r>
                        <a:rPr lang="en-US" dirty="0"/>
                        <a:t>10:30-12:00</a:t>
                      </a:r>
                    </a:p>
                  </a:txBody>
                  <a:tcPr/>
                </a:tc>
                <a:tc>
                  <a:txBody>
                    <a:bodyPr/>
                    <a:lstStyle/>
                    <a:p>
                      <a:r>
                        <a:rPr lang="en-US" dirty="0"/>
                        <a:t>13:00-16:00</a:t>
                      </a:r>
                    </a:p>
                  </a:txBody>
                  <a:tcPr/>
                </a:tc>
                <a:tc>
                  <a:txBody>
                    <a:bodyPr/>
                    <a:lstStyle/>
                    <a:p>
                      <a:r>
                        <a:rPr lang="en-US" dirty="0"/>
                        <a:t>16:00-17:00</a:t>
                      </a:r>
                    </a:p>
                  </a:txBody>
                  <a:tcPr/>
                </a:tc>
                <a:extLst>
                  <a:ext uri="{0D108BD9-81ED-4DB2-BD59-A6C34878D82A}">
                    <a16:rowId xmlns:a16="http://schemas.microsoft.com/office/drawing/2014/main" val="3136382329"/>
                  </a:ext>
                </a:extLst>
              </a:tr>
              <a:tr h="370840">
                <a:tc>
                  <a:txBody>
                    <a:bodyPr/>
                    <a:lstStyle/>
                    <a:p>
                      <a:r>
                        <a:rPr lang="en-US" dirty="0"/>
                        <a:t>Introduce</a:t>
                      </a:r>
                    </a:p>
                  </a:txBody>
                  <a:tcPr/>
                </a:tc>
                <a:tc>
                  <a:txBody>
                    <a:bodyPr/>
                    <a:lstStyle/>
                    <a:p>
                      <a:r>
                        <a:rPr lang="en-US" dirty="0" err="1"/>
                        <a:t>Analyse</a:t>
                      </a:r>
                      <a:endParaRPr lang="en-US" dirty="0"/>
                    </a:p>
                  </a:txBody>
                  <a:tcPr/>
                </a:tc>
                <a:tc>
                  <a:txBody>
                    <a:bodyPr/>
                    <a:lstStyle/>
                    <a:p>
                      <a:r>
                        <a:rPr lang="en-US" dirty="0"/>
                        <a:t>Prepare</a:t>
                      </a:r>
                    </a:p>
                  </a:txBody>
                  <a:tcPr/>
                </a:tc>
                <a:tc>
                  <a:txBody>
                    <a:bodyPr/>
                    <a:lstStyle/>
                    <a:p>
                      <a:r>
                        <a:rPr lang="en-US" dirty="0"/>
                        <a:t>Assess</a:t>
                      </a:r>
                    </a:p>
                  </a:txBody>
                  <a:tcPr/>
                </a:tc>
                <a:extLst>
                  <a:ext uri="{0D108BD9-81ED-4DB2-BD59-A6C34878D82A}">
                    <a16:rowId xmlns:a16="http://schemas.microsoft.com/office/drawing/2014/main" val="1320795458"/>
                  </a:ext>
                </a:extLst>
              </a:tr>
              <a:tr h="370840">
                <a:tc>
                  <a:txBody>
                    <a:bodyPr/>
                    <a:lstStyle/>
                    <a:p>
                      <a:r>
                        <a:rPr lang="en-US" dirty="0"/>
                        <a:t>Introduction to </a:t>
                      </a:r>
                      <a:r>
                        <a:rPr lang="en-US" dirty="0" err="1"/>
                        <a:t>ITaP</a:t>
                      </a:r>
                      <a:r>
                        <a:rPr lang="en-US" dirty="0"/>
                        <a:t> task</a:t>
                      </a:r>
                    </a:p>
                  </a:txBody>
                  <a:tcPr/>
                </a:tc>
                <a:tc>
                  <a:txBody>
                    <a:bodyPr/>
                    <a:lstStyle/>
                    <a:p>
                      <a:r>
                        <a:rPr lang="en-US" dirty="0" err="1"/>
                        <a:t>Analyse</a:t>
                      </a:r>
                      <a:r>
                        <a:rPr lang="en-US" dirty="0"/>
                        <a:t> resources</a:t>
                      </a:r>
                    </a:p>
                  </a:txBody>
                  <a:tcPr/>
                </a:tc>
                <a:tc>
                  <a:txBody>
                    <a:bodyPr/>
                    <a:lstStyle/>
                    <a:p>
                      <a:r>
                        <a:rPr lang="en-US" dirty="0"/>
                        <a:t>Research and prepare resources</a:t>
                      </a:r>
                    </a:p>
                  </a:txBody>
                  <a:tcPr/>
                </a:tc>
                <a:tc>
                  <a:txBody>
                    <a:bodyPr/>
                    <a:lstStyle/>
                    <a:p>
                      <a:r>
                        <a:rPr lang="en-US" dirty="0"/>
                        <a:t>Evaluate resources</a:t>
                      </a:r>
                    </a:p>
                  </a:txBody>
                  <a:tcPr/>
                </a:tc>
                <a:extLst>
                  <a:ext uri="{0D108BD9-81ED-4DB2-BD59-A6C34878D82A}">
                    <a16:rowId xmlns:a16="http://schemas.microsoft.com/office/drawing/2014/main" val="3952729036"/>
                  </a:ext>
                </a:extLst>
              </a:tr>
            </a:tbl>
          </a:graphicData>
        </a:graphic>
      </p:graphicFrame>
      <p:graphicFrame>
        <p:nvGraphicFramePr>
          <p:cNvPr id="5" name="Table 4">
            <a:extLst>
              <a:ext uri="{FF2B5EF4-FFF2-40B4-BE49-F238E27FC236}">
                <a16:creationId xmlns:a16="http://schemas.microsoft.com/office/drawing/2014/main" id="{7C126E66-693D-650C-0075-356882593038}"/>
              </a:ext>
            </a:extLst>
          </p:cNvPr>
          <p:cNvGraphicFramePr>
            <a:graphicFrameLocks/>
          </p:cNvGraphicFramePr>
          <p:nvPr>
            <p:extLst>
              <p:ext uri="{D42A27DB-BD31-4B8C-83A1-F6EECF244321}">
                <p14:modId xmlns:p14="http://schemas.microsoft.com/office/powerpoint/2010/main" val="193663072"/>
              </p:ext>
            </p:extLst>
          </p:nvPr>
        </p:nvGraphicFramePr>
        <p:xfrm>
          <a:off x="838200" y="3650616"/>
          <a:ext cx="10515600" cy="1381760"/>
        </p:xfrm>
        <a:graphic>
          <a:graphicData uri="http://schemas.openxmlformats.org/drawingml/2006/table">
            <a:tbl>
              <a:tblPr firstRow="1" bandRow="1">
                <a:tableStyleId>{5C22544A-7EE6-4342-B048-85BDC9FD1C3A}</a:tableStyleId>
              </a:tblPr>
              <a:tblGrid>
                <a:gridCol w="1965960">
                  <a:extLst>
                    <a:ext uri="{9D8B030D-6E8A-4147-A177-3AD203B41FA5}">
                      <a16:colId xmlns:a16="http://schemas.microsoft.com/office/drawing/2014/main" val="2889351205"/>
                    </a:ext>
                  </a:extLst>
                </a:gridCol>
                <a:gridCol w="3291840">
                  <a:extLst>
                    <a:ext uri="{9D8B030D-6E8A-4147-A177-3AD203B41FA5}">
                      <a16:colId xmlns:a16="http://schemas.microsoft.com/office/drawing/2014/main" val="2956769992"/>
                    </a:ext>
                  </a:extLst>
                </a:gridCol>
                <a:gridCol w="2628900">
                  <a:extLst>
                    <a:ext uri="{9D8B030D-6E8A-4147-A177-3AD203B41FA5}">
                      <a16:colId xmlns:a16="http://schemas.microsoft.com/office/drawing/2014/main" val="1309975312"/>
                    </a:ext>
                  </a:extLst>
                </a:gridCol>
                <a:gridCol w="2628900">
                  <a:extLst>
                    <a:ext uri="{9D8B030D-6E8A-4147-A177-3AD203B41FA5}">
                      <a16:colId xmlns:a16="http://schemas.microsoft.com/office/drawing/2014/main" val="4284693842"/>
                    </a:ext>
                  </a:extLst>
                </a:gridCol>
              </a:tblGrid>
              <a:tr h="370840">
                <a:tc>
                  <a:txBody>
                    <a:bodyPr/>
                    <a:lstStyle/>
                    <a:p>
                      <a:r>
                        <a:rPr lang="en-US" dirty="0"/>
                        <a:t>9:30-10:00</a:t>
                      </a:r>
                    </a:p>
                  </a:txBody>
                  <a:tcPr/>
                </a:tc>
                <a:tc>
                  <a:txBody>
                    <a:bodyPr/>
                    <a:lstStyle/>
                    <a:p>
                      <a:r>
                        <a:rPr lang="en-US" dirty="0"/>
                        <a:t>10:30-12:00</a:t>
                      </a:r>
                    </a:p>
                  </a:txBody>
                  <a:tcPr/>
                </a:tc>
                <a:tc>
                  <a:txBody>
                    <a:bodyPr/>
                    <a:lstStyle/>
                    <a:p>
                      <a:r>
                        <a:rPr lang="en-US" dirty="0"/>
                        <a:t>13:00-16:00</a:t>
                      </a:r>
                    </a:p>
                  </a:txBody>
                  <a:tcPr/>
                </a:tc>
                <a:tc>
                  <a:txBody>
                    <a:bodyPr/>
                    <a:lstStyle/>
                    <a:p>
                      <a:r>
                        <a:rPr lang="en-US" dirty="0"/>
                        <a:t>16:00-17:00</a:t>
                      </a:r>
                    </a:p>
                  </a:txBody>
                  <a:tcPr/>
                </a:tc>
                <a:extLst>
                  <a:ext uri="{0D108BD9-81ED-4DB2-BD59-A6C34878D82A}">
                    <a16:rowId xmlns:a16="http://schemas.microsoft.com/office/drawing/2014/main" val="3136382329"/>
                  </a:ext>
                </a:extLst>
              </a:tr>
              <a:tr h="370840">
                <a:tc>
                  <a:txBody>
                    <a:bodyPr/>
                    <a:lstStyle/>
                    <a:p>
                      <a:r>
                        <a:rPr lang="en-US" dirty="0"/>
                        <a:t>Introduce</a:t>
                      </a:r>
                    </a:p>
                  </a:txBody>
                  <a:tcPr/>
                </a:tc>
                <a:tc>
                  <a:txBody>
                    <a:bodyPr/>
                    <a:lstStyle/>
                    <a:p>
                      <a:r>
                        <a:rPr lang="en-US" dirty="0"/>
                        <a:t>Enact</a:t>
                      </a:r>
                    </a:p>
                  </a:txBody>
                  <a:tcPr/>
                </a:tc>
                <a:tc>
                  <a:txBody>
                    <a:bodyPr/>
                    <a:lstStyle/>
                    <a:p>
                      <a:r>
                        <a:rPr lang="en-US" dirty="0"/>
                        <a:t>Enact</a:t>
                      </a:r>
                    </a:p>
                  </a:txBody>
                  <a:tcPr/>
                </a:tc>
                <a:tc>
                  <a:txBody>
                    <a:bodyPr/>
                    <a:lstStyle/>
                    <a:p>
                      <a:r>
                        <a:rPr lang="en-US" dirty="0"/>
                        <a:t>Assess</a:t>
                      </a:r>
                    </a:p>
                  </a:txBody>
                  <a:tcPr/>
                </a:tc>
                <a:extLst>
                  <a:ext uri="{0D108BD9-81ED-4DB2-BD59-A6C34878D82A}">
                    <a16:rowId xmlns:a16="http://schemas.microsoft.com/office/drawing/2014/main" val="1320795458"/>
                  </a:ext>
                </a:extLst>
              </a:tr>
              <a:tr h="370840">
                <a:tc>
                  <a:txBody>
                    <a:bodyPr/>
                    <a:lstStyle/>
                    <a:p>
                      <a:r>
                        <a:rPr lang="en-US" dirty="0" err="1"/>
                        <a:t>Organisation</a:t>
                      </a:r>
                      <a:r>
                        <a:rPr lang="en-US" dirty="0"/>
                        <a:t> for the day</a:t>
                      </a:r>
                    </a:p>
                  </a:txBody>
                  <a:tcPr/>
                </a:tc>
                <a:tc>
                  <a:txBody>
                    <a:bodyPr/>
                    <a:lstStyle/>
                    <a:p>
                      <a:r>
                        <a:rPr lang="en-US" dirty="0"/>
                        <a:t>Practice using resources with peers</a:t>
                      </a:r>
                    </a:p>
                  </a:txBody>
                  <a:tcPr/>
                </a:tc>
                <a:tc>
                  <a:txBody>
                    <a:bodyPr/>
                    <a:lstStyle/>
                    <a:p>
                      <a:r>
                        <a:rPr lang="en-US" dirty="0"/>
                        <a:t>Use resources with children (on campus)</a:t>
                      </a:r>
                    </a:p>
                  </a:txBody>
                  <a:tcPr/>
                </a:tc>
                <a:tc>
                  <a:txBody>
                    <a:bodyPr/>
                    <a:lstStyle/>
                    <a:p>
                      <a:r>
                        <a:rPr lang="en-US" dirty="0"/>
                        <a:t>Evaluate resources</a:t>
                      </a:r>
                    </a:p>
                  </a:txBody>
                  <a:tcPr/>
                </a:tc>
                <a:extLst>
                  <a:ext uri="{0D108BD9-81ED-4DB2-BD59-A6C34878D82A}">
                    <a16:rowId xmlns:a16="http://schemas.microsoft.com/office/drawing/2014/main" val="3952729036"/>
                  </a:ext>
                </a:extLst>
              </a:tr>
            </a:tbl>
          </a:graphicData>
        </a:graphic>
      </p:graphicFrame>
      <p:pic>
        <p:nvPicPr>
          <p:cNvPr id="3" name="Picture 2" descr="A picture containing font, logo, graphics, text&#10;&#10;Description automatically generated">
            <a:extLst>
              <a:ext uri="{FF2B5EF4-FFF2-40B4-BE49-F238E27FC236}">
                <a16:creationId xmlns:a16="http://schemas.microsoft.com/office/drawing/2014/main" id="{35C3D2AB-DE4C-EC41-2700-F069C57A32C1}"/>
              </a:ext>
            </a:extLst>
          </p:cNvPr>
          <p:cNvPicPr>
            <a:picLocks noChangeAspect="1"/>
          </p:cNvPicPr>
          <p:nvPr/>
        </p:nvPicPr>
        <p:blipFill>
          <a:blip r:embed="rId2"/>
          <a:stretch>
            <a:fillRect/>
          </a:stretch>
        </p:blipFill>
        <p:spPr>
          <a:xfrm>
            <a:off x="9356448" y="10564"/>
            <a:ext cx="2835552" cy="1325563"/>
          </a:xfrm>
          <a:prstGeom prst="rect">
            <a:avLst/>
          </a:prstGeom>
        </p:spPr>
      </p:pic>
    </p:spTree>
    <p:extLst>
      <p:ext uri="{BB962C8B-B14F-4D97-AF65-F5344CB8AC3E}">
        <p14:creationId xmlns:p14="http://schemas.microsoft.com/office/powerpoint/2010/main" val="218093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50AE-1BDD-545A-13A6-849AF49FF882}"/>
              </a:ext>
            </a:extLst>
          </p:cNvPr>
          <p:cNvSpPr>
            <a:spLocks noGrp="1"/>
          </p:cNvSpPr>
          <p:nvPr>
            <p:ph type="title"/>
          </p:nvPr>
        </p:nvSpPr>
        <p:spPr/>
        <p:txBody>
          <a:bodyPr/>
          <a:lstStyle/>
          <a:p>
            <a:r>
              <a:rPr lang="en-US" dirty="0"/>
              <a:t>Year 2 - Teacher &amp; TA / SENDI </a:t>
            </a:r>
            <a:br>
              <a:rPr lang="en-US" dirty="0"/>
            </a:br>
            <a:r>
              <a:rPr lang="en-US" dirty="0"/>
              <a:t>(2 week placement)</a:t>
            </a:r>
          </a:p>
        </p:txBody>
      </p:sp>
      <p:graphicFrame>
        <p:nvGraphicFramePr>
          <p:cNvPr id="7" name="Table 7">
            <a:extLst>
              <a:ext uri="{FF2B5EF4-FFF2-40B4-BE49-F238E27FC236}">
                <a16:creationId xmlns:a16="http://schemas.microsoft.com/office/drawing/2014/main" id="{6C5ED882-8D80-BAB7-2544-AC329EFC8789}"/>
              </a:ext>
            </a:extLst>
          </p:cNvPr>
          <p:cNvGraphicFramePr>
            <a:graphicFrameLocks noGrp="1"/>
          </p:cNvGraphicFramePr>
          <p:nvPr>
            <p:ph idx="1"/>
            <p:extLst>
              <p:ext uri="{D42A27DB-BD31-4B8C-83A1-F6EECF244321}">
                <p14:modId xmlns:p14="http://schemas.microsoft.com/office/powerpoint/2010/main" val="2918900945"/>
              </p:ext>
            </p:extLst>
          </p:nvPr>
        </p:nvGraphicFramePr>
        <p:xfrm>
          <a:off x="838200" y="2435223"/>
          <a:ext cx="10515600" cy="12852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678022741"/>
                    </a:ext>
                  </a:extLst>
                </a:gridCol>
                <a:gridCol w="2103120">
                  <a:extLst>
                    <a:ext uri="{9D8B030D-6E8A-4147-A177-3AD203B41FA5}">
                      <a16:colId xmlns:a16="http://schemas.microsoft.com/office/drawing/2014/main" val="3839604187"/>
                    </a:ext>
                  </a:extLst>
                </a:gridCol>
                <a:gridCol w="2103120">
                  <a:extLst>
                    <a:ext uri="{9D8B030D-6E8A-4147-A177-3AD203B41FA5}">
                      <a16:colId xmlns:a16="http://schemas.microsoft.com/office/drawing/2014/main" val="2019812865"/>
                    </a:ext>
                  </a:extLst>
                </a:gridCol>
                <a:gridCol w="2103120">
                  <a:extLst>
                    <a:ext uri="{9D8B030D-6E8A-4147-A177-3AD203B41FA5}">
                      <a16:colId xmlns:a16="http://schemas.microsoft.com/office/drawing/2014/main" val="540908821"/>
                    </a:ext>
                  </a:extLst>
                </a:gridCol>
                <a:gridCol w="2103120">
                  <a:extLst>
                    <a:ext uri="{9D8B030D-6E8A-4147-A177-3AD203B41FA5}">
                      <a16:colId xmlns:a16="http://schemas.microsoft.com/office/drawing/2014/main" val="446115958"/>
                    </a:ext>
                  </a:extLst>
                </a:gridCol>
              </a:tblGrid>
              <a:tr h="370840">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tc>
                  <a:txBody>
                    <a:bodyPr/>
                    <a:lstStyle/>
                    <a:p>
                      <a:r>
                        <a:rPr lang="en-US" dirty="0"/>
                        <a:t>Friday</a:t>
                      </a:r>
                    </a:p>
                  </a:txBody>
                  <a:tcPr/>
                </a:tc>
                <a:extLst>
                  <a:ext uri="{0D108BD9-81ED-4DB2-BD59-A6C34878D82A}">
                    <a16:rowId xmlns:a16="http://schemas.microsoft.com/office/drawing/2014/main" val="2656708390"/>
                  </a:ext>
                </a:extLst>
              </a:tr>
              <a:tr h="370840">
                <a:tc>
                  <a:txBody>
                    <a:bodyPr/>
                    <a:lstStyle/>
                    <a:p>
                      <a:r>
                        <a:rPr lang="en-US" dirty="0"/>
                        <a:t>Role of the TA</a:t>
                      </a:r>
                    </a:p>
                  </a:txBody>
                  <a:tcPr/>
                </a:tc>
                <a:tc>
                  <a:txBody>
                    <a:bodyPr/>
                    <a:lstStyle/>
                    <a:p>
                      <a:r>
                        <a:rPr lang="en-US" dirty="0"/>
                        <a:t>Wider roles of teachers</a:t>
                      </a:r>
                    </a:p>
                  </a:txBody>
                  <a:tcPr/>
                </a:tc>
                <a:tc>
                  <a:txBody>
                    <a:bodyPr/>
                    <a:lstStyle/>
                    <a:p>
                      <a:r>
                        <a:rPr lang="en-US" dirty="0"/>
                        <a:t>Professional Relationships</a:t>
                      </a:r>
                    </a:p>
                  </a:txBody>
                  <a:tcPr/>
                </a:tc>
                <a:tc>
                  <a:txBody>
                    <a:bodyPr/>
                    <a:lstStyle/>
                    <a:p>
                      <a:r>
                        <a:rPr lang="en-US" dirty="0"/>
                        <a:t>Comparison of the roles of TA &amp; teacher</a:t>
                      </a:r>
                    </a:p>
                  </a:txBody>
                  <a:tcPr/>
                </a:tc>
                <a:tc>
                  <a:txBody>
                    <a:bodyPr/>
                    <a:lstStyle/>
                    <a:p>
                      <a:r>
                        <a:rPr lang="en-US" dirty="0"/>
                        <a:t>(no </a:t>
                      </a:r>
                      <a:r>
                        <a:rPr lang="en-US" dirty="0" err="1"/>
                        <a:t>uni</a:t>
                      </a:r>
                      <a:r>
                        <a:rPr lang="en-US" dirty="0"/>
                        <a:t> input)</a:t>
                      </a:r>
                    </a:p>
                  </a:txBody>
                  <a:tcPr/>
                </a:tc>
                <a:extLst>
                  <a:ext uri="{0D108BD9-81ED-4DB2-BD59-A6C34878D82A}">
                    <a16:rowId xmlns:a16="http://schemas.microsoft.com/office/drawing/2014/main" val="109926978"/>
                  </a:ext>
                </a:extLst>
              </a:tr>
            </a:tbl>
          </a:graphicData>
        </a:graphic>
      </p:graphicFrame>
      <p:graphicFrame>
        <p:nvGraphicFramePr>
          <p:cNvPr id="8" name="Table 7">
            <a:extLst>
              <a:ext uri="{FF2B5EF4-FFF2-40B4-BE49-F238E27FC236}">
                <a16:creationId xmlns:a16="http://schemas.microsoft.com/office/drawing/2014/main" id="{CAA22C1B-29DC-A7EA-48F4-6C35C2324463}"/>
              </a:ext>
            </a:extLst>
          </p:cNvPr>
          <p:cNvGraphicFramePr>
            <a:graphicFrameLocks/>
          </p:cNvGraphicFramePr>
          <p:nvPr>
            <p:extLst>
              <p:ext uri="{D42A27DB-BD31-4B8C-83A1-F6EECF244321}">
                <p14:modId xmlns:p14="http://schemas.microsoft.com/office/powerpoint/2010/main" val="2207293954"/>
              </p:ext>
            </p:extLst>
          </p:nvPr>
        </p:nvGraphicFramePr>
        <p:xfrm>
          <a:off x="855135" y="3976154"/>
          <a:ext cx="10515600" cy="15595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678022741"/>
                    </a:ext>
                  </a:extLst>
                </a:gridCol>
                <a:gridCol w="2103120">
                  <a:extLst>
                    <a:ext uri="{9D8B030D-6E8A-4147-A177-3AD203B41FA5}">
                      <a16:colId xmlns:a16="http://schemas.microsoft.com/office/drawing/2014/main" val="3839604187"/>
                    </a:ext>
                  </a:extLst>
                </a:gridCol>
                <a:gridCol w="2103120">
                  <a:extLst>
                    <a:ext uri="{9D8B030D-6E8A-4147-A177-3AD203B41FA5}">
                      <a16:colId xmlns:a16="http://schemas.microsoft.com/office/drawing/2014/main" val="2019812865"/>
                    </a:ext>
                  </a:extLst>
                </a:gridCol>
                <a:gridCol w="2103120">
                  <a:extLst>
                    <a:ext uri="{9D8B030D-6E8A-4147-A177-3AD203B41FA5}">
                      <a16:colId xmlns:a16="http://schemas.microsoft.com/office/drawing/2014/main" val="540908821"/>
                    </a:ext>
                  </a:extLst>
                </a:gridCol>
                <a:gridCol w="2103120">
                  <a:extLst>
                    <a:ext uri="{9D8B030D-6E8A-4147-A177-3AD203B41FA5}">
                      <a16:colId xmlns:a16="http://schemas.microsoft.com/office/drawing/2014/main" val="446115958"/>
                    </a:ext>
                  </a:extLst>
                </a:gridCol>
              </a:tblGrid>
              <a:tr h="370840">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tc>
                  <a:txBody>
                    <a:bodyPr/>
                    <a:lstStyle/>
                    <a:p>
                      <a:r>
                        <a:rPr lang="en-US" dirty="0"/>
                        <a:t>Friday</a:t>
                      </a:r>
                    </a:p>
                  </a:txBody>
                  <a:tcPr/>
                </a:tc>
                <a:extLst>
                  <a:ext uri="{0D108BD9-81ED-4DB2-BD59-A6C34878D82A}">
                    <a16:rowId xmlns:a16="http://schemas.microsoft.com/office/drawing/2014/main" val="2656708390"/>
                  </a:ext>
                </a:extLst>
              </a:tr>
              <a:tr h="370840">
                <a:tc>
                  <a:txBody>
                    <a:bodyPr/>
                    <a:lstStyle/>
                    <a:p>
                      <a:r>
                        <a:rPr lang="en-US" dirty="0"/>
                        <a:t>What is the impact of CoP on teaching and learning</a:t>
                      </a:r>
                    </a:p>
                  </a:txBody>
                  <a:tcPr/>
                </a:tc>
                <a:tc>
                  <a:txBody>
                    <a:bodyPr/>
                    <a:lstStyle/>
                    <a:p>
                      <a:r>
                        <a:rPr lang="en-US" dirty="0"/>
                        <a:t>How is the graduated approach implemented</a:t>
                      </a:r>
                    </a:p>
                  </a:txBody>
                  <a:tcPr/>
                </a:tc>
                <a:tc>
                  <a:txBody>
                    <a:bodyPr/>
                    <a:lstStyle/>
                    <a:p>
                      <a:r>
                        <a:rPr lang="en-US" dirty="0"/>
                        <a:t>Role of the SENCo across the school</a:t>
                      </a:r>
                    </a:p>
                  </a:txBody>
                  <a:tcPr/>
                </a:tc>
                <a:tc>
                  <a:txBody>
                    <a:bodyPr/>
                    <a:lstStyle/>
                    <a:p>
                      <a:r>
                        <a:rPr lang="en-US" dirty="0"/>
                        <a:t>How do pupil profiles help in facilitating pupil progress</a:t>
                      </a:r>
                    </a:p>
                  </a:txBody>
                  <a:tcPr/>
                </a:tc>
                <a:tc>
                  <a:txBody>
                    <a:bodyPr/>
                    <a:lstStyle/>
                    <a:p>
                      <a:r>
                        <a:rPr lang="en-US" dirty="0"/>
                        <a:t>(no </a:t>
                      </a:r>
                      <a:r>
                        <a:rPr lang="en-US" dirty="0" err="1"/>
                        <a:t>uni</a:t>
                      </a:r>
                      <a:r>
                        <a:rPr lang="en-US" dirty="0"/>
                        <a:t> input)</a:t>
                      </a:r>
                    </a:p>
                  </a:txBody>
                  <a:tcPr/>
                </a:tc>
                <a:extLst>
                  <a:ext uri="{0D108BD9-81ED-4DB2-BD59-A6C34878D82A}">
                    <a16:rowId xmlns:a16="http://schemas.microsoft.com/office/drawing/2014/main" val="109926978"/>
                  </a:ext>
                </a:extLst>
              </a:tr>
            </a:tbl>
          </a:graphicData>
        </a:graphic>
      </p:graphicFrame>
      <p:sp>
        <p:nvSpPr>
          <p:cNvPr id="9" name="TextBox 8">
            <a:extLst>
              <a:ext uri="{FF2B5EF4-FFF2-40B4-BE49-F238E27FC236}">
                <a16:creationId xmlns:a16="http://schemas.microsoft.com/office/drawing/2014/main" id="{A7A46B0E-96F6-7A35-F3B7-4F953E437713}"/>
              </a:ext>
            </a:extLst>
          </p:cNvPr>
          <p:cNvSpPr txBox="1"/>
          <p:nvPr/>
        </p:nvSpPr>
        <p:spPr>
          <a:xfrm>
            <a:off x="838200" y="1843830"/>
            <a:ext cx="4190998" cy="369332"/>
          </a:xfrm>
          <a:prstGeom prst="rect">
            <a:avLst/>
          </a:prstGeom>
          <a:noFill/>
        </p:spPr>
        <p:txBody>
          <a:bodyPr wrap="square" rtlCol="0">
            <a:spAutoFit/>
          </a:bodyPr>
          <a:lstStyle/>
          <a:p>
            <a:r>
              <a:rPr lang="en-US" dirty="0"/>
              <a:t>1.5 hours lecture Preparation for </a:t>
            </a:r>
            <a:r>
              <a:rPr lang="en-US" dirty="0" err="1"/>
              <a:t>ITaP</a:t>
            </a:r>
            <a:endParaRPr lang="en-US" dirty="0"/>
          </a:p>
        </p:txBody>
      </p:sp>
      <p:sp>
        <p:nvSpPr>
          <p:cNvPr id="11" name="TextBox 10">
            <a:extLst>
              <a:ext uri="{FF2B5EF4-FFF2-40B4-BE49-F238E27FC236}">
                <a16:creationId xmlns:a16="http://schemas.microsoft.com/office/drawing/2014/main" id="{DE239B9C-9159-B90A-2584-BE49D35CE0FB}"/>
              </a:ext>
            </a:extLst>
          </p:cNvPr>
          <p:cNvSpPr txBox="1"/>
          <p:nvPr/>
        </p:nvSpPr>
        <p:spPr>
          <a:xfrm>
            <a:off x="855131" y="5772063"/>
            <a:ext cx="6646333" cy="369332"/>
          </a:xfrm>
          <a:prstGeom prst="rect">
            <a:avLst/>
          </a:prstGeom>
          <a:noFill/>
        </p:spPr>
        <p:txBody>
          <a:bodyPr wrap="square" rtlCol="0">
            <a:spAutoFit/>
          </a:bodyPr>
          <a:lstStyle/>
          <a:p>
            <a:r>
              <a:rPr lang="en-US" dirty="0"/>
              <a:t>30 minutes Assessed discussion - </a:t>
            </a:r>
            <a:r>
              <a:rPr lang="en-US" i="1" dirty="0"/>
              <a:t>module assessment</a:t>
            </a:r>
          </a:p>
        </p:txBody>
      </p:sp>
      <p:pic>
        <p:nvPicPr>
          <p:cNvPr id="12" name="Picture 11" descr="A picture containing font, logo, graphics, text&#10;&#10;Description automatically generated">
            <a:extLst>
              <a:ext uri="{FF2B5EF4-FFF2-40B4-BE49-F238E27FC236}">
                <a16:creationId xmlns:a16="http://schemas.microsoft.com/office/drawing/2014/main" id="{8E9F60F3-FE92-1283-B13E-F1746AF728BF}"/>
              </a:ext>
            </a:extLst>
          </p:cNvPr>
          <p:cNvPicPr>
            <a:picLocks noChangeAspect="1"/>
          </p:cNvPicPr>
          <p:nvPr/>
        </p:nvPicPr>
        <p:blipFill>
          <a:blip r:embed="rId2"/>
          <a:stretch>
            <a:fillRect/>
          </a:stretch>
        </p:blipFill>
        <p:spPr>
          <a:xfrm>
            <a:off x="9356448" y="10564"/>
            <a:ext cx="2835552" cy="1325563"/>
          </a:xfrm>
          <a:prstGeom prst="rect">
            <a:avLst/>
          </a:prstGeom>
        </p:spPr>
      </p:pic>
    </p:spTree>
    <p:extLst>
      <p:ext uri="{BB962C8B-B14F-4D97-AF65-F5344CB8AC3E}">
        <p14:creationId xmlns:p14="http://schemas.microsoft.com/office/powerpoint/2010/main" val="202280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BFE6-2E87-9336-2529-260E903663F6}"/>
              </a:ext>
            </a:extLst>
          </p:cNvPr>
          <p:cNvSpPr>
            <a:spLocks noGrp="1"/>
          </p:cNvSpPr>
          <p:nvPr>
            <p:ph type="title"/>
          </p:nvPr>
        </p:nvSpPr>
        <p:spPr/>
        <p:txBody>
          <a:bodyPr/>
          <a:lstStyle/>
          <a:p>
            <a:r>
              <a:rPr lang="en-US" dirty="0"/>
              <a:t>Year 2 - Planning a sequence mathematics</a:t>
            </a:r>
          </a:p>
        </p:txBody>
      </p:sp>
      <p:graphicFrame>
        <p:nvGraphicFramePr>
          <p:cNvPr id="4" name="Table 4">
            <a:extLst>
              <a:ext uri="{FF2B5EF4-FFF2-40B4-BE49-F238E27FC236}">
                <a16:creationId xmlns:a16="http://schemas.microsoft.com/office/drawing/2014/main" id="{A1DA6F3D-40A9-3AED-70EE-2FF94BE1DBF8}"/>
              </a:ext>
            </a:extLst>
          </p:cNvPr>
          <p:cNvGraphicFramePr>
            <a:graphicFrameLocks noGrp="1"/>
          </p:cNvGraphicFramePr>
          <p:nvPr>
            <p:ph idx="1"/>
            <p:extLst>
              <p:ext uri="{D42A27DB-BD31-4B8C-83A1-F6EECF244321}">
                <p14:modId xmlns:p14="http://schemas.microsoft.com/office/powerpoint/2010/main" val="1254396516"/>
              </p:ext>
            </p:extLst>
          </p:nvPr>
        </p:nvGraphicFramePr>
        <p:xfrm>
          <a:off x="838200" y="1622429"/>
          <a:ext cx="10515600" cy="13817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320324717"/>
                    </a:ext>
                  </a:extLst>
                </a:gridCol>
                <a:gridCol w="2103120">
                  <a:extLst>
                    <a:ext uri="{9D8B030D-6E8A-4147-A177-3AD203B41FA5}">
                      <a16:colId xmlns:a16="http://schemas.microsoft.com/office/drawing/2014/main" val="1731040752"/>
                    </a:ext>
                  </a:extLst>
                </a:gridCol>
                <a:gridCol w="2103120">
                  <a:extLst>
                    <a:ext uri="{9D8B030D-6E8A-4147-A177-3AD203B41FA5}">
                      <a16:colId xmlns:a16="http://schemas.microsoft.com/office/drawing/2014/main" val="4114506241"/>
                    </a:ext>
                  </a:extLst>
                </a:gridCol>
                <a:gridCol w="2103120">
                  <a:extLst>
                    <a:ext uri="{9D8B030D-6E8A-4147-A177-3AD203B41FA5}">
                      <a16:colId xmlns:a16="http://schemas.microsoft.com/office/drawing/2014/main" val="2376454696"/>
                    </a:ext>
                  </a:extLst>
                </a:gridCol>
                <a:gridCol w="2103120">
                  <a:extLst>
                    <a:ext uri="{9D8B030D-6E8A-4147-A177-3AD203B41FA5}">
                      <a16:colId xmlns:a16="http://schemas.microsoft.com/office/drawing/2014/main" val="582007207"/>
                    </a:ext>
                  </a:extLst>
                </a:gridCol>
              </a:tblGrid>
              <a:tr h="370840">
                <a:tc>
                  <a:txBody>
                    <a:bodyPr/>
                    <a:lstStyle/>
                    <a:p>
                      <a:r>
                        <a:rPr lang="en-US" dirty="0"/>
                        <a:t>9:00-10:00</a:t>
                      </a:r>
                    </a:p>
                  </a:txBody>
                  <a:tcPr/>
                </a:tc>
                <a:tc>
                  <a:txBody>
                    <a:bodyPr/>
                    <a:lstStyle/>
                    <a:p>
                      <a:r>
                        <a:rPr lang="en-US" dirty="0"/>
                        <a:t>10:30-12:00</a:t>
                      </a:r>
                    </a:p>
                  </a:txBody>
                  <a:tcPr/>
                </a:tc>
                <a:tc>
                  <a:txBody>
                    <a:bodyPr/>
                    <a:lstStyle/>
                    <a:p>
                      <a:r>
                        <a:rPr lang="en-US" dirty="0"/>
                        <a:t>13:00-14:30</a:t>
                      </a:r>
                    </a:p>
                  </a:txBody>
                  <a:tcPr/>
                </a:tc>
                <a:tc>
                  <a:txBody>
                    <a:bodyPr/>
                    <a:lstStyle/>
                    <a:p>
                      <a:r>
                        <a:rPr lang="en-US" dirty="0"/>
                        <a:t>14:45-16:15</a:t>
                      </a:r>
                    </a:p>
                  </a:txBody>
                  <a:tcPr/>
                </a:tc>
                <a:tc>
                  <a:txBody>
                    <a:bodyPr/>
                    <a:lstStyle/>
                    <a:p>
                      <a:r>
                        <a:rPr lang="en-US" dirty="0"/>
                        <a:t>16:30-17:00</a:t>
                      </a:r>
                    </a:p>
                  </a:txBody>
                  <a:tcPr/>
                </a:tc>
                <a:extLst>
                  <a:ext uri="{0D108BD9-81ED-4DB2-BD59-A6C34878D82A}">
                    <a16:rowId xmlns:a16="http://schemas.microsoft.com/office/drawing/2014/main" val="4168399697"/>
                  </a:ext>
                </a:extLst>
              </a:tr>
              <a:tr h="370840">
                <a:tc>
                  <a:txBody>
                    <a:bodyPr/>
                    <a:lstStyle/>
                    <a:p>
                      <a:r>
                        <a:rPr lang="en-US" b="1" dirty="0"/>
                        <a:t>Introduce</a:t>
                      </a:r>
                    </a:p>
                  </a:txBody>
                  <a:tcPr/>
                </a:tc>
                <a:tc>
                  <a:txBody>
                    <a:bodyPr/>
                    <a:lstStyle/>
                    <a:p>
                      <a:r>
                        <a:rPr lang="en-US" b="1" dirty="0" err="1"/>
                        <a:t>Analyse</a:t>
                      </a:r>
                      <a:endParaRPr lang="en-US" b="1" dirty="0"/>
                    </a:p>
                  </a:txBody>
                  <a:tcPr/>
                </a:tc>
                <a:tc>
                  <a:txBody>
                    <a:bodyPr/>
                    <a:lstStyle/>
                    <a:p>
                      <a:r>
                        <a:rPr lang="en-US" b="1" dirty="0" err="1"/>
                        <a:t>Analyse</a:t>
                      </a:r>
                      <a:endParaRPr lang="en-US" b="1" dirty="0"/>
                    </a:p>
                  </a:txBody>
                  <a:tcPr/>
                </a:tc>
                <a:tc>
                  <a:txBody>
                    <a:bodyPr/>
                    <a:lstStyle/>
                    <a:p>
                      <a:r>
                        <a:rPr lang="en-US" b="1" dirty="0" err="1"/>
                        <a:t>Analyse</a:t>
                      </a:r>
                      <a:endParaRPr lang="en-US" b="1" dirty="0"/>
                    </a:p>
                  </a:txBody>
                  <a:tcPr/>
                </a:tc>
                <a:tc>
                  <a:txBody>
                    <a:bodyPr/>
                    <a:lstStyle/>
                    <a:p>
                      <a:r>
                        <a:rPr lang="en-US" b="1" dirty="0" err="1"/>
                        <a:t>Analyse</a:t>
                      </a:r>
                      <a:endParaRPr lang="en-US" b="1" dirty="0"/>
                    </a:p>
                  </a:txBody>
                  <a:tcPr/>
                </a:tc>
                <a:extLst>
                  <a:ext uri="{0D108BD9-81ED-4DB2-BD59-A6C34878D82A}">
                    <a16:rowId xmlns:a16="http://schemas.microsoft.com/office/drawing/2014/main" val="2817005048"/>
                  </a:ext>
                </a:extLst>
              </a:tr>
              <a:tr h="370840">
                <a:tc>
                  <a:txBody>
                    <a:bodyPr/>
                    <a:lstStyle/>
                    <a:p>
                      <a:r>
                        <a:rPr lang="en-US" dirty="0"/>
                        <a:t>Planning a sequence in </a:t>
                      </a:r>
                      <a:r>
                        <a:rPr lang="en-US" dirty="0" err="1"/>
                        <a:t>maths</a:t>
                      </a:r>
                      <a:endParaRPr lang="en-US" dirty="0"/>
                    </a:p>
                  </a:txBody>
                  <a:tcPr/>
                </a:tc>
                <a:tc>
                  <a:txBody>
                    <a:bodyPr/>
                    <a:lstStyle/>
                    <a:p>
                      <a:r>
                        <a:rPr lang="en-US" dirty="0" err="1"/>
                        <a:t>Analyse</a:t>
                      </a:r>
                      <a:r>
                        <a:rPr lang="en-US" dirty="0"/>
                        <a:t> MNP</a:t>
                      </a:r>
                    </a:p>
                  </a:txBody>
                  <a:tcPr/>
                </a:tc>
                <a:tc>
                  <a:txBody>
                    <a:bodyPr/>
                    <a:lstStyle/>
                    <a:p>
                      <a:r>
                        <a:rPr lang="en-US" dirty="0" err="1"/>
                        <a:t>Analyse</a:t>
                      </a:r>
                      <a:r>
                        <a:rPr lang="en-US" dirty="0"/>
                        <a:t> White Rose</a:t>
                      </a:r>
                    </a:p>
                  </a:txBody>
                  <a:tcPr/>
                </a:tc>
                <a:tc>
                  <a:txBody>
                    <a:bodyPr/>
                    <a:lstStyle/>
                    <a:p>
                      <a:r>
                        <a:rPr lang="en-US" dirty="0" err="1"/>
                        <a:t>Analyse</a:t>
                      </a:r>
                      <a:r>
                        <a:rPr lang="en-US" dirty="0"/>
                        <a:t> another scheme (Oak?)</a:t>
                      </a:r>
                    </a:p>
                  </a:txBody>
                  <a:tcPr/>
                </a:tc>
                <a:tc>
                  <a:txBody>
                    <a:bodyPr/>
                    <a:lstStyle/>
                    <a:p>
                      <a:r>
                        <a:rPr lang="en-US" dirty="0"/>
                        <a:t>Common features and differences</a:t>
                      </a:r>
                    </a:p>
                  </a:txBody>
                  <a:tcPr/>
                </a:tc>
                <a:extLst>
                  <a:ext uri="{0D108BD9-81ED-4DB2-BD59-A6C34878D82A}">
                    <a16:rowId xmlns:a16="http://schemas.microsoft.com/office/drawing/2014/main" val="1747697933"/>
                  </a:ext>
                </a:extLst>
              </a:tr>
            </a:tbl>
          </a:graphicData>
        </a:graphic>
      </p:graphicFrame>
      <p:graphicFrame>
        <p:nvGraphicFramePr>
          <p:cNvPr id="5" name="Table 5">
            <a:extLst>
              <a:ext uri="{FF2B5EF4-FFF2-40B4-BE49-F238E27FC236}">
                <a16:creationId xmlns:a16="http://schemas.microsoft.com/office/drawing/2014/main" id="{64E49F18-411D-D3AD-1B21-B7A5B9F201F2}"/>
              </a:ext>
            </a:extLst>
          </p:cNvPr>
          <p:cNvGraphicFramePr>
            <a:graphicFrameLocks noGrp="1"/>
          </p:cNvGraphicFramePr>
          <p:nvPr>
            <p:extLst>
              <p:ext uri="{D42A27DB-BD31-4B8C-83A1-F6EECF244321}">
                <p14:modId xmlns:p14="http://schemas.microsoft.com/office/powerpoint/2010/main" val="817586099"/>
              </p:ext>
            </p:extLst>
          </p:nvPr>
        </p:nvGraphicFramePr>
        <p:xfrm>
          <a:off x="838199" y="3211284"/>
          <a:ext cx="10515600" cy="1656080"/>
        </p:xfrm>
        <a:graphic>
          <a:graphicData uri="http://schemas.openxmlformats.org/drawingml/2006/table">
            <a:tbl>
              <a:tblPr firstRow="1" bandRow="1">
                <a:tableStyleId>{5C22544A-7EE6-4342-B048-85BDC9FD1C3A}</a:tableStyleId>
              </a:tblPr>
              <a:tblGrid>
                <a:gridCol w="2224315">
                  <a:extLst>
                    <a:ext uri="{9D8B030D-6E8A-4147-A177-3AD203B41FA5}">
                      <a16:colId xmlns:a16="http://schemas.microsoft.com/office/drawing/2014/main" val="2345471002"/>
                    </a:ext>
                  </a:extLst>
                </a:gridCol>
                <a:gridCol w="2322286">
                  <a:extLst>
                    <a:ext uri="{9D8B030D-6E8A-4147-A177-3AD203B41FA5}">
                      <a16:colId xmlns:a16="http://schemas.microsoft.com/office/drawing/2014/main" val="742810964"/>
                    </a:ext>
                  </a:extLst>
                </a:gridCol>
                <a:gridCol w="2670629">
                  <a:extLst>
                    <a:ext uri="{9D8B030D-6E8A-4147-A177-3AD203B41FA5}">
                      <a16:colId xmlns:a16="http://schemas.microsoft.com/office/drawing/2014/main" val="3326012098"/>
                    </a:ext>
                  </a:extLst>
                </a:gridCol>
                <a:gridCol w="3298370">
                  <a:extLst>
                    <a:ext uri="{9D8B030D-6E8A-4147-A177-3AD203B41FA5}">
                      <a16:colId xmlns:a16="http://schemas.microsoft.com/office/drawing/2014/main" val="2162795919"/>
                    </a:ext>
                  </a:extLst>
                </a:gridCol>
              </a:tblGrid>
              <a:tr h="370840">
                <a:tc>
                  <a:txBody>
                    <a:bodyPr/>
                    <a:lstStyle/>
                    <a:p>
                      <a:r>
                        <a:rPr lang="en-US" dirty="0"/>
                        <a:t>9:00-10:00</a:t>
                      </a:r>
                    </a:p>
                  </a:txBody>
                  <a:tcPr/>
                </a:tc>
                <a:tc>
                  <a:txBody>
                    <a:bodyPr/>
                    <a:lstStyle/>
                    <a:p>
                      <a:r>
                        <a:rPr lang="en-US" dirty="0"/>
                        <a:t>10:00-12:00</a:t>
                      </a:r>
                    </a:p>
                  </a:txBody>
                  <a:tcPr/>
                </a:tc>
                <a:tc>
                  <a:txBody>
                    <a:bodyPr/>
                    <a:lstStyle/>
                    <a:p>
                      <a:r>
                        <a:rPr lang="en-US" dirty="0"/>
                        <a:t>13:00-14:30</a:t>
                      </a:r>
                    </a:p>
                  </a:txBody>
                  <a:tcPr/>
                </a:tc>
                <a:tc>
                  <a:txBody>
                    <a:bodyPr/>
                    <a:lstStyle/>
                    <a:p>
                      <a:r>
                        <a:rPr lang="en-US" dirty="0"/>
                        <a:t>15:00-16:30</a:t>
                      </a:r>
                    </a:p>
                  </a:txBody>
                  <a:tcPr/>
                </a:tc>
                <a:extLst>
                  <a:ext uri="{0D108BD9-81ED-4DB2-BD59-A6C34878D82A}">
                    <a16:rowId xmlns:a16="http://schemas.microsoft.com/office/drawing/2014/main" val="444730368"/>
                  </a:ext>
                </a:extLst>
              </a:tr>
              <a:tr h="370840">
                <a:tc>
                  <a:txBody>
                    <a:bodyPr/>
                    <a:lstStyle/>
                    <a:p>
                      <a:r>
                        <a:rPr lang="en-US" b="1" dirty="0"/>
                        <a:t>Introduce</a:t>
                      </a:r>
                    </a:p>
                  </a:txBody>
                  <a:tcPr/>
                </a:tc>
                <a:tc>
                  <a:txBody>
                    <a:bodyPr/>
                    <a:lstStyle/>
                    <a:p>
                      <a:r>
                        <a:rPr lang="en-US" b="1" dirty="0" err="1"/>
                        <a:t>Analyse</a:t>
                      </a:r>
                      <a:endParaRPr lang="en-US" b="1" dirty="0"/>
                    </a:p>
                  </a:txBody>
                  <a:tcPr/>
                </a:tc>
                <a:tc>
                  <a:txBody>
                    <a:bodyPr/>
                    <a:lstStyle/>
                    <a:p>
                      <a:r>
                        <a:rPr lang="en-US" b="1" dirty="0"/>
                        <a:t>Prepare</a:t>
                      </a:r>
                    </a:p>
                  </a:txBody>
                  <a:tcPr/>
                </a:tc>
                <a:tc>
                  <a:txBody>
                    <a:bodyPr/>
                    <a:lstStyle/>
                    <a:p>
                      <a:r>
                        <a:rPr lang="en-US" b="1" dirty="0" err="1"/>
                        <a:t>Analyse</a:t>
                      </a:r>
                      <a:endParaRPr lang="en-US" b="1" dirty="0"/>
                    </a:p>
                  </a:txBody>
                  <a:tcPr/>
                </a:tc>
                <a:extLst>
                  <a:ext uri="{0D108BD9-81ED-4DB2-BD59-A6C34878D82A}">
                    <a16:rowId xmlns:a16="http://schemas.microsoft.com/office/drawing/2014/main" val="3562535747"/>
                  </a:ext>
                </a:extLst>
              </a:tr>
              <a:tr h="370840">
                <a:tc>
                  <a:txBody>
                    <a:bodyPr/>
                    <a:lstStyle/>
                    <a:p>
                      <a:r>
                        <a:rPr lang="en-US" dirty="0"/>
                        <a:t>Use of diagnostic and hinge point activities</a:t>
                      </a:r>
                    </a:p>
                  </a:txBody>
                  <a:tcPr/>
                </a:tc>
                <a:tc>
                  <a:txBody>
                    <a:bodyPr/>
                    <a:lstStyle/>
                    <a:p>
                      <a:r>
                        <a:rPr lang="en-US" dirty="0"/>
                        <a:t>Examine 2 progression docs from NCETM</a:t>
                      </a:r>
                    </a:p>
                  </a:txBody>
                  <a:tcPr/>
                </a:tc>
                <a:tc>
                  <a:txBody>
                    <a:bodyPr/>
                    <a:lstStyle/>
                    <a:p>
                      <a:r>
                        <a:rPr lang="en-US" dirty="0"/>
                        <a:t>Create a set of hinge point questions for given progression</a:t>
                      </a:r>
                    </a:p>
                  </a:txBody>
                  <a:tcPr/>
                </a:tc>
                <a:tc>
                  <a:txBody>
                    <a:bodyPr/>
                    <a:lstStyle/>
                    <a:p>
                      <a:r>
                        <a:rPr lang="en-US" dirty="0" err="1"/>
                        <a:t>Analyse</a:t>
                      </a:r>
                      <a:r>
                        <a:rPr lang="en-US" dirty="0"/>
                        <a:t> a sequence for 2 age groups and compare to Assessment for Mastery docs</a:t>
                      </a:r>
                    </a:p>
                  </a:txBody>
                  <a:tcPr/>
                </a:tc>
                <a:extLst>
                  <a:ext uri="{0D108BD9-81ED-4DB2-BD59-A6C34878D82A}">
                    <a16:rowId xmlns:a16="http://schemas.microsoft.com/office/drawing/2014/main" val="3193306041"/>
                  </a:ext>
                </a:extLst>
              </a:tr>
            </a:tbl>
          </a:graphicData>
        </a:graphic>
      </p:graphicFrame>
      <p:graphicFrame>
        <p:nvGraphicFramePr>
          <p:cNvPr id="6" name="Table 6">
            <a:extLst>
              <a:ext uri="{FF2B5EF4-FFF2-40B4-BE49-F238E27FC236}">
                <a16:creationId xmlns:a16="http://schemas.microsoft.com/office/drawing/2014/main" id="{22FC085B-6AD2-FEA6-D3EB-AEF7C86580A7}"/>
              </a:ext>
            </a:extLst>
          </p:cNvPr>
          <p:cNvGraphicFramePr>
            <a:graphicFrameLocks noGrp="1"/>
          </p:cNvGraphicFramePr>
          <p:nvPr>
            <p:extLst>
              <p:ext uri="{D42A27DB-BD31-4B8C-83A1-F6EECF244321}">
                <p14:modId xmlns:p14="http://schemas.microsoft.com/office/powerpoint/2010/main" val="1914377159"/>
              </p:ext>
            </p:extLst>
          </p:nvPr>
        </p:nvGraphicFramePr>
        <p:xfrm>
          <a:off x="838198" y="5130300"/>
          <a:ext cx="10515599" cy="1381760"/>
        </p:xfrm>
        <a:graphic>
          <a:graphicData uri="http://schemas.openxmlformats.org/drawingml/2006/table">
            <a:tbl>
              <a:tblPr firstRow="1" bandRow="1">
                <a:tableStyleId>{5C22544A-7EE6-4342-B048-85BDC9FD1C3A}</a:tableStyleId>
              </a:tblPr>
              <a:tblGrid>
                <a:gridCol w="4166939">
                  <a:extLst>
                    <a:ext uri="{9D8B030D-6E8A-4147-A177-3AD203B41FA5}">
                      <a16:colId xmlns:a16="http://schemas.microsoft.com/office/drawing/2014/main" val="2536235077"/>
                    </a:ext>
                  </a:extLst>
                </a:gridCol>
                <a:gridCol w="4331368">
                  <a:extLst>
                    <a:ext uri="{9D8B030D-6E8A-4147-A177-3AD203B41FA5}">
                      <a16:colId xmlns:a16="http://schemas.microsoft.com/office/drawing/2014/main" val="2657432186"/>
                    </a:ext>
                  </a:extLst>
                </a:gridCol>
                <a:gridCol w="2017292">
                  <a:extLst>
                    <a:ext uri="{9D8B030D-6E8A-4147-A177-3AD203B41FA5}">
                      <a16:colId xmlns:a16="http://schemas.microsoft.com/office/drawing/2014/main" val="2371070815"/>
                    </a:ext>
                  </a:extLst>
                </a:gridCol>
              </a:tblGrid>
              <a:tr h="370840">
                <a:tc>
                  <a:txBody>
                    <a:bodyPr/>
                    <a:lstStyle/>
                    <a:p>
                      <a:r>
                        <a:rPr lang="en-US" dirty="0"/>
                        <a:t>9:00-12:00</a:t>
                      </a:r>
                    </a:p>
                  </a:txBody>
                  <a:tcPr/>
                </a:tc>
                <a:tc>
                  <a:txBody>
                    <a:bodyPr/>
                    <a:lstStyle/>
                    <a:p>
                      <a:r>
                        <a:rPr lang="en-US" dirty="0"/>
                        <a:t>13:00-15:00</a:t>
                      </a:r>
                    </a:p>
                  </a:txBody>
                  <a:tcPr/>
                </a:tc>
                <a:tc>
                  <a:txBody>
                    <a:bodyPr/>
                    <a:lstStyle/>
                    <a:p>
                      <a:r>
                        <a:rPr lang="en-US" dirty="0"/>
                        <a:t>15:00-16:00</a:t>
                      </a:r>
                    </a:p>
                  </a:txBody>
                  <a:tcPr/>
                </a:tc>
                <a:extLst>
                  <a:ext uri="{0D108BD9-81ED-4DB2-BD59-A6C34878D82A}">
                    <a16:rowId xmlns:a16="http://schemas.microsoft.com/office/drawing/2014/main" val="3748034875"/>
                  </a:ext>
                </a:extLst>
              </a:tr>
              <a:tr h="370840">
                <a:tc>
                  <a:txBody>
                    <a:bodyPr/>
                    <a:lstStyle/>
                    <a:p>
                      <a:r>
                        <a:rPr lang="en-US" b="1" dirty="0"/>
                        <a:t>Enact</a:t>
                      </a:r>
                    </a:p>
                  </a:txBody>
                  <a:tcPr/>
                </a:tc>
                <a:tc>
                  <a:txBody>
                    <a:bodyPr/>
                    <a:lstStyle/>
                    <a:p>
                      <a:r>
                        <a:rPr lang="en-US" b="1" dirty="0"/>
                        <a:t>Enact</a:t>
                      </a:r>
                    </a:p>
                  </a:txBody>
                  <a:tcPr/>
                </a:tc>
                <a:tc>
                  <a:txBody>
                    <a:bodyPr/>
                    <a:lstStyle/>
                    <a:p>
                      <a:r>
                        <a:rPr lang="en-US" b="1" dirty="0"/>
                        <a:t>Assess</a:t>
                      </a:r>
                    </a:p>
                  </a:txBody>
                  <a:tcPr/>
                </a:tc>
                <a:extLst>
                  <a:ext uri="{0D108BD9-81ED-4DB2-BD59-A6C34878D82A}">
                    <a16:rowId xmlns:a16="http://schemas.microsoft.com/office/drawing/2014/main" val="3213730730"/>
                  </a:ext>
                </a:extLst>
              </a:tr>
              <a:tr h="370840">
                <a:tc>
                  <a:txBody>
                    <a:bodyPr/>
                    <a:lstStyle/>
                    <a:p>
                      <a:r>
                        <a:rPr lang="en-US" dirty="0"/>
                        <a:t>Co-plan a sequence of lessons</a:t>
                      </a:r>
                    </a:p>
                  </a:txBody>
                  <a:tcPr/>
                </a:tc>
                <a:tc>
                  <a:txBody>
                    <a:bodyPr/>
                    <a:lstStyle/>
                    <a:p>
                      <a:r>
                        <a:rPr lang="en-US" dirty="0"/>
                        <a:t>Co-plan 3 individual lessons, with representations, key questions; hinge points</a:t>
                      </a:r>
                    </a:p>
                  </a:txBody>
                  <a:tcPr/>
                </a:tc>
                <a:tc>
                  <a:txBody>
                    <a:bodyPr/>
                    <a:lstStyle/>
                    <a:p>
                      <a:r>
                        <a:rPr lang="en-US" dirty="0"/>
                        <a:t>Present sequences for oral feedback</a:t>
                      </a:r>
                    </a:p>
                  </a:txBody>
                  <a:tcPr/>
                </a:tc>
                <a:extLst>
                  <a:ext uri="{0D108BD9-81ED-4DB2-BD59-A6C34878D82A}">
                    <a16:rowId xmlns:a16="http://schemas.microsoft.com/office/drawing/2014/main" val="1310712596"/>
                  </a:ext>
                </a:extLst>
              </a:tr>
            </a:tbl>
          </a:graphicData>
        </a:graphic>
      </p:graphicFrame>
      <p:pic>
        <p:nvPicPr>
          <p:cNvPr id="3" name="Picture 2" descr="A picture containing font, logo, graphics, text&#10;&#10;Description automatically generated">
            <a:extLst>
              <a:ext uri="{FF2B5EF4-FFF2-40B4-BE49-F238E27FC236}">
                <a16:creationId xmlns:a16="http://schemas.microsoft.com/office/drawing/2014/main" id="{4ED72721-3645-E866-8C02-2DC6F798AA16}"/>
              </a:ext>
            </a:extLst>
          </p:cNvPr>
          <p:cNvPicPr>
            <a:picLocks noChangeAspect="1"/>
          </p:cNvPicPr>
          <p:nvPr/>
        </p:nvPicPr>
        <p:blipFill>
          <a:blip r:embed="rId2"/>
          <a:stretch>
            <a:fillRect/>
          </a:stretch>
        </p:blipFill>
        <p:spPr>
          <a:xfrm>
            <a:off x="10397066" y="0"/>
            <a:ext cx="1794934" cy="839095"/>
          </a:xfrm>
          <a:prstGeom prst="rect">
            <a:avLst/>
          </a:prstGeom>
        </p:spPr>
      </p:pic>
    </p:spTree>
    <p:extLst>
      <p:ext uri="{BB962C8B-B14F-4D97-AF65-F5344CB8AC3E}">
        <p14:creationId xmlns:p14="http://schemas.microsoft.com/office/powerpoint/2010/main" val="39509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5D2D-52E4-794C-5DB9-82B56967D281}"/>
              </a:ext>
            </a:extLst>
          </p:cNvPr>
          <p:cNvSpPr>
            <a:spLocks noGrp="1"/>
          </p:cNvSpPr>
          <p:nvPr>
            <p:ph type="title"/>
          </p:nvPr>
        </p:nvSpPr>
        <p:spPr/>
        <p:txBody>
          <a:bodyPr/>
          <a:lstStyle/>
          <a:p>
            <a:r>
              <a:rPr lang="en-US" dirty="0"/>
              <a:t>Year 2</a:t>
            </a:r>
          </a:p>
        </p:txBody>
      </p:sp>
      <p:graphicFrame>
        <p:nvGraphicFramePr>
          <p:cNvPr id="4" name="Table 4">
            <a:extLst>
              <a:ext uri="{FF2B5EF4-FFF2-40B4-BE49-F238E27FC236}">
                <a16:creationId xmlns:a16="http://schemas.microsoft.com/office/drawing/2014/main" id="{D8D6E240-3FCC-3623-EDF9-CA4815913298}"/>
              </a:ext>
            </a:extLst>
          </p:cNvPr>
          <p:cNvGraphicFramePr>
            <a:graphicFrameLocks noGrp="1"/>
          </p:cNvGraphicFramePr>
          <p:nvPr>
            <p:ph idx="1"/>
            <p:extLst>
              <p:ext uri="{D42A27DB-BD31-4B8C-83A1-F6EECF244321}">
                <p14:modId xmlns:p14="http://schemas.microsoft.com/office/powerpoint/2010/main" val="2341964600"/>
              </p:ext>
            </p:extLst>
          </p:nvPr>
        </p:nvGraphicFramePr>
        <p:xfrm>
          <a:off x="838200" y="1825625"/>
          <a:ext cx="10515600" cy="19304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641418326"/>
                    </a:ext>
                  </a:extLst>
                </a:gridCol>
                <a:gridCol w="2628900">
                  <a:extLst>
                    <a:ext uri="{9D8B030D-6E8A-4147-A177-3AD203B41FA5}">
                      <a16:colId xmlns:a16="http://schemas.microsoft.com/office/drawing/2014/main" val="2765156200"/>
                    </a:ext>
                  </a:extLst>
                </a:gridCol>
                <a:gridCol w="2628900">
                  <a:extLst>
                    <a:ext uri="{9D8B030D-6E8A-4147-A177-3AD203B41FA5}">
                      <a16:colId xmlns:a16="http://schemas.microsoft.com/office/drawing/2014/main" val="3689336903"/>
                    </a:ext>
                  </a:extLst>
                </a:gridCol>
                <a:gridCol w="2628900">
                  <a:extLst>
                    <a:ext uri="{9D8B030D-6E8A-4147-A177-3AD203B41FA5}">
                      <a16:colId xmlns:a16="http://schemas.microsoft.com/office/drawing/2014/main" val="3728141069"/>
                    </a:ext>
                  </a:extLst>
                </a:gridCol>
              </a:tblGrid>
              <a:tr h="370840">
                <a:tc>
                  <a:txBody>
                    <a:bodyPr/>
                    <a:lstStyle/>
                    <a:p>
                      <a:r>
                        <a:rPr lang="en-US" dirty="0"/>
                        <a:t>9:00-10:00</a:t>
                      </a:r>
                    </a:p>
                  </a:txBody>
                  <a:tcPr/>
                </a:tc>
                <a:tc>
                  <a:txBody>
                    <a:bodyPr/>
                    <a:lstStyle/>
                    <a:p>
                      <a:r>
                        <a:rPr lang="en-US" dirty="0"/>
                        <a:t>10:00-12:00</a:t>
                      </a:r>
                    </a:p>
                  </a:txBody>
                  <a:tcPr/>
                </a:tc>
                <a:tc>
                  <a:txBody>
                    <a:bodyPr/>
                    <a:lstStyle/>
                    <a:p>
                      <a:r>
                        <a:rPr lang="en-US" dirty="0"/>
                        <a:t>13:00-15:00</a:t>
                      </a:r>
                    </a:p>
                  </a:txBody>
                  <a:tcPr/>
                </a:tc>
                <a:tc>
                  <a:txBody>
                    <a:bodyPr/>
                    <a:lstStyle/>
                    <a:p>
                      <a:r>
                        <a:rPr lang="en-US" dirty="0"/>
                        <a:t>15:30-16:30</a:t>
                      </a:r>
                    </a:p>
                  </a:txBody>
                  <a:tcPr/>
                </a:tc>
                <a:extLst>
                  <a:ext uri="{0D108BD9-81ED-4DB2-BD59-A6C34878D82A}">
                    <a16:rowId xmlns:a16="http://schemas.microsoft.com/office/drawing/2014/main" val="3754298579"/>
                  </a:ext>
                </a:extLst>
              </a:tr>
              <a:tr h="370840">
                <a:tc>
                  <a:txBody>
                    <a:bodyPr/>
                    <a:lstStyle/>
                    <a:p>
                      <a:r>
                        <a:rPr lang="en-US" b="1" dirty="0"/>
                        <a:t>Introduce</a:t>
                      </a:r>
                    </a:p>
                  </a:txBody>
                  <a:tcPr/>
                </a:tc>
                <a:tc>
                  <a:txBody>
                    <a:bodyPr/>
                    <a:lstStyle/>
                    <a:p>
                      <a:r>
                        <a:rPr lang="en-US" b="1" dirty="0" err="1"/>
                        <a:t>Analyse</a:t>
                      </a:r>
                      <a:r>
                        <a:rPr lang="en-US" b="1" dirty="0"/>
                        <a:t> </a:t>
                      </a:r>
                    </a:p>
                  </a:txBody>
                  <a:tcPr/>
                </a:tc>
                <a:tc>
                  <a:txBody>
                    <a:bodyPr/>
                    <a:lstStyle/>
                    <a:p>
                      <a:r>
                        <a:rPr lang="en-US" b="1" dirty="0" err="1"/>
                        <a:t>Analyse</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Prepare</a:t>
                      </a:r>
                    </a:p>
                  </a:txBody>
                  <a:tcPr/>
                </a:tc>
                <a:extLst>
                  <a:ext uri="{0D108BD9-81ED-4DB2-BD59-A6C34878D82A}">
                    <a16:rowId xmlns:a16="http://schemas.microsoft.com/office/drawing/2014/main" val="819486773"/>
                  </a:ext>
                </a:extLst>
              </a:tr>
              <a:tr h="370840">
                <a:tc>
                  <a:txBody>
                    <a:bodyPr/>
                    <a:lstStyle/>
                    <a:p>
                      <a:r>
                        <a:rPr lang="en-US" dirty="0" err="1"/>
                        <a:t>Bansho</a:t>
                      </a:r>
                      <a:r>
                        <a:rPr lang="en-US" dirty="0"/>
                        <a:t> and Working Walls</a:t>
                      </a:r>
                    </a:p>
                  </a:txBody>
                  <a:tcPr/>
                </a:tc>
                <a:tc>
                  <a:txBody>
                    <a:bodyPr/>
                    <a:lstStyle/>
                    <a:p>
                      <a:r>
                        <a:rPr lang="en-US" dirty="0"/>
                        <a:t>Read 6 articles and watch video on </a:t>
                      </a:r>
                      <a:r>
                        <a:rPr lang="en-US" dirty="0" err="1"/>
                        <a:t>Bansho</a:t>
                      </a:r>
                      <a:r>
                        <a:rPr lang="en-US" dirty="0"/>
                        <a:t> and create own summary of the technique</a:t>
                      </a:r>
                    </a:p>
                  </a:txBody>
                  <a:tcPr/>
                </a:tc>
                <a:tc>
                  <a:txBody>
                    <a:bodyPr/>
                    <a:lstStyle/>
                    <a:p>
                      <a:r>
                        <a:rPr lang="en-US" dirty="0"/>
                        <a:t>Examine examples of working walls. Compare and contrast to </a:t>
                      </a:r>
                      <a:r>
                        <a:rPr lang="en-US" dirty="0" err="1"/>
                        <a:t>Bansho</a:t>
                      </a: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small groups explore the different ways you can solve the problems</a:t>
                      </a:r>
                    </a:p>
                  </a:txBody>
                  <a:tcPr/>
                </a:tc>
                <a:extLst>
                  <a:ext uri="{0D108BD9-81ED-4DB2-BD59-A6C34878D82A}">
                    <a16:rowId xmlns:a16="http://schemas.microsoft.com/office/drawing/2014/main" val="16064219"/>
                  </a:ext>
                </a:extLst>
              </a:tr>
            </a:tbl>
          </a:graphicData>
        </a:graphic>
      </p:graphicFrame>
      <p:graphicFrame>
        <p:nvGraphicFramePr>
          <p:cNvPr id="5" name="Table 5">
            <a:extLst>
              <a:ext uri="{FF2B5EF4-FFF2-40B4-BE49-F238E27FC236}">
                <a16:creationId xmlns:a16="http://schemas.microsoft.com/office/drawing/2014/main" id="{AF64A530-0830-8B64-C4EA-D5CAF7AE5654}"/>
              </a:ext>
            </a:extLst>
          </p:cNvPr>
          <p:cNvGraphicFramePr>
            <a:graphicFrameLocks noGrp="1"/>
          </p:cNvGraphicFramePr>
          <p:nvPr>
            <p:extLst>
              <p:ext uri="{D42A27DB-BD31-4B8C-83A1-F6EECF244321}">
                <p14:modId xmlns:p14="http://schemas.microsoft.com/office/powerpoint/2010/main" val="3507502590"/>
              </p:ext>
            </p:extLst>
          </p:nvPr>
        </p:nvGraphicFramePr>
        <p:xfrm>
          <a:off x="838200" y="4006515"/>
          <a:ext cx="10515600" cy="19304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297688545"/>
                    </a:ext>
                  </a:extLst>
                </a:gridCol>
                <a:gridCol w="3505200">
                  <a:extLst>
                    <a:ext uri="{9D8B030D-6E8A-4147-A177-3AD203B41FA5}">
                      <a16:colId xmlns:a16="http://schemas.microsoft.com/office/drawing/2014/main" val="2652575788"/>
                    </a:ext>
                  </a:extLst>
                </a:gridCol>
                <a:gridCol w="3505200">
                  <a:extLst>
                    <a:ext uri="{9D8B030D-6E8A-4147-A177-3AD203B41FA5}">
                      <a16:colId xmlns:a16="http://schemas.microsoft.com/office/drawing/2014/main" val="1123522284"/>
                    </a:ext>
                  </a:extLst>
                </a:gridCol>
              </a:tblGrid>
              <a:tr h="370840">
                <a:tc>
                  <a:txBody>
                    <a:bodyPr/>
                    <a:lstStyle/>
                    <a:p>
                      <a:r>
                        <a:rPr lang="en-US" dirty="0"/>
                        <a:t>9:00-12:00</a:t>
                      </a:r>
                    </a:p>
                  </a:txBody>
                  <a:tcPr/>
                </a:tc>
                <a:tc>
                  <a:txBody>
                    <a:bodyPr/>
                    <a:lstStyle/>
                    <a:p>
                      <a:r>
                        <a:rPr lang="en-US" dirty="0"/>
                        <a:t>13:00-14:00</a:t>
                      </a:r>
                    </a:p>
                  </a:txBody>
                  <a:tcPr/>
                </a:tc>
                <a:tc>
                  <a:txBody>
                    <a:bodyPr/>
                    <a:lstStyle/>
                    <a:p>
                      <a:r>
                        <a:rPr lang="en-US" dirty="0"/>
                        <a:t>14:30-15:30</a:t>
                      </a:r>
                    </a:p>
                  </a:txBody>
                  <a:tcPr/>
                </a:tc>
                <a:extLst>
                  <a:ext uri="{0D108BD9-81ED-4DB2-BD59-A6C34878D82A}">
                    <a16:rowId xmlns:a16="http://schemas.microsoft.com/office/drawing/2014/main" val="1275935434"/>
                  </a:ext>
                </a:extLst>
              </a:tr>
              <a:tr h="370840">
                <a:tc>
                  <a:txBody>
                    <a:bodyPr/>
                    <a:lstStyle/>
                    <a:p>
                      <a:r>
                        <a:rPr lang="en-US" b="1" dirty="0"/>
                        <a:t>Enact</a:t>
                      </a:r>
                    </a:p>
                  </a:txBody>
                  <a:tcPr/>
                </a:tc>
                <a:tc>
                  <a:txBody>
                    <a:bodyPr/>
                    <a:lstStyle/>
                    <a:p>
                      <a:r>
                        <a:rPr lang="en-US" b="1" dirty="0"/>
                        <a:t>Enact</a:t>
                      </a:r>
                    </a:p>
                  </a:txBody>
                  <a:tcPr/>
                </a:tc>
                <a:tc>
                  <a:txBody>
                    <a:bodyPr/>
                    <a:lstStyle/>
                    <a:p>
                      <a:r>
                        <a:rPr lang="en-US" b="1" dirty="0"/>
                        <a:t>Assess</a:t>
                      </a:r>
                    </a:p>
                  </a:txBody>
                  <a:tcPr/>
                </a:tc>
                <a:extLst>
                  <a:ext uri="{0D108BD9-81ED-4DB2-BD59-A6C34878D82A}">
                    <a16:rowId xmlns:a16="http://schemas.microsoft.com/office/drawing/2014/main" val="1363474049"/>
                  </a:ext>
                </a:extLst>
              </a:tr>
              <a:tr h="370840">
                <a:tc>
                  <a:txBody>
                    <a:bodyPr/>
                    <a:lstStyle/>
                    <a:p>
                      <a:r>
                        <a:rPr lang="en-US" dirty="0"/>
                        <a:t>In small groups plan some question sequences to use with </a:t>
                      </a:r>
                      <a:r>
                        <a:rPr lang="en-US" dirty="0" err="1"/>
                        <a:t>Bansho</a:t>
                      </a:r>
                      <a:endParaRPr lang="en-US" dirty="0"/>
                    </a:p>
                  </a:txBody>
                  <a:tcPr/>
                </a:tc>
                <a:tc>
                  <a:txBody>
                    <a:bodyPr/>
                    <a:lstStyle/>
                    <a:p>
                      <a:r>
                        <a:rPr lang="en-US" dirty="0"/>
                        <a:t>Use the sequences with other groups</a:t>
                      </a:r>
                    </a:p>
                  </a:txBody>
                  <a:tcPr/>
                </a:tc>
                <a:tc>
                  <a:txBody>
                    <a:bodyPr/>
                    <a:lstStyle/>
                    <a:p>
                      <a:r>
                        <a:rPr lang="en-US" dirty="0"/>
                        <a:t>Peer and tutor feedback</a:t>
                      </a:r>
                    </a:p>
                    <a:p>
                      <a:r>
                        <a:rPr lang="en-US" dirty="0"/>
                        <a:t>Were you able to articulate a range of approaches? How did the </a:t>
                      </a:r>
                      <a:r>
                        <a:rPr lang="en-US" dirty="0" err="1"/>
                        <a:t>Bansho</a:t>
                      </a:r>
                      <a:r>
                        <a:rPr lang="en-US" dirty="0"/>
                        <a:t> help expose structures?</a:t>
                      </a:r>
                    </a:p>
                  </a:txBody>
                  <a:tcPr/>
                </a:tc>
                <a:extLst>
                  <a:ext uri="{0D108BD9-81ED-4DB2-BD59-A6C34878D82A}">
                    <a16:rowId xmlns:a16="http://schemas.microsoft.com/office/drawing/2014/main" val="1277742358"/>
                  </a:ext>
                </a:extLst>
              </a:tr>
            </a:tbl>
          </a:graphicData>
        </a:graphic>
      </p:graphicFrame>
      <p:pic>
        <p:nvPicPr>
          <p:cNvPr id="3" name="Picture 2" descr="A picture containing font, logo, graphics, text&#10;&#10;Description automatically generated">
            <a:extLst>
              <a:ext uri="{FF2B5EF4-FFF2-40B4-BE49-F238E27FC236}">
                <a16:creationId xmlns:a16="http://schemas.microsoft.com/office/drawing/2014/main" id="{B2CF4A23-DEFC-E965-8160-8A96FF046718}"/>
              </a:ext>
            </a:extLst>
          </p:cNvPr>
          <p:cNvPicPr>
            <a:picLocks noChangeAspect="1"/>
          </p:cNvPicPr>
          <p:nvPr/>
        </p:nvPicPr>
        <p:blipFill>
          <a:blip r:embed="rId2"/>
          <a:stretch>
            <a:fillRect/>
          </a:stretch>
        </p:blipFill>
        <p:spPr>
          <a:xfrm>
            <a:off x="9356448" y="10564"/>
            <a:ext cx="2835552" cy="1325563"/>
          </a:xfrm>
          <a:prstGeom prst="rect">
            <a:avLst/>
          </a:prstGeom>
        </p:spPr>
      </p:pic>
    </p:spTree>
    <p:extLst>
      <p:ext uri="{BB962C8B-B14F-4D97-AF65-F5344CB8AC3E}">
        <p14:creationId xmlns:p14="http://schemas.microsoft.com/office/powerpoint/2010/main" val="3520722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3357</Words>
  <Application>Microsoft Office PowerPoint</Application>
  <PresentationFormat>Widescreen</PresentationFormat>
  <Paragraphs>330</Paragraphs>
  <Slides>22</Slides>
  <Notes>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DengXian</vt:lpstr>
      <vt:lpstr>Arial</vt:lpstr>
      <vt:lpstr>Calibri</vt:lpstr>
      <vt:lpstr>Calibri Light</vt:lpstr>
      <vt:lpstr>Open Sans</vt:lpstr>
      <vt:lpstr>Times New Roman</vt:lpstr>
      <vt:lpstr>Office Theme</vt:lpstr>
      <vt:lpstr>ITaP models</vt:lpstr>
      <vt:lpstr>General model from NIoT</vt:lpstr>
      <vt:lpstr>Year 1 Subject knowledge audit</vt:lpstr>
      <vt:lpstr>Year 1 Phonics (and maths)  </vt:lpstr>
      <vt:lpstr>Year 1 - EYFS enhanced provision </vt:lpstr>
      <vt:lpstr>Year 2 - Resources</vt:lpstr>
      <vt:lpstr>Year 2 - Teacher &amp; TA / SENDI  (2 week placement)</vt:lpstr>
      <vt:lpstr>Year 2 - Planning a sequence mathematics</vt:lpstr>
      <vt:lpstr>Year 2</vt:lpstr>
      <vt:lpstr>BUT...from September 2024</vt:lpstr>
      <vt:lpstr>PowerPoint Presentation</vt:lpstr>
      <vt:lpstr>PowerPoint Presentation</vt:lpstr>
      <vt:lpstr>PowerPoint Presentation</vt:lpstr>
      <vt:lpstr>Nelson &amp; Campbell (2017, p. 132)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Breakout room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ITaP models</dc:title>
  <dc:creator>Ashley Compton</dc:creator>
  <cp:lastModifiedBy>Sally Bamber</cp:lastModifiedBy>
  <cp:revision>11</cp:revision>
  <dcterms:created xsi:type="dcterms:W3CDTF">2023-06-19T14:41:12Z</dcterms:created>
  <dcterms:modified xsi:type="dcterms:W3CDTF">2023-06-22T09:33:31Z</dcterms:modified>
</cp:coreProperties>
</file>