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8" r:id="rId3"/>
    <p:sldId id="309" r:id="rId4"/>
    <p:sldId id="312" r:id="rId5"/>
    <p:sldId id="313" r:id="rId6"/>
    <p:sldId id="315" r:id="rId7"/>
    <p:sldId id="357" r:id="rId8"/>
    <p:sldId id="316" r:id="rId9"/>
    <p:sldId id="355" r:id="rId10"/>
    <p:sldId id="310" r:id="rId11"/>
    <p:sldId id="349" r:id="rId12"/>
    <p:sldId id="360" r:id="rId13"/>
    <p:sldId id="351" r:id="rId14"/>
    <p:sldId id="353" r:id="rId15"/>
    <p:sldId id="356" r:id="rId16"/>
    <p:sldId id="332" r:id="rId17"/>
    <p:sldId id="331" r:id="rId18"/>
    <p:sldId id="341" r:id="rId19"/>
    <p:sldId id="314" r:id="rId20"/>
    <p:sldId id="362" r:id="rId21"/>
    <p:sldId id="361" r:id="rId22"/>
    <p:sldId id="363" r:id="rId23"/>
    <p:sldId id="358" r:id="rId24"/>
    <p:sldId id="345" r:id="rId25"/>
    <p:sldId id="346" r:id="rId26"/>
    <p:sldId id="347" r:id="rId27"/>
    <p:sldId id="364" r:id="rId28"/>
    <p:sldId id="365"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95" d="100"/>
          <a:sy n="95" d="100"/>
        </p:scale>
        <p:origin x="35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0938F-5AEE-4C47-B2D9-FCD73E059871}" type="doc">
      <dgm:prSet loTypeId="urn:microsoft.com/office/officeart/2005/8/layout/pyramid1" loCatId="pyramid" qsTypeId="urn:microsoft.com/office/officeart/2005/8/quickstyle/simple3" qsCatId="simple" csTypeId="urn:microsoft.com/office/officeart/2005/8/colors/accent1_2" csCatId="accent1" phldr="1"/>
      <dgm:spPr/>
    </dgm:pt>
    <dgm:pt modelId="{F30A002E-5D5C-4F68-9204-51542BBB76B3}">
      <dgm:prSet phldrT="[Text]"/>
      <dgm:spPr/>
      <dgm:t>
        <a:bodyPr/>
        <a:lstStyle/>
        <a:p>
          <a:r>
            <a:rPr lang="en-GB" dirty="0"/>
            <a:t>Maths PhD for mathematicians</a:t>
          </a:r>
        </a:p>
      </dgm:t>
    </dgm:pt>
    <dgm:pt modelId="{60C88321-67B0-4DDB-83DF-29A1F4E6B1E4}" type="parTrans" cxnId="{43672076-977F-4589-9185-1DC0473D01F5}">
      <dgm:prSet/>
      <dgm:spPr/>
      <dgm:t>
        <a:bodyPr/>
        <a:lstStyle/>
        <a:p>
          <a:endParaRPr lang="en-GB"/>
        </a:p>
      </dgm:t>
    </dgm:pt>
    <dgm:pt modelId="{92BB0207-DA7C-4436-B853-F038DB598640}" type="sibTrans" cxnId="{43672076-977F-4589-9185-1DC0473D01F5}">
      <dgm:prSet/>
      <dgm:spPr/>
      <dgm:t>
        <a:bodyPr/>
        <a:lstStyle/>
        <a:p>
          <a:endParaRPr lang="en-GB"/>
        </a:p>
      </dgm:t>
    </dgm:pt>
    <dgm:pt modelId="{40BCF0EB-8128-4E92-9C44-9F583B883614}">
      <dgm:prSet phldrT="[Text]"/>
      <dgm:spPr/>
      <dgm:t>
        <a:bodyPr/>
        <a:lstStyle/>
        <a:p>
          <a:pPr>
            <a:lnSpc>
              <a:spcPct val="100000"/>
            </a:lnSpc>
            <a:spcAft>
              <a:spcPts val="0"/>
            </a:spcAft>
          </a:pPr>
          <a:r>
            <a:rPr lang="en-GB" dirty="0"/>
            <a:t>Some further maths for work and study for many professions </a:t>
          </a:r>
        </a:p>
        <a:p>
          <a:pPr>
            <a:lnSpc>
              <a:spcPct val="90000"/>
            </a:lnSpc>
            <a:spcAft>
              <a:spcPct val="35000"/>
            </a:spcAft>
          </a:pPr>
          <a:r>
            <a:rPr lang="en-GB" dirty="0"/>
            <a:t>(</a:t>
          </a:r>
          <a:r>
            <a:rPr lang="en-GB" b="1" dirty="0"/>
            <a:t>secondary school maths</a:t>
          </a:r>
          <a:r>
            <a:rPr lang="en-GB" dirty="0"/>
            <a:t>) </a:t>
          </a:r>
        </a:p>
      </dgm:t>
    </dgm:pt>
    <dgm:pt modelId="{C2440685-F990-4F41-9203-A9F2EC5F367B}" type="parTrans" cxnId="{4ABB283B-9F75-45CE-BD0D-408DE23158D3}">
      <dgm:prSet/>
      <dgm:spPr/>
      <dgm:t>
        <a:bodyPr/>
        <a:lstStyle/>
        <a:p>
          <a:endParaRPr lang="en-GB"/>
        </a:p>
      </dgm:t>
    </dgm:pt>
    <dgm:pt modelId="{4B524340-92A5-473D-B0FF-1BF097B9D7F8}" type="sibTrans" cxnId="{4ABB283B-9F75-45CE-BD0D-408DE23158D3}">
      <dgm:prSet/>
      <dgm:spPr/>
      <dgm:t>
        <a:bodyPr/>
        <a:lstStyle/>
        <a:p>
          <a:endParaRPr lang="en-GB"/>
        </a:p>
      </dgm:t>
    </dgm:pt>
    <dgm:pt modelId="{34105913-692B-4A47-A71C-135FCCA7DCC2}">
      <dgm:prSet phldrT="[Text]"/>
      <dgm:spPr/>
      <dgm:t>
        <a:bodyPr/>
        <a:lstStyle/>
        <a:p>
          <a:r>
            <a:rPr lang="en-GB" dirty="0"/>
            <a:t>Numeracy plus for functioning critical citizens   </a:t>
          </a:r>
          <a:r>
            <a:rPr lang="en-GB" b="1" dirty="0"/>
            <a:t>(primary school maths plus)</a:t>
          </a:r>
        </a:p>
      </dgm:t>
    </dgm:pt>
    <dgm:pt modelId="{461DA785-0C2B-44EB-B032-D0186FEBE538}" type="parTrans" cxnId="{5D313B3F-004B-4DDB-A74F-F3456F466EDA}">
      <dgm:prSet/>
      <dgm:spPr/>
      <dgm:t>
        <a:bodyPr/>
        <a:lstStyle/>
        <a:p>
          <a:endParaRPr lang="en-GB"/>
        </a:p>
      </dgm:t>
    </dgm:pt>
    <dgm:pt modelId="{8C054799-19A9-467C-8F5A-E87BD006522F}" type="sibTrans" cxnId="{5D313B3F-004B-4DDB-A74F-F3456F466EDA}">
      <dgm:prSet/>
      <dgm:spPr/>
      <dgm:t>
        <a:bodyPr/>
        <a:lstStyle/>
        <a:p>
          <a:endParaRPr lang="en-GB"/>
        </a:p>
      </dgm:t>
    </dgm:pt>
    <dgm:pt modelId="{03AA1E5E-F3E9-4DFB-A8B2-CBD79E72FB34}">
      <dgm:prSet phldrT="[Text]"/>
      <dgm:spPr/>
      <dgm:t>
        <a:bodyPr/>
        <a:lstStyle/>
        <a:p>
          <a:r>
            <a:rPr lang="en-GB" dirty="0"/>
            <a:t>Advanced level maths for professional study, IT, Science</a:t>
          </a:r>
        </a:p>
      </dgm:t>
    </dgm:pt>
    <dgm:pt modelId="{8D415AF8-C52A-4CDF-B479-2B48FA9123BE}" type="parTrans" cxnId="{FBDD8273-5104-47CC-82DB-3C8F61325761}">
      <dgm:prSet/>
      <dgm:spPr/>
      <dgm:t>
        <a:bodyPr/>
        <a:lstStyle/>
        <a:p>
          <a:endParaRPr lang="en-GB"/>
        </a:p>
      </dgm:t>
    </dgm:pt>
    <dgm:pt modelId="{B5D66274-B8AE-4DAE-A5E6-7A1CF67136A8}" type="sibTrans" cxnId="{FBDD8273-5104-47CC-82DB-3C8F61325761}">
      <dgm:prSet/>
      <dgm:spPr/>
      <dgm:t>
        <a:bodyPr/>
        <a:lstStyle/>
        <a:p>
          <a:endParaRPr lang="en-GB"/>
        </a:p>
      </dgm:t>
    </dgm:pt>
    <dgm:pt modelId="{079D9727-1AC0-42EE-BB79-184500597E19}">
      <dgm:prSet phldrT="[Text]"/>
      <dgm:spPr/>
      <dgm:t>
        <a:bodyPr/>
        <a:lstStyle/>
        <a:p>
          <a:r>
            <a:rPr lang="en-GB" dirty="0"/>
            <a:t>Maths degree for highly numerate professions</a:t>
          </a:r>
        </a:p>
      </dgm:t>
    </dgm:pt>
    <dgm:pt modelId="{466685E3-A6AB-4E4A-9D81-277FC406C703}" type="parTrans" cxnId="{C58BB657-50CC-4EFB-BE4E-7CD142A3D1A8}">
      <dgm:prSet/>
      <dgm:spPr/>
      <dgm:t>
        <a:bodyPr/>
        <a:lstStyle/>
        <a:p>
          <a:endParaRPr lang="en-GB"/>
        </a:p>
      </dgm:t>
    </dgm:pt>
    <dgm:pt modelId="{E106EA9F-F9E3-4F82-9E6F-B8DB78DA1C22}" type="sibTrans" cxnId="{C58BB657-50CC-4EFB-BE4E-7CD142A3D1A8}">
      <dgm:prSet/>
      <dgm:spPr/>
      <dgm:t>
        <a:bodyPr/>
        <a:lstStyle/>
        <a:p>
          <a:endParaRPr lang="en-GB"/>
        </a:p>
      </dgm:t>
    </dgm:pt>
    <dgm:pt modelId="{972D6440-6DA0-41C6-A16E-815803B5787D}" type="pres">
      <dgm:prSet presAssocID="{8C60938F-5AEE-4C47-B2D9-FCD73E059871}" presName="Name0" presStyleCnt="0">
        <dgm:presLayoutVars>
          <dgm:dir/>
          <dgm:animLvl val="lvl"/>
          <dgm:resizeHandles val="exact"/>
        </dgm:presLayoutVars>
      </dgm:prSet>
      <dgm:spPr/>
    </dgm:pt>
    <dgm:pt modelId="{59D0D62A-8009-4B11-94FC-B6E149D90A4C}" type="pres">
      <dgm:prSet presAssocID="{F30A002E-5D5C-4F68-9204-51542BBB76B3}" presName="Name8" presStyleCnt="0"/>
      <dgm:spPr/>
    </dgm:pt>
    <dgm:pt modelId="{DCF24C2C-F488-486B-810A-26854FD2012E}" type="pres">
      <dgm:prSet presAssocID="{F30A002E-5D5C-4F68-9204-51542BBB76B3}" presName="level" presStyleLbl="node1" presStyleIdx="0" presStyleCnt="5">
        <dgm:presLayoutVars>
          <dgm:chMax val="1"/>
          <dgm:bulletEnabled val="1"/>
        </dgm:presLayoutVars>
      </dgm:prSet>
      <dgm:spPr/>
      <dgm:t>
        <a:bodyPr/>
        <a:lstStyle/>
        <a:p>
          <a:endParaRPr lang="en-US"/>
        </a:p>
      </dgm:t>
    </dgm:pt>
    <dgm:pt modelId="{3CDACAA8-D2B7-49D6-8CD2-C5C920642CAF}" type="pres">
      <dgm:prSet presAssocID="{F30A002E-5D5C-4F68-9204-51542BBB76B3}" presName="levelTx" presStyleLbl="revTx" presStyleIdx="0" presStyleCnt="0">
        <dgm:presLayoutVars>
          <dgm:chMax val="1"/>
          <dgm:bulletEnabled val="1"/>
        </dgm:presLayoutVars>
      </dgm:prSet>
      <dgm:spPr/>
      <dgm:t>
        <a:bodyPr/>
        <a:lstStyle/>
        <a:p>
          <a:endParaRPr lang="en-US"/>
        </a:p>
      </dgm:t>
    </dgm:pt>
    <dgm:pt modelId="{6BA24694-47F4-49DE-81B5-68393E13E59A}" type="pres">
      <dgm:prSet presAssocID="{079D9727-1AC0-42EE-BB79-184500597E19}" presName="Name8" presStyleCnt="0"/>
      <dgm:spPr/>
    </dgm:pt>
    <dgm:pt modelId="{9535DD86-66E2-4776-A591-338FE68D3F42}" type="pres">
      <dgm:prSet presAssocID="{079D9727-1AC0-42EE-BB79-184500597E19}" presName="level" presStyleLbl="node1" presStyleIdx="1" presStyleCnt="5">
        <dgm:presLayoutVars>
          <dgm:chMax val="1"/>
          <dgm:bulletEnabled val="1"/>
        </dgm:presLayoutVars>
      </dgm:prSet>
      <dgm:spPr/>
      <dgm:t>
        <a:bodyPr/>
        <a:lstStyle/>
        <a:p>
          <a:endParaRPr lang="en-US"/>
        </a:p>
      </dgm:t>
    </dgm:pt>
    <dgm:pt modelId="{331AB4F9-E689-480F-8769-63C7EB523F36}" type="pres">
      <dgm:prSet presAssocID="{079D9727-1AC0-42EE-BB79-184500597E19}" presName="levelTx" presStyleLbl="revTx" presStyleIdx="0" presStyleCnt="0">
        <dgm:presLayoutVars>
          <dgm:chMax val="1"/>
          <dgm:bulletEnabled val="1"/>
        </dgm:presLayoutVars>
      </dgm:prSet>
      <dgm:spPr/>
      <dgm:t>
        <a:bodyPr/>
        <a:lstStyle/>
        <a:p>
          <a:endParaRPr lang="en-US"/>
        </a:p>
      </dgm:t>
    </dgm:pt>
    <dgm:pt modelId="{ADD8B36E-2236-4AF8-BA7E-BD6D620A09E5}" type="pres">
      <dgm:prSet presAssocID="{03AA1E5E-F3E9-4DFB-A8B2-CBD79E72FB34}" presName="Name8" presStyleCnt="0"/>
      <dgm:spPr/>
    </dgm:pt>
    <dgm:pt modelId="{E7E45513-CD28-4D68-8F93-E5D2A5438E04}" type="pres">
      <dgm:prSet presAssocID="{03AA1E5E-F3E9-4DFB-A8B2-CBD79E72FB34}" presName="level" presStyleLbl="node1" presStyleIdx="2" presStyleCnt="5">
        <dgm:presLayoutVars>
          <dgm:chMax val="1"/>
          <dgm:bulletEnabled val="1"/>
        </dgm:presLayoutVars>
      </dgm:prSet>
      <dgm:spPr/>
      <dgm:t>
        <a:bodyPr/>
        <a:lstStyle/>
        <a:p>
          <a:endParaRPr lang="en-US"/>
        </a:p>
      </dgm:t>
    </dgm:pt>
    <dgm:pt modelId="{39FF4390-CE0C-4C78-834E-CA6E25C010D1}" type="pres">
      <dgm:prSet presAssocID="{03AA1E5E-F3E9-4DFB-A8B2-CBD79E72FB34}" presName="levelTx" presStyleLbl="revTx" presStyleIdx="0" presStyleCnt="0">
        <dgm:presLayoutVars>
          <dgm:chMax val="1"/>
          <dgm:bulletEnabled val="1"/>
        </dgm:presLayoutVars>
      </dgm:prSet>
      <dgm:spPr/>
      <dgm:t>
        <a:bodyPr/>
        <a:lstStyle/>
        <a:p>
          <a:endParaRPr lang="en-US"/>
        </a:p>
      </dgm:t>
    </dgm:pt>
    <dgm:pt modelId="{FA266375-8A96-4E6D-AD8B-0C1A6928C625}" type="pres">
      <dgm:prSet presAssocID="{40BCF0EB-8128-4E92-9C44-9F583B883614}" presName="Name8" presStyleCnt="0"/>
      <dgm:spPr/>
    </dgm:pt>
    <dgm:pt modelId="{CAE7B863-C257-4092-ACC1-C8D1245D0CC1}" type="pres">
      <dgm:prSet presAssocID="{40BCF0EB-8128-4E92-9C44-9F583B883614}" presName="level" presStyleLbl="node1" presStyleIdx="3" presStyleCnt="5">
        <dgm:presLayoutVars>
          <dgm:chMax val="1"/>
          <dgm:bulletEnabled val="1"/>
        </dgm:presLayoutVars>
      </dgm:prSet>
      <dgm:spPr/>
      <dgm:t>
        <a:bodyPr/>
        <a:lstStyle/>
        <a:p>
          <a:endParaRPr lang="en-US"/>
        </a:p>
      </dgm:t>
    </dgm:pt>
    <dgm:pt modelId="{8CBABD80-4A17-4184-AC0A-9773646BFF94}" type="pres">
      <dgm:prSet presAssocID="{40BCF0EB-8128-4E92-9C44-9F583B883614}" presName="levelTx" presStyleLbl="revTx" presStyleIdx="0" presStyleCnt="0">
        <dgm:presLayoutVars>
          <dgm:chMax val="1"/>
          <dgm:bulletEnabled val="1"/>
        </dgm:presLayoutVars>
      </dgm:prSet>
      <dgm:spPr/>
      <dgm:t>
        <a:bodyPr/>
        <a:lstStyle/>
        <a:p>
          <a:endParaRPr lang="en-US"/>
        </a:p>
      </dgm:t>
    </dgm:pt>
    <dgm:pt modelId="{7618D162-3C38-4D3C-9B1E-8E2D0C1A0050}" type="pres">
      <dgm:prSet presAssocID="{34105913-692B-4A47-A71C-135FCCA7DCC2}" presName="Name8" presStyleCnt="0"/>
      <dgm:spPr/>
    </dgm:pt>
    <dgm:pt modelId="{8B660A27-A0B7-4697-B51D-0F33D26C8CF7}" type="pres">
      <dgm:prSet presAssocID="{34105913-692B-4A47-A71C-135FCCA7DCC2}" presName="level" presStyleLbl="node1" presStyleIdx="4" presStyleCnt="5">
        <dgm:presLayoutVars>
          <dgm:chMax val="1"/>
          <dgm:bulletEnabled val="1"/>
        </dgm:presLayoutVars>
      </dgm:prSet>
      <dgm:spPr/>
      <dgm:t>
        <a:bodyPr/>
        <a:lstStyle/>
        <a:p>
          <a:endParaRPr lang="en-US"/>
        </a:p>
      </dgm:t>
    </dgm:pt>
    <dgm:pt modelId="{E63EF30C-03E0-4360-9FC2-4523FE3696D4}" type="pres">
      <dgm:prSet presAssocID="{34105913-692B-4A47-A71C-135FCCA7DCC2}" presName="levelTx" presStyleLbl="revTx" presStyleIdx="0" presStyleCnt="0">
        <dgm:presLayoutVars>
          <dgm:chMax val="1"/>
          <dgm:bulletEnabled val="1"/>
        </dgm:presLayoutVars>
      </dgm:prSet>
      <dgm:spPr/>
      <dgm:t>
        <a:bodyPr/>
        <a:lstStyle/>
        <a:p>
          <a:endParaRPr lang="en-US"/>
        </a:p>
      </dgm:t>
    </dgm:pt>
  </dgm:ptLst>
  <dgm:cxnLst>
    <dgm:cxn modelId="{529F362D-9053-40D8-946D-5AF29A9466C3}" type="presOf" srcId="{03AA1E5E-F3E9-4DFB-A8B2-CBD79E72FB34}" destId="{39FF4390-CE0C-4C78-834E-CA6E25C010D1}" srcOrd="1" destOrd="0" presId="urn:microsoft.com/office/officeart/2005/8/layout/pyramid1"/>
    <dgm:cxn modelId="{4ABB283B-9F75-45CE-BD0D-408DE23158D3}" srcId="{8C60938F-5AEE-4C47-B2D9-FCD73E059871}" destId="{40BCF0EB-8128-4E92-9C44-9F583B883614}" srcOrd="3" destOrd="0" parTransId="{C2440685-F990-4F41-9203-A9F2EC5F367B}" sibTransId="{4B524340-92A5-473D-B0FF-1BF097B9D7F8}"/>
    <dgm:cxn modelId="{67D94BF3-4DB1-4D80-9AAA-1627950B7D2A}" type="presOf" srcId="{03AA1E5E-F3E9-4DFB-A8B2-CBD79E72FB34}" destId="{E7E45513-CD28-4D68-8F93-E5D2A5438E04}" srcOrd="0" destOrd="0" presId="urn:microsoft.com/office/officeart/2005/8/layout/pyramid1"/>
    <dgm:cxn modelId="{7DEECAD0-A417-48C7-AF5D-33EAF815451F}" type="presOf" srcId="{079D9727-1AC0-42EE-BB79-184500597E19}" destId="{9535DD86-66E2-4776-A591-338FE68D3F42}" srcOrd="0" destOrd="0" presId="urn:microsoft.com/office/officeart/2005/8/layout/pyramid1"/>
    <dgm:cxn modelId="{0C0F2379-C86F-4C0D-9643-982EAAED3082}" type="presOf" srcId="{34105913-692B-4A47-A71C-135FCCA7DCC2}" destId="{E63EF30C-03E0-4360-9FC2-4523FE3696D4}" srcOrd="1" destOrd="0" presId="urn:microsoft.com/office/officeart/2005/8/layout/pyramid1"/>
    <dgm:cxn modelId="{43672076-977F-4589-9185-1DC0473D01F5}" srcId="{8C60938F-5AEE-4C47-B2D9-FCD73E059871}" destId="{F30A002E-5D5C-4F68-9204-51542BBB76B3}" srcOrd="0" destOrd="0" parTransId="{60C88321-67B0-4DDB-83DF-29A1F4E6B1E4}" sibTransId="{92BB0207-DA7C-4436-B853-F038DB598640}"/>
    <dgm:cxn modelId="{C43BEEC0-B359-43EF-94E7-898F63174C1C}" type="presOf" srcId="{34105913-692B-4A47-A71C-135FCCA7DCC2}" destId="{8B660A27-A0B7-4697-B51D-0F33D26C8CF7}" srcOrd="0" destOrd="0" presId="urn:microsoft.com/office/officeart/2005/8/layout/pyramid1"/>
    <dgm:cxn modelId="{79E2FDCB-D85D-43BA-BD1D-67BE2B249F23}" type="presOf" srcId="{40BCF0EB-8128-4E92-9C44-9F583B883614}" destId="{8CBABD80-4A17-4184-AC0A-9773646BFF94}" srcOrd="1" destOrd="0" presId="urn:microsoft.com/office/officeart/2005/8/layout/pyramid1"/>
    <dgm:cxn modelId="{FBDD8273-5104-47CC-82DB-3C8F61325761}" srcId="{8C60938F-5AEE-4C47-B2D9-FCD73E059871}" destId="{03AA1E5E-F3E9-4DFB-A8B2-CBD79E72FB34}" srcOrd="2" destOrd="0" parTransId="{8D415AF8-C52A-4CDF-B479-2B48FA9123BE}" sibTransId="{B5D66274-B8AE-4DAE-A5E6-7A1CF67136A8}"/>
    <dgm:cxn modelId="{634EB7B4-0EA4-45D9-9855-5D5746AF2C6C}" type="presOf" srcId="{40BCF0EB-8128-4E92-9C44-9F583B883614}" destId="{CAE7B863-C257-4092-ACC1-C8D1245D0CC1}" srcOrd="0" destOrd="0" presId="urn:microsoft.com/office/officeart/2005/8/layout/pyramid1"/>
    <dgm:cxn modelId="{EC5B7745-69F6-43E2-83C0-0E894AE46996}" type="presOf" srcId="{079D9727-1AC0-42EE-BB79-184500597E19}" destId="{331AB4F9-E689-480F-8769-63C7EB523F36}" srcOrd="1" destOrd="0" presId="urn:microsoft.com/office/officeart/2005/8/layout/pyramid1"/>
    <dgm:cxn modelId="{DCA675C6-CB02-46E0-B6A7-32953AA82BE3}" type="presOf" srcId="{F30A002E-5D5C-4F68-9204-51542BBB76B3}" destId="{DCF24C2C-F488-486B-810A-26854FD2012E}" srcOrd="0" destOrd="0" presId="urn:microsoft.com/office/officeart/2005/8/layout/pyramid1"/>
    <dgm:cxn modelId="{604035DD-941D-4A4B-B057-1D036D996FF1}" type="presOf" srcId="{8C60938F-5AEE-4C47-B2D9-FCD73E059871}" destId="{972D6440-6DA0-41C6-A16E-815803B5787D}" srcOrd="0" destOrd="0" presId="urn:microsoft.com/office/officeart/2005/8/layout/pyramid1"/>
    <dgm:cxn modelId="{C58BB657-50CC-4EFB-BE4E-7CD142A3D1A8}" srcId="{8C60938F-5AEE-4C47-B2D9-FCD73E059871}" destId="{079D9727-1AC0-42EE-BB79-184500597E19}" srcOrd="1" destOrd="0" parTransId="{466685E3-A6AB-4E4A-9D81-277FC406C703}" sibTransId="{E106EA9F-F9E3-4F82-9E6F-B8DB78DA1C22}"/>
    <dgm:cxn modelId="{D0500D75-D8D2-487F-8151-BAEFD1649B50}" type="presOf" srcId="{F30A002E-5D5C-4F68-9204-51542BBB76B3}" destId="{3CDACAA8-D2B7-49D6-8CD2-C5C920642CAF}" srcOrd="1" destOrd="0" presId="urn:microsoft.com/office/officeart/2005/8/layout/pyramid1"/>
    <dgm:cxn modelId="{5D313B3F-004B-4DDB-A74F-F3456F466EDA}" srcId="{8C60938F-5AEE-4C47-B2D9-FCD73E059871}" destId="{34105913-692B-4A47-A71C-135FCCA7DCC2}" srcOrd="4" destOrd="0" parTransId="{461DA785-0C2B-44EB-B032-D0186FEBE538}" sibTransId="{8C054799-19A9-467C-8F5A-E87BD006522F}"/>
    <dgm:cxn modelId="{66FE2791-2C93-4047-A0F2-A07C63C2B98D}" type="presParOf" srcId="{972D6440-6DA0-41C6-A16E-815803B5787D}" destId="{59D0D62A-8009-4B11-94FC-B6E149D90A4C}" srcOrd="0" destOrd="0" presId="urn:microsoft.com/office/officeart/2005/8/layout/pyramid1"/>
    <dgm:cxn modelId="{DB459F78-5127-4A16-BE38-FF2DDB624659}" type="presParOf" srcId="{59D0D62A-8009-4B11-94FC-B6E149D90A4C}" destId="{DCF24C2C-F488-486B-810A-26854FD2012E}" srcOrd="0" destOrd="0" presId="urn:microsoft.com/office/officeart/2005/8/layout/pyramid1"/>
    <dgm:cxn modelId="{75433829-0B86-43D8-9346-4358B15091D9}" type="presParOf" srcId="{59D0D62A-8009-4B11-94FC-B6E149D90A4C}" destId="{3CDACAA8-D2B7-49D6-8CD2-C5C920642CAF}" srcOrd="1" destOrd="0" presId="urn:microsoft.com/office/officeart/2005/8/layout/pyramid1"/>
    <dgm:cxn modelId="{D0F81BE7-82A0-4D60-9024-352B9B32EB1E}" type="presParOf" srcId="{972D6440-6DA0-41C6-A16E-815803B5787D}" destId="{6BA24694-47F4-49DE-81B5-68393E13E59A}" srcOrd="1" destOrd="0" presId="urn:microsoft.com/office/officeart/2005/8/layout/pyramid1"/>
    <dgm:cxn modelId="{9470D9A2-A991-4C4F-88AE-A3569F9F28C7}" type="presParOf" srcId="{6BA24694-47F4-49DE-81B5-68393E13E59A}" destId="{9535DD86-66E2-4776-A591-338FE68D3F42}" srcOrd="0" destOrd="0" presId="urn:microsoft.com/office/officeart/2005/8/layout/pyramid1"/>
    <dgm:cxn modelId="{03F4CCC0-6838-4FCD-BE78-8B12595EFAB1}" type="presParOf" srcId="{6BA24694-47F4-49DE-81B5-68393E13E59A}" destId="{331AB4F9-E689-480F-8769-63C7EB523F36}" srcOrd="1" destOrd="0" presId="urn:microsoft.com/office/officeart/2005/8/layout/pyramid1"/>
    <dgm:cxn modelId="{4B05A4B9-CAE6-4977-B6CC-23A8808AA464}" type="presParOf" srcId="{972D6440-6DA0-41C6-A16E-815803B5787D}" destId="{ADD8B36E-2236-4AF8-BA7E-BD6D620A09E5}" srcOrd="2" destOrd="0" presId="urn:microsoft.com/office/officeart/2005/8/layout/pyramid1"/>
    <dgm:cxn modelId="{66D15A17-4443-434C-8356-1881B2EC0038}" type="presParOf" srcId="{ADD8B36E-2236-4AF8-BA7E-BD6D620A09E5}" destId="{E7E45513-CD28-4D68-8F93-E5D2A5438E04}" srcOrd="0" destOrd="0" presId="urn:microsoft.com/office/officeart/2005/8/layout/pyramid1"/>
    <dgm:cxn modelId="{370D8A51-E44F-485E-BB97-BA525046F615}" type="presParOf" srcId="{ADD8B36E-2236-4AF8-BA7E-BD6D620A09E5}" destId="{39FF4390-CE0C-4C78-834E-CA6E25C010D1}" srcOrd="1" destOrd="0" presId="urn:microsoft.com/office/officeart/2005/8/layout/pyramid1"/>
    <dgm:cxn modelId="{99EAB9DE-2CFF-4374-9E09-3B71535924F5}" type="presParOf" srcId="{972D6440-6DA0-41C6-A16E-815803B5787D}" destId="{FA266375-8A96-4E6D-AD8B-0C1A6928C625}" srcOrd="3" destOrd="0" presId="urn:microsoft.com/office/officeart/2005/8/layout/pyramid1"/>
    <dgm:cxn modelId="{23B51894-0F5E-4C90-A1D8-A60B5883961B}" type="presParOf" srcId="{FA266375-8A96-4E6D-AD8B-0C1A6928C625}" destId="{CAE7B863-C257-4092-ACC1-C8D1245D0CC1}" srcOrd="0" destOrd="0" presId="urn:microsoft.com/office/officeart/2005/8/layout/pyramid1"/>
    <dgm:cxn modelId="{B8648B84-4AC6-41F2-B8EF-DDF3FAF4A90A}" type="presParOf" srcId="{FA266375-8A96-4E6D-AD8B-0C1A6928C625}" destId="{8CBABD80-4A17-4184-AC0A-9773646BFF94}" srcOrd="1" destOrd="0" presId="urn:microsoft.com/office/officeart/2005/8/layout/pyramid1"/>
    <dgm:cxn modelId="{794C62D8-2161-4451-A47B-327B0E879CBE}" type="presParOf" srcId="{972D6440-6DA0-41C6-A16E-815803B5787D}" destId="{7618D162-3C38-4D3C-9B1E-8E2D0C1A0050}" srcOrd="4" destOrd="0" presId="urn:microsoft.com/office/officeart/2005/8/layout/pyramid1"/>
    <dgm:cxn modelId="{EA2A5E8C-749E-4808-9C74-A88464E70A69}" type="presParOf" srcId="{7618D162-3C38-4D3C-9B1E-8E2D0C1A0050}" destId="{8B660A27-A0B7-4697-B51D-0F33D26C8CF7}" srcOrd="0" destOrd="0" presId="urn:microsoft.com/office/officeart/2005/8/layout/pyramid1"/>
    <dgm:cxn modelId="{C39A3C64-6920-4D1F-B156-833A5A084FC5}" type="presParOf" srcId="{7618D162-3C38-4D3C-9B1E-8E2D0C1A0050}" destId="{E63EF30C-03E0-4360-9FC2-4523FE3696D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73A85-6DFC-46C3-91C8-23A8AE8F00E0}"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76CFC80-C1E9-4360-B920-800AD2E6B83F}">
      <dgm:prSet phldrT="[Text]"/>
      <dgm:spPr/>
      <dgm:t>
        <a:bodyPr/>
        <a:lstStyle/>
        <a:p>
          <a:r>
            <a:rPr lang="en-GB" dirty="0"/>
            <a:t>Business, Corporations</a:t>
          </a:r>
          <a:endParaRPr lang="en-US" dirty="0"/>
        </a:p>
      </dgm:t>
    </dgm:pt>
    <dgm:pt modelId="{02085929-D754-415E-AF82-DF174A46AC64}" type="parTrans" cxnId="{F6C57839-9572-467E-9A59-C37C1C6CDD35}">
      <dgm:prSet/>
      <dgm:spPr/>
      <dgm:t>
        <a:bodyPr/>
        <a:lstStyle/>
        <a:p>
          <a:endParaRPr lang="en-US"/>
        </a:p>
      </dgm:t>
    </dgm:pt>
    <dgm:pt modelId="{D2ECB82C-5A7C-4681-8FB9-AD1B4C09F954}" type="sibTrans" cxnId="{F6C57839-9572-467E-9A59-C37C1C6CDD35}">
      <dgm:prSet/>
      <dgm:spPr/>
      <dgm:t>
        <a:bodyPr/>
        <a:lstStyle/>
        <a:p>
          <a:endParaRPr lang="en-US"/>
        </a:p>
      </dgm:t>
    </dgm:pt>
    <dgm:pt modelId="{540B9780-4FA1-4B20-B15B-26E83496A0AD}">
      <dgm:prSet phldrT="[Text]"/>
      <dgm:spPr/>
      <dgm:t>
        <a:bodyPr/>
        <a:lstStyle/>
        <a:p>
          <a:r>
            <a:rPr lang="en-GB" dirty="0"/>
            <a:t>State, Government</a:t>
          </a:r>
          <a:endParaRPr lang="en-US" dirty="0"/>
        </a:p>
      </dgm:t>
    </dgm:pt>
    <dgm:pt modelId="{A6F2EE5A-3BE6-4F2A-A98A-0268F0AB798E}" type="parTrans" cxnId="{7FFB0BB2-FED2-48E4-A458-F235EA442495}">
      <dgm:prSet/>
      <dgm:spPr/>
      <dgm:t>
        <a:bodyPr/>
        <a:lstStyle/>
        <a:p>
          <a:endParaRPr lang="en-US"/>
        </a:p>
      </dgm:t>
    </dgm:pt>
    <dgm:pt modelId="{50DE7CFA-9E6B-4083-80CD-C16AEC7854C0}" type="sibTrans" cxnId="{7FFB0BB2-FED2-48E4-A458-F235EA442495}">
      <dgm:prSet/>
      <dgm:spPr/>
      <dgm:t>
        <a:bodyPr/>
        <a:lstStyle/>
        <a:p>
          <a:endParaRPr lang="en-US"/>
        </a:p>
      </dgm:t>
    </dgm:pt>
    <dgm:pt modelId="{79E8CF4D-573D-4A33-8B04-9686FBF5BDA8}">
      <dgm:prSet phldrT="[Text]"/>
      <dgm:spPr/>
      <dgm:t>
        <a:bodyPr/>
        <a:lstStyle/>
        <a:p>
          <a:r>
            <a:rPr lang="en-GB" dirty="0"/>
            <a:t>Specialist Mathematicians</a:t>
          </a:r>
          <a:endParaRPr lang="en-US" dirty="0"/>
        </a:p>
      </dgm:t>
    </dgm:pt>
    <dgm:pt modelId="{8BEF3C28-1345-478C-85A8-FC67B77A1F72}" type="parTrans" cxnId="{C8F7AED6-9F25-4AA7-A124-03E238E8163C}">
      <dgm:prSet/>
      <dgm:spPr/>
      <dgm:t>
        <a:bodyPr/>
        <a:lstStyle/>
        <a:p>
          <a:endParaRPr lang="en-US"/>
        </a:p>
      </dgm:t>
    </dgm:pt>
    <dgm:pt modelId="{BF25DF19-2312-4514-989C-F1F612E6EE53}" type="sibTrans" cxnId="{C8F7AED6-9F25-4AA7-A124-03E238E8163C}">
      <dgm:prSet/>
      <dgm:spPr/>
      <dgm:t>
        <a:bodyPr/>
        <a:lstStyle/>
        <a:p>
          <a:endParaRPr lang="en-US"/>
        </a:p>
      </dgm:t>
    </dgm:pt>
    <dgm:pt modelId="{8C0938B2-0FD9-4E3A-9031-B8E30D8C270F}">
      <dgm:prSet phldrT="[Text]"/>
      <dgm:spPr/>
      <dgm:t>
        <a:bodyPr/>
        <a:lstStyle/>
        <a:p>
          <a:r>
            <a:rPr lang="en-GB" dirty="0"/>
            <a:t>Surveillance Capitalism and State</a:t>
          </a:r>
          <a:endParaRPr lang="en-US" dirty="0"/>
        </a:p>
      </dgm:t>
    </dgm:pt>
    <dgm:pt modelId="{C551C9C7-99A3-4F1D-BC85-6B71F660DB33}" type="parTrans" cxnId="{66F590B7-BBF2-4623-896F-29063C493D1B}">
      <dgm:prSet/>
      <dgm:spPr/>
      <dgm:t>
        <a:bodyPr/>
        <a:lstStyle/>
        <a:p>
          <a:endParaRPr lang="en-US"/>
        </a:p>
      </dgm:t>
    </dgm:pt>
    <dgm:pt modelId="{C2E3AE8A-8D58-47C1-AB1A-C30F12EE56F8}" type="sibTrans" cxnId="{66F590B7-BBF2-4623-896F-29063C493D1B}">
      <dgm:prSet/>
      <dgm:spPr/>
      <dgm:t>
        <a:bodyPr/>
        <a:lstStyle/>
        <a:p>
          <a:endParaRPr lang="en-US"/>
        </a:p>
      </dgm:t>
    </dgm:pt>
    <dgm:pt modelId="{000D6A5F-B886-456E-BB03-FA008C0F11C6}" type="pres">
      <dgm:prSet presAssocID="{52673A85-6DFC-46C3-91C8-23A8AE8F00E0}" presName="compositeShape" presStyleCnt="0">
        <dgm:presLayoutVars>
          <dgm:chMax val="9"/>
          <dgm:dir/>
          <dgm:resizeHandles val="exact"/>
        </dgm:presLayoutVars>
      </dgm:prSet>
      <dgm:spPr/>
      <dgm:t>
        <a:bodyPr/>
        <a:lstStyle/>
        <a:p>
          <a:endParaRPr lang="en-US"/>
        </a:p>
      </dgm:t>
    </dgm:pt>
    <dgm:pt modelId="{28466825-7DF3-42C7-B48F-59DBBC7B9AF8}" type="pres">
      <dgm:prSet presAssocID="{52673A85-6DFC-46C3-91C8-23A8AE8F00E0}" presName="triangle1" presStyleLbl="node1" presStyleIdx="0" presStyleCnt="4">
        <dgm:presLayoutVars>
          <dgm:bulletEnabled val="1"/>
        </dgm:presLayoutVars>
      </dgm:prSet>
      <dgm:spPr/>
      <dgm:t>
        <a:bodyPr/>
        <a:lstStyle/>
        <a:p>
          <a:endParaRPr lang="en-US"/>
        </a:p>
      </dgm:t>
    </dgm:pt>
    <dgm:pt modelId="{5FE80D22-73A5-49C7-8FBC-3155196C2224}" type="pres">
      <dgm:prSet presAssocID="{52673A85-6DFC-46C3-91C8-23A8AE8F00E0}" presName="triangle2" presStyleLbl="node1" presStyleIdx="1" presStyleCnt="4">
        <dgm:presLayoutVars>
          <dgm:bulletEnabled val="1"/>
        </dgm:presLayoutVars>
      </dgm:prSet>
      <dgm:spPr/>
      <dgm:t>
        <a:bodyPr/>
        <a:lstStyle/>
        <a:p>
          <a:endParaRPr lang="en-US"/>
        </a:p>
      </dgm:t>
    </dgm:pt>
    <dgm:pt modelId="{6B9F7AF3-E21E-4731-A736-BDF5ABB4CFEB}" type="pres">
      <dgm:prSet presAssocID="{52673A85-6DFC-46C3-91C8-23A8AE8F00E0}" presName="triangle3" presStyleLbl="node1" presStyleIdx="2" presStyleCnt="4">
        <dgm:presLayoutVars>
          <dgm:bulletEnabled val="1"/>
        </dgm:presLayoutVars>
      </dgm:prSet>
      <dgm:spPr/>
      <dgm:t>
        <a:bodyPr/>
        <a:lstStyle/>
        <a:p>
          <a:endParaRPr lang="en-US"/>
        </a:p>
      </dgm:t>
    </dgm:pt>
    <dgm:pt modelId="{6EFF7B77-9212-41CF-A35B-3C53D571A1B7}" type="pres">
      <dgm:prSet presAssocID="{52673A85-6DFC-46C3-91C8-23A8AE8F00E0}" presName="triangle4" presStyleLbl="node1" presStyleIdx="3" presStyleCnt="4">
        <dgm:presLayoutVars>
          <dgm:bulletEnabled val="1"/>
        </dgm:presLayoutVars>
      </dgm:prSet>
      <dgm:spPr/>
      <dgm:t>
        <a:bodyPr/>
        <a:lstStyle/>
        <a:p>
          <a:endParaRPr lang="en-US"/>
        </a:p>
      </dgm:t>
    </dgm:pt>
  </dgm:ptLst>
  <dgm:cxnLst>
    <dgm:cxn modelId="{66F590B7-BBF2-4623-896F-29063C493D1B}" srcId="{52673A85-6DFC-46C3-91C8-23A8AE8F00E0}" destId="{8C0938B2-0FD9-4E3A-9031-B8E30D8C270F}" srcOrd="2" destOrd="0" parTransId="{C551C9C7-99A3-4F1D-BC85-6B71F660DB33}" sibTransId="{C2E3AE8A-8D58-47C1-AB1A-C30F12EE56F8}"/>
    <dgm:cxn modelId="{7FFB0BB2-FED2-48E4-A458-F235EA442495}" srcId="{52673A85-6DFC-46C3-91C8-23A8AE8F00E0}" destId="{540B9780-4FA1-4B20-B15B-26E83496A0AD}" srcOrd="1" destOrd="0" parTransId="{A6F2EE5A-3BE6-4F2A-A98A-0268F0AB798E}" sibTransId="{50DE7CFA-9E6B-4083-80CD-C16AEC7854C0}"/>
    <dgm:cxn modelId="{C8F7AED6-9F25-4AA7-A124-03E238E8163C}" srcId="{52673A85-6DFC-46C3-91C8-23A8AE8F00E0}" destId="{79E8CF4D-573D-4A33-8B04-9686FBF5BDA8}" srcOrd="3" destOrd="0" parTransId="{8BEF3C28-1345-478C-85A8-FC67B77A1F72}" sibTransId="{BF25DF19-2312-4514-989C-F1F612E6EE53}"/>
    <dgm:cxn modelId="{BAD310E4-D889-46B5-A379-56902F8F1383}" type="presOf" srcId="{540B9780-4FA1-4B20-B15B-26E83496A0AD}" destId="{5FE80D22-73A5-49C7-8FBC-3155196C2224}" srcOrd="0" destOrd="0" presId="urn:microsoft.com/office/officeart/2005/8/layout/pyramid4"/>
    <dgm:cxn modelId="{3EDCAE59-75E1-4555-858B-E2725EFBAF97}" type="presOf" srcId="{8C0938B2-0FD9-4E3A-9031-B8E30D8C270F}" destId="{6B9F7AF3-E21E-4731-A736-BDF5ABB4CFEB}" srcOrd="0" destOrd="0" presId="urn:microsoft.com/office/officeart/2005/8/layout/pyramid4"/>
    <dgm:cxn modelId="{4518718A-E457-4C44-AAC0-70B9BB4DBA95}" type="presOf" srcId="{52673A85-6DFC-46C3-91C8-23A8AE8F00E0}" destId="{000D6A5F-B886-456E-BB03-FA008C0F11C6}" srcOrd="0" destOrd="0" presId="urn:microsoft.com/office/officeart/2005/8/layout/pyramid4"/>
    <dgm:cxn modelId="{F6C57839-9572-467E-9A59-C37C1C6CDD35}" srcId="{52673A85-6DFC-46C3-91C8-23A8AE8F00E0}" destId="{F76CFC80-C1E9-4360-B920-800AD2E6B83F}" srcOrd="0" destOrd="0" parTransId="{02085929-D754-415E-AF82-DF174A46AC64}" sibTransId="{D2ECB82C-5A7C-4681-8FB9-AD1B4C09F954}"/>
    <dgm:cxn modelId="{6F00A807-55BB-4E86-8D4A-4D232CD604B1}" type="presOf" srcId="{79E8CF4D-573D-4A33-8B04-9686FBF5BDA8}" destId="{6EFF7B77-9212-41CF-A35B-3C53D571A1B7}" srcOrd="0" destOrd="0" presId="urn:microsoft.com/office/officeart/2005/8/layout/pyramid4"/>
    <dgm:cxn modelId="{0F20F042-AB60-45B4-954A-DFE7D326E1E2}" type="presOf" srcId="{F76CFC80-C1E9-4360-B920-800AD2E6B83F}" destId="{28466825-7DF3-42C7-B48F-59DBBC7B9AF8}" srcOrd="0" destOrd="0" presId="urn:microsoft.com/office/officeart/2005/8/layout/pyramid4"/>
    <dgm:cxn modelId="{A1C10A60-5889-4C87-A1DA-0F828CFCAE13}" type="presParOf" srcId="{000D6A5F-B886-456E-BB03-FA008C0F11C6}" destId="{28466825-7DF3-42C7-B48F-59DBBC7B9AF8}" srcOrd="0" destOrd="0" presId="urn:microsoft.com/office/officeart/2005/8/layout/pyramid4"/>
    <dgm:cxn modelId="{371C3AD8-521E-49EF-92D9-B2133FA48151}" type="presParOf" srcId="{000D6A5F-B886-456E-BB03-FA008C0F11C6}" destId="{5FE80D22-73A5-49C7-8FBC-3155196C2224}" srcOrd="1" destOrd="0" presId="urn:microsoft.com/office/officeart/2005/8/layout/pyramid4"/>
    <dgm:cxn modelId="{B7B88525-9226-4E03-8A3A-6A0B36DEC40E}" type="presParOf" srcId="{000D6A5F-B886-456E-BB03-FA008C0F11C6}" destId="{6B9F7AF3-E21E-4731-A736-BDF5ABB4CFEB}" srcOrd="2" destOrd="0" presId="urn:microsoft.com/office/officeart/2005/8/layout/pyramid4"/>
    <dgm:cxn modelId="{D11AA74B-FE5B-48AE-9D47-8BD2A60DEE79}" type="presParOf" srcId="{000D6A5F-B886-456E-BB03-FA008C0F11C6}" destId="{6EFF7B77-9212-41CF-A35B-3C53D571A1B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24C2C-F488-486B-810A-26854FD2012E}">
      <dsp:nvSpPr>
        <dsp:cNvPr id="0" name=""/>
        <dsp:cNvSpPr/>
      </dsp:nvSpPr>
      <dsp:spPr>
        <a:xfrm>
          <a:off x="3154680" y="0"/>
          <a:ext cx="1577340" cy="1083212"/>
        </a:xfrm>
        <a:prstGeom prst="trapezoid">
          <a:avLst>
            <a:gd name="adj" fmla="val 72808"/>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Maths PhD for mathematicians</a:t>
          </a:r>
        </a:p>
      </dsp:txBody>
      <dsp:txXfrm>
        <a:off x="3154680" y="0"/>
        <a:ext cx="1577340" cy="1083212"/>
      </dsp:txXfrm>
    </dsp:sp>
    <dsp:sp modelId="{9535DD86-66E2-4776-A591-338FE68D3F42}">
      <dsp:nvSpPr>
        <dsp:cNvPr id="0" name=""/>
        <dsp:cNvSpPr/>
      </dsp:nvSpPr>
      <dsp:spPr>
        <a:xfrm>
          <a:off x="2366010" y="1083212"/>
          <a:ext cx="3154680" cy="1083212"/>
        </a:xfrm>
        <a:prstGeom prst="trapezoid">
          <a:avLst>
            <a:gd name="adj" fmla="val 72808"/>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Maths degree for highly numerate professions</a:t>
          </a:r>
        </a:p>
      </dsp:txBody>
      <dsp:txXfrm>
        <a:off x="2918079" y="1083212"/>
        <a:ext cx="2050542" cy="1083212"/>
      </dsp:txXfrm>
    </dsp:sp>
    <dsp:sp modelId="{E7E45513-CD28-4D68-8F93-E5D2A5438E04}">
      <dsp:nvSpPr>
        <dsp:cNvPr id="0" name=""/>
        <dsp:cNvSpPr/>
      </dsp:nvSpPr>
      <dsp:spPr>
        <a:xfrm>
          <a:off x="1577340" y="2166424"/>
          <a:ext cx="4732020" cy="1083212"/>
        </a:xfrm>
        <a:prstGeom prst="trapezoid">
          <a:avLst>
            <a:gd name="adj" fmla="val 72808"/>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Advanced level maths for professional study, IT, Science</a:t>
          </a:r>
        </a:p>
      </dsp:txBody>
      <dsp:txXfrm>
        <a:off x="2405443" y="2166424"/>
        <a:ext cx="3075813" cy="1083212"/>
      </dsp:txXfrm>
    </dsp:sp>
    <dsp:sp modelId="{CAE7B863-C257-4092-ACC1-C8D1245D0CC1}">
      <dsp:nvSpPr>
        <dsp:cNvPr id="0" name=""/>
        <dsp:cNvSpPr/>
      </dsp:nvSpPr>
      <dsp:spPr>
        <a:xfrm>
          <a:off x="788670" y="3249636"/>
          <a:ext cx="6309360" cy="1083212"/>
        </a:xfrm>
        <a:prstGeom prst="trapezoid">
          <a:avLst>
            <a:gd name="adj" fmla="val 72808"/>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GB" sz="1800" kern="1200" dirty="0"/>
            <a:t>Some further maths for work and study for many professions </a:t>
          </a:r>
        </a:p>
        <a:p>
          <a:pPr lvl="0" algn="ctr" defTabSz="800100">
            <a:lnSpc>
              <a:spcPct val="90000"/>
            </a:lnSpc>
            <a:spcBef>
              <a:spcPct val="0"/>
            </a:spcBef>
            <a:spcAft>
              <a:spcPct val="35000"/>
            </a:spcAft>
          </a:pPr>
          <a:r>
            <a:rPr lang="en-GB" sz="1800" kern="1200" dirty="0"/>
            <a:t>(</a:t>
          </a:r>
          <a:r>
            <a:rPr lang="en-GB" sz="1800" b="1" kern="1200" dirty="0"/>
            <a:t>secondary school maths</a:t>
          </a:r>
          <a:r>
            <a:rPr lang="en-GB" sz="1800" kern="1200" dirty="0"/>
            <a:t>) </a:t>
          </a:r>
        </a:p>
      </dsp:txBody>
      <dsp:txXfrm>
        <a:off x="1892807" y="3249636"/>
        <a:ext cx="4101084" cy="1083212"/>
      </dsp:txXfrm>
    </dsp:sp>
    <dsp:sp modelId="{8B660A27-A0B7-4697-B51D-0F33D26C8CF7}">
      <dsp:nvSpPr>
        <dsp:cNvPr id="0" name=""/>
        <dsp:cNvSpPr/>
      </dsp:nvSpPr>
      <dsp:spPr>
        <a:xfrm>
          <a:off x="0" y="4332848"/>
          <a:ext cx="7886700" cy="1083212"/>
        </a:xfrm>
        <a:prstGeom prst="trapezoid">
          <a:avLst>
            <a:gd name="adj" fmla="val 72808"/>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Numeracy plus for functioning critical citizens   </a:t>
          </a:r>
          <a:r>
            <a:rPr lang="en-GB" sz="1800" b="1" kern="1200" dirty="0"/>
            <a:t>(primary school maths plus)</a:t>
          </a:r>
        </a:p>
      </dsp:txBody>
      <dsp:txXfrm>
        <a:off x="1380172" y="4332848"/>
        <a:ext cx="5126355" cy="108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66825-7DF3-42C7-B48F-59DBBC7B9AF8}">
      <dsp:nvSpPr>
        <dsp:cNvPr id="0" name=""/>
        <dsp:cNvSpPr/>
      </dsp:nvSpPr>
      <dsp:spPr>
        <a:xfrm>
          <a:off x="285551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Business, Corporations</a:t>
          </a:r>
          <a:endParaRPr lang="en-US" sz="1100" kern="1200" dirty="0"/>
        </a:p>
      </dsp:txBody>
      <dsp:txXfrm>
        <a:off x="3399432" y="1087835"/>
        <a:ext cx="1087835" cy="1087834"/>
      </dsp:txXfrm>
    </dsp:sp>
    <dsp:sp modelId="{5FE80D22-73A5-49C7-8FBC-3155196C2224}">
      <dsp:nvSpPr>
        <dsp:cNvPr id="0" name=""/>
        <dsp:cNvSpPr/>
      </dsp:nvSpPr>
      <dsp:spPr>
        <a:xfrm>
          <a:off x="176768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State, Government</a:t>
          </a:r>
          <a:endParaRPr lang="en-US" sz="1100" kern="1200" dirty="0"/>
        </a:p>
      </dsp:txBody>
      <dsp:txXfrm>
        <a:off x="2311597" y="3263504"/>
        <a:ext cx="1087835" cy="1087834"/>
      </dsp:txXfrm>
    </dsp:sp>
    <dsp:sp modelId="{6B9F7AF3-E21E-4731-A736-BDF5ABB4CFEB}">
      <dsp:nvSpPr>
        <dsp:cNvPr id="0" name=""/>
        <dsp:cNvSpPr/>
      </dsp:nvSpPr>
      <dsp:spPr>
        <a:xfrm rot="10800000">
          <a:off x="2855515"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Surveillance Capitalism and State</a:t>
          </a:r>
          <a:endParaRPr lang="en-US" sz="1100" kern="1200" dirty="0"/>
        </a:p>
      </dsp:txBody>
      <dsp:txXfrm rot="10800000">
        <a:off x="3399432" y="2175669"/>
        <a:ext cx="1087835" cy="1087834"/>
      </dsp:txXfrm>
    </dsp:sp>
    <dsp:sp modelId="{6EFF7B77-9212-41CF-A35B-3C53D571A1B7}">
      <dsp:nvSpPr>
        <dsp:cNvPr id="0" name=""/>
        <dsp:cNvSpPr/>
      </dsp:nvSpPr>
      <dsp:spPr>
        <a:xfrm>
          <a:off x="394335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Specialist Mathematicians</a:t>
          </a:r>
          <a:endParaRPr lang="en-US" sz="1100" kern="1200" dirty="0"/>
        </a:p>
      </dsp:txBody>
      <dsp:txXfrm>
        <a:off x="4487267" y="3263504"/>
        <a:ext cx="1087835"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5C3C1-7B2F-4779-B19E-65FCE2DB8C94}" type="datetimeFigureOut">
              <a:rPr lang="en-GB" smtClean="0"/>
              <a:pPr/>
              <a:t>25/02/2021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AE419-26F7-49B0-A99A-BCC166E8DF85}"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14EF0-06BD-42D3-9470-9C15056D5F5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248CAFD-BC47-4EA5-825B-010449E4D7D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0FEB5B7-139D-493D-9C7C-9AFB634738E1}"/>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5" name="Footer Placeholder 4">
            <a:extLst>
              <a:ext uri="{FF2B5EF4-FFF2-40B4-BE49-F238E27FC236}">
                <a16:creationId xmlns:a16="http://schemas.microsoft.com/office/drawing/2014/main" xmlns="" id="{9C99ABCE-3DCF-47A8-98C4-9517BBA0F7D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263C7DEF-B040-40C4-B54C-BCFCAD9F4936}"/>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217905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B5B3D5-D007-4E70-B926-7B22BB748C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6FB6962-54C4-4FFC-A997-4426E9FB5F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E3C593A-9CC9-4A0C-93AA-A342D85BE91E}"/>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5" name="Footer Placeholder 4">
            <a:extLst>
              <a:ext uri="{FF2B5EF4-FFF2-40B4-BE49-F238E27FC236}">
                <a16:creationId xmlns:a16="http://schemas.microsoft.com/office/drawing/2014/main" xmlns="" id="{62A02C0B-11B8-45D0-883B-99C0D8C523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1711DAF-A28D-455A-8F64-744003C34B80}"/>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389524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7701285-0BA1-4652-BD2E-2DECEA417E6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956C698-FA26-4B6B-997A-CA73C7E52DC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1326E87-1D65-42C0-892F-640810D9668F}"/>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5" name="Footer Placeholder 4">
            <a:extLst>
              <a:ext uri="{FF2B5EF4-FFF2-40B4-BE49-F238E27FC236}">
                <a16:creationId xmlns:a16="http://schemas.microsoft.com/office/drawing/2014/main" xmlns="" id="{D3E0D0B2-F1F3-4486-A0CD-322CACBFD4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704A2254-4C01-4993-97FD-A1FCD60B878A}"/>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197845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268FD-E6F9-4719-A0CF-881EA9EE6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6FF796-34CC-49D8-90C5-F4D32B9041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14B6255-F9A7-444D-9877-C6003FCF2FAC}"/>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5" name="Footer Placeholder 4">
            <a:extLst>
              <a:ext uri="{FF2B5EF4-FFF2-40B4-BE49-F238E27FC236}">
                <a16:creationId xmlns:a16="http://schemas.microsoft.com/office/drawing/2014/main" xmlns="" id="{F95967B1-2DB3-4139-B649-D4D90EC7E8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446440B-46BC-4BC1-A7C2-669489B5FF5D}"/>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77328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79624-0A37-40C2-9568-89E0A920528B}"/>
              </a:ext>
            </a:extLst>
          </p:cNvPr>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572C08B-D0E9-442B-B244-C09159BD65D9}"/>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44FB578-2657-4228-AD60-FF435AF3574E}"/>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5" name="Footer Placeholder 4">
            <a:extLst>
              <a:ext uri="{FF2B5EF4-FFF2-40B4-BE49-F238E27FC236}">
                <a16:creationId xmlns:a16="http://schemas.microsoft.com/office/drawing/2014/main" xmlns="" id="{C6BAFEC8-A77E-4B7F-8442-8940EF454B9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63CBB09-4023-4B53-A187-99F76A860AF6}"/>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379494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0747FB-D9E4-47AE-89EA-94341ACF05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04108A7-231D-4523-8EC5-FE9E0F09324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07B519A-B320-4AB7-BE54-94467E7EC7E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5AFF6E8-A8E0-45A9-8061-B80839172A3B}"/>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6" name="Footer Placeholder 5">
            <a:extLst>
              <a:ext uri="{FF2B5EF4-FFF2-40B4-BE49-F238E27FC236}">
                <a16:creationId xmlns:a16="http://schemas.microsoft.com/office/drawing/2014/main" xmlns="" id="{FA3D03EC-A198-46D9-9332-E717FD133F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6A27BFEA-A828-4C9D-B67C-C12CCFF8781E}"/>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14461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FCF44-D266-46E7-8E47-AABF0D7B2E94}"/>
              </a:ext>
            </a:extLst>
          </p:cNvPr>
          <p:cNvSpPr>
            <a:spLocks noGrp="1"/>
          </p:cNvSpPr>
          <p:nvPr>
            <p:ph type="title"/>
          </p:nvPr>
        </p:nvSpPr>
        <p:spPr>
          <a:xfrm>
            <a:off x="629842" y="365127"/>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E700C26-E021-45CD-92C6-AFD5A1624D19}"/>
              </a:ext>
            </a:extLst>
          </p:cNvPr>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B3EB18-D5D1-4FC0-BC85-4C41F1DFBAB3}"/>
              </a:ext>
            </a:extLst>
          </p:cNvPr>
          <p:cNvSpPr>
            <a:spLocks noGrp="1"/>
          </p:cNvSpPr>
          <p:nvPr>
            <p:ph sz="half" idx="2"/>
          </p:nvPr>
        </p:nvSpPr>
        <p:spPr>
          <a:xfrm>
            <a:off x="629841"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1B3E7A1-4775-4190-90D3-703468D3B6D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9A890AE-D025-46C1-8FBC-BB367524460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60A5E94-4496-459A-B307-6E7E42FFEC10}"/>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8" name="Footer Placeholder 7">
            <a:extLst>
              <a:ext uri="{FF2B5EF4-FFF2-40B4-BE49-F238E27FC236}">
                <a16:creationId xmlns:a16="http://schemas.microsoft.com/office/drawing/2014/main" xmlns="" id="{00076F21-255B-4319-9C32-6F80079571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86AD3A27-7C43-4FCD-9F3B-62244208A173}"/>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399862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F217B-7BDC-402D-B2AC-03BA898A60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7A2C75B-B7BF-40F5-AC6F-9CE3CE74CE84}"/>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4" name="Footer Placeholder 3">
            <a:extLst>
              <a:ext uri="{FF2B5EF4-FFF2-40B4-BE49-F238E27FC236}">
                <a16:creationId xmlns:a16="http://schemas.microsoft.com/office/drawing/2014/main" xmlns="" id="{B9E5C6E0-197E-4498-9AAF-D8FCCCF03D7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619EF557-DB32-4FC3-8D50-4B9AD44E2DEA}"/>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194235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6AF92A-3CA5-46A5-957E-210C4A2D626B}"/>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3" name="Footer Placeholder 2">
            <a:extLst>
              <a:ext uri="{FF2B5EF4-FFF2-40B4-BE49-F238E27FC236}">
                <a16:creationId xmlns:a16="http://schemas.microsoft.com/office/drawing/2014/main" xmlns="" id="{21E5B626-E12E-4EB9-A1F3-44DD2A58C9A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17CB5BF3-8404-42E6-9EE9-C72DAEF8A466}"/>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239827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1E011-6735-484B-99BE-BCDF756E768B}"/>
              </a:ext>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686035-43EF-48BF-A74B-FDD1A1C3E4E7}"/>
              </a:ext>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D788708-9E48-4965-B809-1C55973766C9}"/>
              </a:ext>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F51EC6-570E-49F5-A565-CEAFF4029426}"/>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6" name="Footer Placeholder 5">
            <a:extLst>
              <a:ext uri="{FF2B5EF4-FFF2-40B4-BE49-F238E27FC236}">
                <a16:creationId xmlns:a16="http://schemas.microsoft.com/office/drawing/2014/main" xmlns="" id="{A1F5D59A-A976-4C7F-B1D2-B298A7F626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3401BDEC-4E7F-41BC-A683-379B7BD6989A}"/>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283638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EDE13-A576-4DCF-9268-C4BD1BBCCAC7}"/>
              </a:ext>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8517A44-20D8-4F61-9F69-B9510CB14348}"/>
              </a:ext>
            </a:extLst>
          </p:cNvPr>
          <p:cNvSpPr>
            <a:spLocks noGrp="1"/>
          </p:cNvSpPr>
          <p:nvPr>
            <p:ph type="pic" idx="1"/>
          </p:nvPr>
        </p:nvSpPr>
        <p:spPr>
          <a:xfrm>
            <a:off x="3887391"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A51E0BE8-79BC-4B69-AE2B-BA75BAC9A01C}"/>
              </a:ext>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E148D49-6955-49BA-87CF-EE266F5E4118}"/>
              </a:ext>
            </a:extLst>
          </p:cNvPr>
          <p:cNvSpPr>
            <a:spLocks noGrp="1"/>
          </p:cNvSpPr>
          <p:nvPr>
            <p:ph type="dt" sz="half" idx="10"/>
          </p:nvPr>
        </p:nvSpPr>
        <p:spPr/>
        <p:txBody>
          <a:bodyPr/>
          <a:lstStyle/>
          <a:p>
            <a:fld id="{EA39550D-5E2B-4544-A750-9C9F4ED65F34}" type="datetimeFigureOut">
              <a:rPr lang="en-GB" smtClean="0"/>
              <a:pPr/>
              <a:t>25/02/2021</a:t>
            </a:fld>
            <a:endParaRPr lang="en-GB" dirty="0"/>
          </a:p>
        </p:txBody>
      </p:sp>
      <p:sp>
        <p:nvSpPr>
          <p:cNvPr id="6" name="Footer Placeholder 5">
            <a:extLst>
              <a:ext uri="{FF2B5EF4-FFF2-40B4-BE49-F238E27FC236}">
                <a16:creationId xmlns:a16="http://schemas.microsoft.com/office/drawing/2014/main" xmlns="" id="{BD47FF45-D693-4C19-934A-4918196D40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6A8EBD6B-80F1-4141-8DA3-33B24BFCB8D6}"/>
              </a:ext>
            </a:extLst>
          </p:cNvPr>
          <p:cNvSpPr>
            <a:spLocks noGrp="1"/>
          </p:cNvSpPr>
          <p:nvPr>
            <p:ph type="sldNum" sz="quarter" idx="12"/>
          </p:nvPr>
        </p:nvSpPr>
        <p:spPr/>
        <p:txBody>
          <a:body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28266368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849DEE7-BB3E-49CE-8531-A514E5CB6426}"/>
              </a:ext>
            </a:extLst>
          </p:cNvPr>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7C7232F-00AC-467A-B95B-B5DE3AEB45BC}"/>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AA0EAFA-B555-4827-8853-772DA8443D6A}"/>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9550D-5E2B-4544-A750-9C9F4ED65F34}" type="datetimeFigureOut">
              <a:rPr lang="en-GB" smtClean="0"/>
              <a:pPr/>
              <a:t>25/02/2021</a:t>
            </a:fld>
            <a:endParaRPr lang="en-GB" dirty="0"/>
          </a:p>
        </p:txBody>
      </p:sp>
      <p:sp>
        <p:nvSpPr>
          <p:cNvPr id="5" name="Footer Placeholder 4">
            <a:extLst>
              <a:ext uri="{FF2B5EF4-FFF2-40B4-BE49-F238E27FC236}">
                <a16:creationId xmlns:a16="http://schemas.microsoft.com/office/drawing/2014/main" xmlns="" id="{2C779D8D-0E57-40FF-AEFF-4C6F9331CB22}"/>
              </a:ext>
            </a:extLst>
          </p:cNvPr>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2F1E5369-17D1-4296-91B3-FE5781355A7E}"/>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D288E-71B0-43E5-AF9A-030A124A2E57}" type="slidenum">
              <a:rPr lang="en-GB" smtClean="0"/>
              <a:pPr/>
              <a:t>‹#›</a:t>
            </a:fld>
            <a:endParaRPr lang="en-GB" dirty="0"/>
          </a:p>
        </p:txBody>
      </p:sp>
    </p:spTree>
    <p:extLst>
      <p:ext uri="{BB962C8B-B14F-4D97-AF65-F5344CB8AC3E}">
        <p14:creationId xmlns:p14="http://schemas.microsoft.com/office/powerpoint/2010/main" val="148501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007/s11229-020-02928-1" TargetMode="External"/><Relationship Id="rId3"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A58FB-C66C-439C-9CEC-79B11AC59031}"/>
              </a:ext>
            </a:extLst>
          </p:cNvPr>
          <p:cNvSpPr>
            <a:spLocks noGrp="1"/>
          </p:cNvSpPr>
          <p:nvPr>
            <p:ph type="ctrTitle"/>
          </p:nvPr>
        </p:nvSpPr>
        <p:spPr>
          <a:xfrm>
            <a:off x="607424" y="1122363"/>
            <a:ext cx="7896498" cy="2387600"/>
          </a:xfrm>
        </p:spPr>
        <p:txBody>
          <a:bodyPr>
            <a:normAutofit fontScale="90000"/>
          </a:bodyPr>
          <a:lstStyle/>
          <a:p>
            <a:r>
              <a:rPr lang="en-GB" sz="4000" b="1" dirty="0">
                <a:solidFill>
                  <a:srgbClr val="9933FF"/>
                </a:solidFill>
              </a:rPr>
              <a:t/>
            </a:r>
            <a:br>
              <a:rPr lang="en-GB" sz="4000" b="1" dirty="0">
                <a:solidFill>
                  <a:srgbClr val="9933FF"/>
                </a:solidFill>
              </a:rPr>
            </a:br>
            <a:r>
              <a:rPr lang="en-GB" sz="7300" b="1" dirty="0">
                <a:solidFill>
                  <a:srgbClr val="9933FF"/>
                </a:solidFill>
              </a:rPr>
              <a:t>The Ethics of Mathematics and Mathematics in Society</a:t>
            </a:r>
          </a:p>
        </p:txBody>
      </p:sp>
      <p:sp>
        <p:nvSpPr>
          <p:cNvPr id="3" name="Subtitle 2">
            <a:extLst>
              <a:ext uri="{FF2B5EF4-FFF2-40B4-BE49-F238E27FC236}">
                <a16:creationId xmlns:a16="http://schemas.microsoft.com/office/drawing/2014/main" xmlns="" id="{8EC8F27F-8DF9-4AAF-A5BD-FD30767C8FF0}"/>
              </a:ext>
            </a:extLst>
          </p:cNvPr>
          <p:cNvSpPr>
            <a:spLocks noGrp="1"/>
          </p:cNvSpPr>
          <p:nvPr>
            <p:ph type="subTitle" idx="1"/>
          </p:nvPr>
        </p:nvSpPr>
        <p:spPr>
          <a:xfrm>
            <a:off x="1143000" y="3995980"/>
            <a:ext cx="6858000" cy="1644161"/>
          </a:xfrm>
        </p:spPr>
        <p:txBody>
          <a:bodyPr>
            <a:normAutofit fontScale="92500" lnSpcReduction="10000"/>
          </a:bodyPr>
          <a:lstStyle/>
          <a:p>
            <a:r>
              <a:rPr lang="en-GB" sz="4800" b="1" dirty="0"/>
              <a:t>Paul Ernest</a:t>
            </a:r>
          </a:p>
          <a:p>
            <a:r>
              <a:rPr lang="en-GB" sz="3200" b="1" dirty="0"/>
              <a:t>University of Exeter, </a:t>
            </a:r>
            <a:r>
              <a:rPr lang="en-GB" sz="3200" b="1" dirty="0" smtClean="0"/>
              <a:t>UK</a:t>
            </a:r>
          </a:p>
          <a:p>
            <a:r>
              <a:rPr lang="en-GB" sz="3200" b="1" dirty="0" smtClean="0"/>
              <a:t>AMET webinar </a:t>
            </a:r>
            <a:r>
              <a:rPr lang="en-GB" sz="3200" b="1" smtClean="0"/>
              <a:t>24</a:t>
            </a:r>
            <a:r>
              <a:rPr lang="en-GB" sz="3200" b="1" baseline="30000" smtClean="0"/>
              <a:t>th</a:t>
            </a:r>
            <a:r>
              <a:rPr lang="en-GB" sz="3200" b="1" smtClean="0"/>
              <a:t> February 2021</a:t>
            </a:r>
            <a:endParaRPr lang="en-GB" sz="3200" b="1" dirty="0"/>
          </a:p>
          <a:p>
            <a:endParaRPr lang="en-GB" sz="4000" b="1" dirty="0"/>
          </a:p>
        </p:txBody>
      </p:sp>
    </p:spTree>
    <p:extLst>
      <p:ext uri="{BB962C8B-B14F-4D97-AF65-F5344CB8AC3E}">
        <p14:creationId xmlns:p14="http://schemas.microsoft.com/office/powerpoint/2010/main" val="296322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32" y="199292"/>
            <a:ext cx="8546471" cy="678894"/>
          </a:xfrm>
        </p:spPr>
        <p:txBody>
          <a:bodyPr>
            <a:noAutofit/>
          </a:bodyPr>
          <a:lstStyle/>
          <a:p>
            <a:pPr algn="ctr"/>
            <a:r>
              <a:rPr lang="en-GB" sz="3600" b="1" dirty="0">
                <a:latin typeface="Arial" pitchFamily="34" charset="0"/>
                <a:cs typeface="Arial" pitchFamily="34" charset="0"/>
              </a:rPr>
              <a:t>Actual Mathematical Needs of Society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727158"/>
              </p:ext>
            </p:extLst>
          </p:nvPr>
        </p:nvGraphicFramePr>
        <p:xfrm>
          <a:off x="628651" y="1031633"/>
          <a:ext cx="7886700" cy="541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233747" y="1582615"/>
            <a:ext cx="1168910" cy="523220"/>
          </a:xfrm>
          <a:prstGeom prst="rect">
            <a:avLst/>
          </a:prstGeom>
          <a:noFill/>
        </p:spPr>
        <p:txBody>
          <a:bodyPr wrap="none" rtlCol="0">
            <a:spAutoFit/>
          </a:bodyPr>
          <a:lstStyle/>
          <a:p>
            <a:r>
              <a:rPr lang="en-GB" sz="2800" b="1" dirty="0"/>
              <a:t>&lt; 0.1%</a:t>
            </a:r>
          </a:p>
        </p:txBody>
      </p:sp>
      <p:sp>
        <p:nvSpPr>
          <p:cNvPr id="8" name="TextBox 7"/>
          <p:cNvSpPr txBox="1"/>
          <p:nvPr/>
        </p:nvSpPr>
        <p:spPr>
          <a:xfrm>
            <a:off x="7367954" y="5451231"/>
            <a:ext cx="1063869" cy="523220"/>
          </a:xfrm>
          <a:prstGeom prst="rect">
            <a:avLst/>
          </a:prstGeom>
          <a:noFill/>
        </p:spPr>
        <p:txBody>
          <a:bodyPr wrap="square" rtlCol="0">
            <a:spAutoFit/>
          </a:bodyPr>
          <a:lstStyle/>
          <a:p>
            <a:r>
              <a:rPr lang="en-GB" sz="2800" b="1" dirty="0"/>
              <a:t>100%</a:t>
            </a:r>
          </a:p>
        </p:txBody>
      </p:sp>
      <p:sp>
        <p:nvSpPr>
          <p:cNvPr id="9" name="TextBox 8"/>
          <p:cNvSpPr txBox="1"/>
          <p:nvPr/>
        </p:nvSpPr>
        <p:spPr>
          <a:xfrm>
            <a:off x="6392009" y="2567356"/>
            <a:ext cx="889987" cy="800219"/>
          </a:xfrm>
          <a:prstGeom prst="rect">
            <a:avLst/>
          </a:prstGeom>
          <a:noFill/>
        </p:spPr>
        <p:txBody>
          <a:bodyPr wrap="none" rtlCol="0">
            <a:spAutoFit/>
          </a:bodyPr>
          <a:lstStyle/>
          <a:p>
            <a:r>
              <a:rPr lang="en-GB" sz="2800" b="1" dirty="0"/>
              <a:t>&lt; 1%</a:t>
            </a:r>
          </a:p>
          <a:p>
            <a:endParaRPr lang="en-GB" dirty="0"/>
          </a:p>
        </p:txBody>
      </p:sp>
      <p:sp>
        <p:nvSpPr>
          <p:cNvPr id="10" name="TextBox 9"/>
          <p:cNvSpPr txBox="1"/>
          <p:nvPr/>
        </p:nvSpPr>
        <p:spPr>
          <a:xfrm>
            <a:off x="6893170" y="3493479"/>
            <a:ext cx="1072730" cy="800219"/>
          </a:xfrm>
          <a:prstGeom prst="rect">
            <a:avLst/>
          </a:prstGeom>
          <a:noFill/>
        </p:spPr>
        <p:txBody>
          <a:bodyPr wrap="none" rtlCol="0">
            <a:spAutoFit/>
          </a:bodyPr>
          <a:lstStyle/>
          <a:p>
            <a:r>
              <a:rPr lang="en-GB" sz="2800" b="1" dirty="0"/>
              <a:t>&lt; 10%</a:t>
            </a:r>
          </a:p>
          <a:p>
            <a:endParaRPr lang="en-GB" dirty="0"/>
          </a:p>
        </p:txBody>
      </p:sp>
      <p:sp>
        <p:nvSpPr>
          <p:cNvPr id="11" name="TextBox 10"/>
          <p:cNvSpPr txBox="1"/>
          <p:nvPr/>
        </p:nvSpPr>
        <p:spPr>
          <a:xfrm>
            <a:off x="7052650" y="4478216"/>
            <a:ext cx="2091350" cy="523220"/>
          </a:xfrm>
          <a:prstGeom prst="rect">
            <a:avLst/>
          </a:prstGeom>
          <a:noFill/>
        </p:spPr>
        <p:txBody>
          <a:bodyPr wrap="square" rtlCol="0">
            <a:spAutoFit/>
          </a:bodyPr>
          <a:lstStyle/>
          <a:p>
            <a:r>
              <a:rPr lang="en-GB" sz="2800" b="1" u="sng" dirty="0">
                <a:solidFill>
                  <a:srgbClr val="FF0000"/>
                </a:solidFill>
              </a:rPr>
              <a:t>??</a:t>
            </a:r>
            <a:r>
              <a:rPr lang="en-GB" sz="2800" b="1" u="sng" dirty="0"/>
              <a:t>  &lt;&lt; 100%</a:t>
            </a:r>
          </a:p>
        </p:txBody>
      </p:sp>
      <p:sp>
        <p:nvSpPr>
          <p:cNvPr id="13" name="TextBox 12"/>
          <p:cNvSpPr txBox="1"/>
          <p:nvPr/>
        </p:nvSpPr>
        <p:spPr>
          <a:xfrm>
            <a:off x="6029608" y="1176950"/>
            <a:ext cx="3019609" cy="461665"/>
          </a:xfrm>
          <a:prstGeom prst="rect">
            <a:avLst/>
          </a:prstGeom>
          <a:noFill/>
        </p:spPr>
        <p:txBody>
          <a:bodyPr wrap="none" rtlCol="0">
            <a:spAutoFit/>
          </a:bodyPr>
          <a:lstStyle/>
          <a:p>
            <a:r>
              <a:rPr lang="en-GB" sz="2400" b="1" i="1" u="sng" dirty="0">
                <a:latin typeface="Arial" pitchFamily="34" charset="0"/>
                <a:cs typeface="Arial" pitchFamily="34" charset="0"/>
              </a:rPr>
              <a:t>PERCENT NEEDED</a:t>
            </a:r>
          </a:p>
        </p:txBody>
      </p:sp>
      <p:sp>
        <p:nvSpPr>
          <p:cNvPr id="14" name="TextBox 13"/>
          <p:cNvSpPr txBox="1"/>
          <p:nvPr/>
        </p:nvSpPr>
        <p:spPr>
          <a:xfrm>
            <a:off x="851026" y="1584356"/>
            <a:ext cx="2743199" cy="369332"/>
          </a:xfrm>
          <a:prstGeom prst="rect">
            <a:avLst/>
          </a:prstGeom>
          <a:noFill/>
        </p:spPr>
        <p:txBody>
          <a:bodyPr wrap="square" rtlCol="0">
            <a:spAutoFit/>
          </a:bodyPr>
          <a:lstStyle/>
          <a:p>
            <a:r>
              <a:rPr lang="en-GB" b="1" dirty="0"/>
              <a:t>OPTIONAL CHOICE</a:t>
            </a:r>
          </a:p>
        </p:txBody>
      </p:sp>
      <p:sp>
        <p:nvSpPr>
          <p:cNvPr id="15" name="TextBox 14"/>
          <p:cNvSpPr txBox="1"/>
          <p:nvPr/>
        </p:nvSpPr>
        <p:spPr>
          <a:xfrm>
            <a:off x="624689" y="2353901"/>
            <a:ext cx="1953676" cy="369332"/>
          </a:xfrm>
          <a:prstGeom prst="rect">
            <a:avLst/>
          </a:prstGeom>
          <a:noFill/>
        </p:spPr>
        <p:txBody>
          <a:bodyPr wrap="square" rtlCol="0">
            <a:spAutoFit/>
          </a:bodyPr>
          <a:lstStyle/>
          <a:p>
            <a:r>
              <a:rPr lang="en-GB" b="1" dirty="0"/>
              <a:t>OPTIONAL CHOICE</a:t>
            </a:r>
          </a:p>
        </p:txBody>
      </p:sp>
      <p:sp>
        <p:nvSpPr>
          <p:cNvPr id="16" name="TextBox 15"/>
          <p:cNvSpPr txBox="1"/>
          <p:nvPr/>
        </p:nvSpPr>
        <p:spPr>
          <a:xfrm>
            <a:off x="488886" y="3422210"/>
            <a:ext cx="1953676" cy="369332"/>
          </a:xfrm>
          <a:prstGeom prst="rect">
            <a:avLst/>
          </a:prstGeom>
          <a:noFill/>
        </p:spPr>
        <p:txBody>
          <a:bodyPr wrap="none" rtlCol="0">
            <a:spAutoFit/>
          </a:bodyPr>
          <a:lstStyle/>
          <a:p>
            <a:r>
              <a:rPr lang="en-GB" b="1" dirty="0"/>
              <a:t>OPTIONAL CHOICE</a:t>
            </a:r>
          </a:p>
        </p:txBody>
      </p:sp>
      <p:sp>
        <p:nvSpPr>
          <p:cNvPr id="17" name="TextBox 16"/>
          <p:cNvSpPr txBox="1"/>
          <p:nvPr/>
        </p:nvSpPr>
        <p:spPr>
          <a:xfrm>
            <a:off x="253497" y="4490519"/>
            <a:ext cx="2021451" cy="369332"/>
          </a:xfrm>
          <a:prstGeom prst="rect">
            <a:avLst/>
          </a:prstGeom>
          <a:noFill/>
        </p:spPr>
        <p:txBody>
          <a:bodyPr wrap="none" rtlCol="0">
            <a:spAutoFit/>
          </a:bodyPr>
          <a:lstStyle/>
          <a:p>
            <a:r>
              <a:rPr lang="en-GB" b="1" dirty="0">
                <a:solidFill>
                  <a:srgbClr val="FF0000"/>
                </a:solidFill>
              </a:rPr>
              <a:t>100% MANDATORY</a:t>
            </a:r>
          </a:p>
        </p:txBody>
      </p:sp>
      <p:sp>
        <p:nvSpPr>
          <p:cNvPr id="18" name="TextBox 17"/>
          <p:cNvSpPr txBox="1"/>
          <p:nvPr/>
        </p:nvSpPr>
        <p:spPr>
          <a:xfrm>
            <a:off x="153909" y="5604095"/>
            <a:ext cx="2021451" cy="369332"/>
          </a:xfrm>
          <a:prstGeom prst="rect">
            <a:avLst/>
          </a:prstGeom>
          <a:noFill/>
        </p:spPr>
        <p:txBody>
          <a:bodyPr wrap="none" rtlCol="0">
            <a:spAutoFit/>
          </a:bodyPr>
          <a:lstStyle/>
          <a:p>
            <a:r>
              <a:rPr lang="en-GB" b="1" dirty="0">
                <a:solidFill>
                  <a:srgbClr val="FF0000"/>
                </a:solidFill>
              </a:rPr>
              <a:t>100% MANDATORY</a:t>
            </a:r>
          </a:p>
        </p:txBody>
      </p:sp>
      <p:sp>
        <p:nvSpPr>
          <p:cNvPr id="19" name="TextBox 18"/>
          <p:cNvSpPr txBox="1"/>
          <p:nvPr/>
        </p:nvSpPr>
        <p:spPr>
          <a:xfrm>
            <a:off x="425513" y="1023042"/>
            <a:ext cx="3090911" cy="461665"/>
          </a:xfrm>
          <a:prstGeom prst="rect">
            <a:avLst/>
          </a:prstGeom>
          <a:noFill/>
        </p:spPr>
        <p:txBody>
          <a:bodyPr wrap="none" rtlCol="0">
            <a:spAutoFit/>
          </a:bodyPr>
          <a:lstStyle/>
          <a:p>
            <a:r>
              <a:rPr lang="en-GB" sz="2400" b="1" i="1" u="sng" dirty="0">
                <a:latin typeface="Arial" pitchFamily="34" charset="0"/>
                <a:cs typeface="Arial" pitchFamily="34" charset="0"/>
              </a:rPr>
              <a:t>IMPOSED CHOICES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06" y="153909"/>
            <a:ext cx="8216585" cy="823865"/>
          </a:xfrm>
        </p:spPr>
        <p:txBody>
          <a:bodyPr>
            <a:normAutofit/>
          </a:bodyPr>
          <a:lstStyle/>
          <a:p>
            <a:r>
              <a:rPr lang="en-GB" sz="3200" b="1" dirty="0">
                <a:latin typeface="Arial" pitchFamily="34" charset="0"/>
                <a:cs typeface="Arial" pitchFamily="34" charset="0"/>
              </a:rPr>
              <a:t>EXCHANGE </a:t>
            </a:r>
            <a:r>
              <a:rPr lang="en-GB" sz="3200" b="1" i="1" dirty="0">
                <a:latin typeface="Arial" pitchFamily="34" charset="0"/>
                <a:cs typeface="Arial" pitchFamily="34" charset="0"/>
              </a:rPr>
              <a:t>Vs</a:t>
            </a:r>
            <a:r>
              <a:rPr lang="en-GB" sz="3200" b="1" dirty="0">
                <a:latin typeface="Arial" pitchFamily="34" charset="0"/>
                <a:cs typeface="Arial" pitchFamily="34" charset="0"/>
              </a:rPr>
              <a:t> USE VALUE OF MATHS</a:t>
            </a:r>
          </a:p>
        </p:txBody>
      </p:sp>
      <p:sp>
        <p:nvSpPr>
          <p:cNvPr id="3" name="Content Placeholder 2"/>
          <p:cNvSpPr>
            <a:spLocks noGrp="1"/>
          </p:cNvSpPr>
          <p:nvPr>
            <p:ph idx="1"/>
          </p:nvPr>
        </p:nvSpPr>
        <p:spPr>
          <a:xfrm>
            <a:off x="628651" y="914400"/>
            <a:ext cx="7886700" cy="5604094"/>
          </a:xfrm>
        </p:spPr>
        <p:txBody>
          <a:bodyPr>
            <a:normAutofit fontScale="92500" lnSpcReduction="10000"/>
          </a:bodyPr>
          <a:lstStyle/>
          <a:p>
            <a:pPr lvl="0">
              <a:buNone/>
            </a:pPr>
            <a:r>
              <a:rPr lang="en-GB" b="1" dirty="0">
                <a:solidFill>
                  <a:srgbClr val="FF0000"/>
                </a:solidFill>
              </a:rPr>
              <a:t>ACTUAL USE OF MATHS LIMITED </a:t>
            </a:r>
            <a:r>
              <a:rPr lang="en-GB" b="1" i="1" dirty="0"/>
              <a:t>(USE VALUE)</a:t>
            </a:r>
          </a:p>
          <a:p>
            <a:r>
              <a:rPr lang="en-GB" dirty="0"/>
              <a:t>All need </a:t>
            </a:r>
            <a:r>
              <a:rPr lang="en-GB" b="1" dirty="0"/>
              <a:t>Numeracy plus </a:t>
            </a:r>
            <a:r>
              <a:rPr lang="en-GB" dirty="0"/>
              <a:t>– to be functioning critical citizens in democracy  (primary school maths </a:t>
            </a:r>
            <a:r>
              <a:rPr lang="en-GB" b="1" dirty="0"/>
              <a:t>plus</a:t>
            </a:r>
            <a:r>
              <a:rPr lang="en-GB" dirty="0"/>
              <a:t>)</a:t>
            </a:r>
          </a:p>
          <a:p>
            <a:r>
              <a:rPr lang="en-GB" dirty="0"/>
              <a:t>Society mathematized but most use algorithms in ICT, media, etc, without need of technical understanding</a:t>
            </a:r>
          </a:p>
          <a:p>
            <a:r>
              <a:rPr lang="en-GB" dirty="0"/>
              <a:t>Tiny minority need to understand maths algorithms</a:t>
            </a:r>
          </a:p>
          <a:p>
            <a:pPr>
              <a:buNone/>
            </a:pPr>
            <a:r>
              <a:rPr lang="en-GB" b="1" dirty="0">
                <a:solidFill>
                  <a:srgbClr val="FF0000"/>
                </a:solidFill>
              </a:rPr>
              <a:t>SYMBOLIC USE OF MATHS </a:t>
            </a:r>
            <a:r>
              <a:rPr lang="en-GB" b="1" i="1" dirty="0"/>
              <a:t>(EXCHANGE VALUE)</a:t>
            </a:r>
          </a:p>
          <a:p>
            <a:pPr lvl="0"/>
            <a:r>
              <a:rPr lang="en-GB" dirty="0"/>
              <a:t>Maths serves as a </a:t>
            </a:r>
            <a:r>
              <a:rPr lang="en-GB" b="1" dirty="0"/>
              <a:t>social filtration </a:t>
            </a:r>
            <a:r>
              <a:rPr lang="en-GB" dirty="0"/>
              <a:t>device. Maths certification is </a:t>
            </a:r>
            <a:r>
              <a:rPr lang="en-GB" b="1" dirty="0"/>
              <a:t>critical filter </a:t>
            </a:r>
            <a:r>
              <a:rPr lang="en-GB" dirty="0"/>
              <a:t>for entry to almost all higher education and professions</a:t>
            </a:r>
          </a:p>
          <a:p>
            <a:pPr lvl="0"/>
            <a:r>
              <a:rPr lang="en-GB" dirty="0"/>
              <a:t>Many forced to study maths involuntarily suffer loss of self confidence, negative attitudes to maths</a:t>
            </a:r>
          </a:p>
          <a:p>
            <a:pPr lvl="0">
              <a:buNone/>
            </a:pPr>
            <a:r>
              <a:rPr lang="en-GB" b="1" dirty="0"/>
              <a:t>Classics: Same symbolic role as </a:t>
            </a:r>
            <a:r>
              <a:rPr lang="en-GB" b="1" i="1" dirty="0"/>
              <a:t>critical filter </a:t>
            </a:r>
            <a:r>
              <a:rPr lang="en-GB" b="1" dirty="0"/>
              <a:t>16</a:t>
            </a:r>
            <a:r>
              <a:rPr lang="en-GB" b="1" baseline="30000" dirty="0"/>
              <a:t>th</a:t>
            </a:r>
            <a:r>
              <a:rPr lang="en-GB" b="1" dirty="0"/>
              <a:t>-19</a:t>
            </a:r>
            <a:r>
              <a:rPr lang="en-GB" b="1" baseline="30000" dirty="0"/>
              <a:t>th</a:t>
            </a:r>
            <a:r>
              <a:rPr lang="en-GB" b="1" dirty="0"/>
              <a:t>C</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7"/>
            <a:ext cx="7886700" cy="811823"/>
          </a:xfrm>
        </p:spPr>
        <p:txBody>
          <a:bodyPr>
            <a:normAutofit fontScale="90000"/>
          </a:bodyPr>
          <a:lstStyle/>
          <a:p>
            <a:r>
              <a:rPr lang="en-GB" b="1" dirty="0">
                <a:latin typeface="Arial" pitchFamily="34" charset="0"/>
                <a:cs typeface="Arial" pitchFamily="34" charset="0"/>
              </a:rPr>
              <a:t>Maths Tests are a Critical Filter</a:t>
            </a:r>
          </a:p>
        </p:txBody>
      </p:sp>
      <p:pic>
        <p:nvPicPr>
          <p:cNvPr id="5" name="Content Placeholder 4" descr="critical filter.jpg"/>
          <p:cNvPicPr>
            <a:picLocks noGrp="1" noChangeAspect="1"/>
          </p:cNvPicPr>
          <p:nvPr>
            <p:ph idx="1"/>
          </p:nvPr>
        </p:nvPicPr>
        <p:blipFill>
          <a:blip r:embed="rId2" cstate="print"/>
          <a:stretch>
            <a:fillRect/>
          </a:stretch>
        </p:blipFill>
        <p:spPr>
          <a:xfrm>
            <a:off x="1412342" y="1874068"/>
            <a:ext cx="5975286" cy="4092166"/>
          </a:xfrm>
        </p:spPr>
      </p:pic>
      <p:sp>
        <p:nvSpPr>
          <p:cNvPr id="6" name="TextBox 5"/>
          <p:cNvSpPr txBox="1"/>
          <p:nvPr/>
        </p:nvSpPr>
        <p:spPr>
          <a:xfrm>
            <a:off x="633743" y="1557196"/>
            <a:ext cx="2000815" cy="830997"/>
          </a:xfrm>
          <a:prstGeom prst="rect">
            <a:avLst/>
          </a:prstGeom>
          <a:noFill/>
        </p:spPr>
        <p:txBody>
          <a:bodyPr wrap="square" rtlCol="0">
            <a:spAutoFit/>
          </a:bodyPr>
          <a:lstStyle/>
          <a:p>
            <a:r>
              <a:rPr lang="en-GB" sz="2400" b="1" dirty="0"/>
              <a:t>STUDENTS OF MATHS</a:t>
            </a:r>
          </a:p>
        </p:txBody>
      </p:sp>
      <p:sp>
        <p:nvSpPr>
          <p:cNvPr id="7" name="TextBox 6"/>
          <p:cNvSpPr txBox="1"/>
          <p:nvPr/>
        </p:nvSpPr>
        <p:spPr>
          <a:xfrm>
            <a:off x="5712737" y="1502875"/>
            <a:ext cx="2906162" cy="461665"/>
          </a:xfrm>
          <a:prstGeom prst="rect">
            <a:avLst/>
          </a:prstGeom>
          <a:noFill/>
        </p:spPr>
        <p:txBody>
          <a:bodyPr wrap="square" rtlCol="0">
            <a:spAutoFit/>
          </a:bodyPr>
          <a:lstStyle/>
          <a:p>
            <a:r>
              <a:rPr lang="en-GB" sz="2400" b="1" dirty="0"/>
              <a:t>SUCCESS AT MATHS</a:t>
            </a:r>
          </a:p>
        </p:txBody>
      </p:sp>
      <p:sp>
        <p:nvSpPr>
          <p:cNvPr id="9" name="TextBox 8"/>
          <p:cNvSpPr txBox="1"/>
          <p:nvPr/>
        </p:nvSpPr>
        <p:spPr>
          <a:xfrm>
            <a:off x="3023857" y="1928388"/>
            <a:ext cx="2254313" cy="523220"/>
          </a:xfrm>
          <a:prstGeom prst="rect">
            <a:avLst/>
          </a:prstGeom>
          <a:noFill/>
        </p:spPr>
        <p:txBody>
          <a:bodyPr wrap="square" rtlCol="0">
            <a:spAutoFit/>
          </a:bodyPr>
          <a:lstStyle/>
          <a:p>
            <a:r>
              <a:rPr lang="en-GB" sz="2800" b="1" dirty="0"/>
              <a:t>MATHS TESTS</a:t>
            </a:r>
          </a:p>
        </p:txBody>
      </p:sp>
      <p:sp>
        <p:nvSpPr>
          <p:cNvPr id="10" name="TextBox 9"/>
          <p:cNvSpPr txBox="1"/>
          <p:nvPr/>
        </p:nvSpPr>
        <p:spPr>
          <a:xfrm>
            <a:off x="1412341" y="5902860"/>
            <a:ext cx="6029609" cy="954107"/>
          </a:xfrm>
          <a:prstGeom prst="rect">
            <a:avLst/>
          </a:prstGeom>
          <a:noFill/>
        </p:spPr>
        <p:txBody>
          <a:bodyPr wrap="square" rtlCol="0">
            <a:spAutoFit/>
          </a:bodyPr>
          <a:lstStyle/>
          <a:p>
            <a:pPr algn="ctr"/>
            <a:r>
              <a:rPr lang="en-GB" sz="2800" b="1" dirty="0"/>
              <a:t>CRITICAL FILTER</a:t>
            </a:r>
          </a:p>
          <a:p>
            <a:pPr algn="ctr"/>
            <a:r>
              <a:rPr lang="en-GB" sz="2800" b="1" i="1" dirty="0">
                <a:solidFill>
                  <a:srgbClr val="FF0000"/>
                </a:solidFill>
              </a:rPr>
              <a:t>NOT JUST FAILURE BUT ALSO DAMAGE</a:t>
            </a:r>
          </a:p>
        </p:txBody>
      </p:sp>
      <p:sp>
        <p:nvSpPr>
          <p:cNvPr id="11" name="TextBox 10"/>
          <p:cNvSpPr txBox="1"/>
          <p:nvPr/>
        </p:nvSpPr>
        <p:spPr>
          <a:xfrm>
            <a:off x="7324254" y="2027976"/>
            <a:ext cx="2683424" cy="2431435"/>
          </a:xfrm>
          <a:prstGeom prst="rect">
            <a:avLst/>
          </a:prstGeom>
          <a:noFill/>
        </p:spPr>
        <p:txBody>
          <a:bodyPr wrap="square" rtlCol="0">
            <a:spAutoFit/>
          </a:bodyPr>
          <a:lstStyle/>
          <a:p>
            <a:r>
              <a:rPr lang="en-GB" sz="2800" b="1" i="1" dirty="0">
                <a:solidFill>
                  <a:srgbClr val="FF0000"/>
                </a:solidFill>
              </a:rPr>
              <a:t>OVERALL</a:t>
            </a:r>
          </a:p>
          <a:p>
            <a:r>
              <a:rPr lang="en-GB" sz="2800" b="1" i="1" dirty="0">
                <a:solidFill>
                  <a:srgbClr val="FF0000"/>
                </a:solidFill>
              </a:rPr>
              <a:t>SUCCESS  </a:t>
            </a:r>
          </a:p>
          <a:p>
            <a:r>
              <a:rPr lang="en-GB" sz="2400" b="1" i="1" dirty="0">
                <a:solidFill>
                  <a:srgbClr val="002060"/>
                </a:solidFill>
              </a:rPr>
              <a:t>WITH </a:t>
            </a:r>
          </a:p>
          <a:p>
            <a:r>
              <a:rPr lang="en-GB" sz="2400" b="1" i="1" dirty="0">
                <a:solidFill>
                  <a:srgbClr val="002060"/>
                </a:solidFill>
              </a:rPr>
              <a:t>IMPROVED</a:t>
            </a:r>
          </a:p>
          <a:p>
            <a:r>
              <a:rPr lang="en-GB" sz="2400" b="1" i="1" dirty="0">
                <a:solidFill>
                  <a:srgbClr val="002060"/>
                </a:solidFill>
              </a:rPr>
              <a:t>LIFE </a:t>
            </a:r>
          </a:p>
          <a:p>
            <a:r>
              <a:rPr lang="en-GB" sz="2400" b="1" i="1" dirty="0">
                <a:solidFill>
                  <a:srgbClr val="002060"/>
                </a:solidFill>
              </a:rPr>
              <a:t>CHANCES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0" y="365128"/>
            <a:ext cx="8573632" cy="902358"/>
          </a:xfrm>
        </p:spPr>
        <p:txBody>
          <a:bodyPr>
            <a:normAutofit/>
          </a:bodyPr>
          <a:lstStyle/>
          <a:p>
            <a:r>
              <a:rPr lang="en-GB" sz="3600" b="1" dirty="0">
                <a:latin typeface="Arial" pitchFamily="34" charset="0"/>
                <a:cs typeface="Arial" pitchFamily="34" charset="0"/>
              </a:rPr>
              <a:t>Maths provides Fractional Distillation</a:t>
            </a:r>
          </a:p>
        </p:txBody>
      </p:sp>
      <p:pic>
        <p:nvPicPr>
          <p:cNvPr id="4" name="Content Placeholder 3" descr="distillation device ed.jpg"/>
          <p:cNvPicPr>
            <a:picLocks noGrp="1" noChangeAspect="1"/>
          </p:cNvPicPr>
          <p:nvPr>
            <p:ph idx="1"/>
          </p:nvPr>
        </p:nvPicPr>
        <p:blipFill>
          <a:blip r:embed="rId2" cstate="print"/>
          <a:stretch>
            <a:fillRect/>
          </a:stretch>
        </p:blipFill>
        <p:spPr>
          <a:xfrm>
            <a:off x="2555776" y="2118512"/>
            <a:ext cx="4032448" cy="3376942"/>
          </a:xfrm>
        </p:spPr>
      </p:pic>
      <p:sp>
        <p:nvSpPr>
          <p:cNvPr id="9" name="TextBox 8"/>
          <p:cNvSpPr txBox="1"/>
          <p:nvPr/>
        </p:nvSpPr>
        <p:spPr>
          <a:xfrm>
            <a:off x="6516216" y="2276872"/>
            <a:ext cx="2232248" cy="369332"/>
          </a:xfrm>
          <a:prstGeom prst="rect">
            <a:avLst/>
          </a:prstGeom>
          <a:noFill/>
        </p:spPr>
        <p:txBody>
          <a:bodyPr wrap="square" rtlCol="0">
            <a:spAutoFit/>
          </a:bodyPr>
          <a:lstStyle/>
          <a:p>
            <a:r>
              <a:rPr lang="en-GB" b="1" dirty="0">
                <a:sym typeface="Wingdings" pitchFamily="2" charset="2"/>
              </a:rPr>
              <a:t> </a:t>
            </a:r>
            <a:r>
              <a:rPr lang="en-GB" b="1" dirty="0"/>
              <a:t>PROFESSIONALS</a:t>
            </a:r>
          </a:p>
        </p:txBody>
      </p:sp>
      <p:sp>
        <p:nvSpPr>
          <p:cNvPr id="10" name="TextBox 9"/>
          <p:cNvSpPr txBox="1"/>
          <p:nvPr/>
        </p:nvSpPr>
        <p:spPr>
          <a:xfrm>
            <a:off x="6444208" y="2852936"/>
            <a:ext cx="2088232" cy="646331"/>
          </a:xfrm>
          <a:prstGeom prst="rect">
            <a:avLst/>
          </a:prstGeom>
          <a:noFill/>
        </p:spPr>
        <p:txBody>
          <a:bodyPr wrap="square" rtlCol="0">
            <a:spAutoFit/>
          </a:bodyPr>
          <a:lstStyle/>
          <a:p>
            <a:pPr>
              <a:buFont typeface="Wingdings"/>
              <a:buChar char="à"/>
            </a:pPr>
            <a:r>
              <a:rPr lang="en-GB" b="1" dirty="0"/>
              <a:t>  SKILLED</a:t>
            </a:r>
          </a:p>
          <a:p>
            <a:r>
              <a:rPr lang="en-GB" b="1" dirty="0"/>
              <a:t>      WORKERS</a:t>
            </a:r>
          </a:p>
        </p:txBody>
      </p:sp>
      <p:sp>
        <p:nvSpPr>
          <p:cNvPr id="11" name="TextBox 10"/>
          <p:cNvSpPr txBox="1"/>
          <p:nvPr/>
        </p:nvSpPr>
        <p:spPr>
          <a:xfrm>
            <a:off x="6516216" y="5085184"/>
            <a:ext cx="2088232" cy="646331"/>
          </a:xfrm>
          <a:prstGeom prst="rect">
            <a:avLst/>
          </a:prstGeom>
          <a:noFill/>
        </p:spPr>
        <p:txBody>
          <a:bodyPr wrap="square" rtlCol="0">
            <a:spAutoFit/>
          </a:bodyPr>
          <a:lstStyle/>
          <a:p>
            <a:pPr>
              <a:buFont typeface="Wingdings"/>
              <a:buChar char="à"/>
            </a:pPr>
            <a:r>
              <a:rPr lang="en-GB" b="1" dirty="0"/>
              <a:t>UNEMPLOYED</a:t>
            </a:r>
          </a:p>
          <a:p>
            <a:r>
              <a:rPr lang="en-GB" b="1" dirty="0"/>
              <a:t>     UNDERCLASS</a:t>
            </a:r>
          </a:p>
        </p:txBody>
      </p:sp>
      <p:sp>
        <p:nvSpPr>
          <p:cNvPr id="12" name="TextBox 11"/>
          <p:cNvSpPr txBox="1"/>
          <p:nvPr/>
        </p:nvSpPr>
        <p:spPr>
          <a:xfrm>
            <a:off x="6516216" y="4005064"/>
            <a:ext cx="2160240" cy="646331"/>
          </a:xfrm>
          <a:prstGeom prst="rect">
            <a:avLst/>
          </a:prstGeom>
          <a:noFill/>
        </p:spPr>
        <p:txBody>
          <a:bodyPr wrap="square" rtlCol="0">
            <a:spAutoFit/>
          </a:bodyPr>
          <a:lstStyle/>
          <a:p>
            <a:pPr>
              <a:buFont typeface="Wingdings"/>
              <a:buChar char="à"/>
            </a:pPr>
            <a:r>
              <a:rPr lang="en-GB" b="1" dirty="0"/>
              <a:t>UNSKILLED </a:t>
            </a:r>
          </a:p>
          <a:p>
            <a:r>
              <a:rPr lang="en-GB" dirty="0"/>
              <a:t>     </a:t>
            </a:r>
            <a:r>
              <a:rPr lang="en-GB" b="1" dirty="0"/>
              <a:t>WORKERS</a:t>
            </a:r>
          </a:p>
        </p:txBody>
      </p:sp>
      <p:sp>
        <p:nvSpPr>
          <p:cNvPr id="13" name="TextBox 12"/>
          <p:cNvSpPr txBox="1"/>
          <p:nvPr/>
        </p:nvSpPr>
        <p:spPr>
          <a:xfrm>
            <a:off x="467544" y="4572000"/>
            <a:ext cx="2016224" cy="461665"/>
          </a:xfrm>
          <a:prstGeom prst="rect">
            <a:avLst/>
          </a:prstGeom>
          <a:noFill/>
        </p:spPr>
        <p:txBody>
          <a:bodyPr wrap="square" rtlCol="0">
            <a:spAutoFit/>
          </a:bodyPr>
          <a:lstStyle/>
          <a:p>
            <a:r>
              <a:rPr lang="en-GB" sz="2400" b="1" dirty="0"/>
              <a:t>CHILDREN </a:t>
            </a:r>
            <a:r>
              <a:rPr lang="en-GB" sz="2400" b="1" dirty="0">
                <a:sym typeface="Wingdings" pitchFamily="2" charset="2"/>
              </a:rPr>
              <a:t></a:t>
            </a:r>
            <a:endParaRPr lang="en-GB" sz="2400" b="1" dirty="0"/>
          </a:p>
        </p:txBody>
      </p:sp>
      <p:sp>
        <p:nvSpPr>
          <p:cNvPr id="14" name="TextBox 13"/>
          <p:cNvSpPr txBox="1"/>
          <p:nvPr/>
        </p:nvSpPr>
        <p:spPr>
          <a:xfrm>
            <a:off x="2109458" y="1593410"/>
            <a:ext cx="5486612" cy="461665"/>
          </a:xfrm>
          <a:prstGeom prst="rect">
            <a:avLst/>
          </a:prstGeom>
          <a:noFill/>
        </p:spPr>
        <p:txBody>
          <a:bodyPr wrap="square" rtlCol="0">
            <a:spAutoFit/>
          </a:bodyPr>
          <a:lstStyle/>
          <a:p>
            <a:r>
              <a:rPr lang="en-GB" sz="2400" b="1" dirty="0"/>
              <a:t>MATHEMATICS ASSESSMENT SYSTEM</a:t>
            </a:r>
          </a:p>
        </p:txBody>
      </p:sp>
      <p:sp>
        <p:nvSpPr>
          <p:cNvPr id="15" name="TextBox 14"/>
          <p:cNvSpPr txBox="1"/>
          <p:nvPr/>
        </p:nvSpPr>
        <p:spPr>
          <a:xfrm>
            <a:off x="172017" y="5721790"/>
            <a:ext cx="8854288" cy="892552"/>
          </a:xfrm>
          <a:prstGeom prst="rect">
            <a:avLst/>
          </a:prstGeom>
          <a:noFill/>
        </p:spPr>
        <p:txBody>
          <a:bodyPr wrap="square" rtlCol="0">
            <a:spAutoFit/>
          </a:bodyPr>
          <a:lstStyle/>
          <a:p>
            <a:pPr algn="ctr"/>
            <a:r>
              <a:rPr lang="en-GB" sz="2400" b="1" dirty="0"/>
              <a:t>Mathematics success highly correlated with career outcomes</a:t>
            </a:r>
          </a:p>
          <a:p>
            <a:pPr algn="ctr"/>
            <a:r>
              <a:rPr lang="en-GB" sz="2800" b="1" i="1" dirty="0">
                <a:solidFill>
                  <a:srgbClr val="FF0000"/>
                </a:solidFill>
              </a:rPr>
              <a:t>Success at maths should not be key arbiter of life chances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b="1" dirty="0">
                <a:solidFill>
                  <a:srgbClr val="FF0000"/>
                </a:solidFill>
              </a:rPr>
              <a:t>Social Cost: Negative Attitudes to Maths</a:t>
            </a:r>
          </a:p>
        </p:txBody>
      </p:sp>
      <p:sp>
        <p:nvSpPr>
          <p:cNvPr id="3" name="Text Placeholder 2"/>
          <p:cNvSpPr>
            <a:spLocks noGrp="1"/>
          </p:cNvSpPr>
          <p:nvPr>
            <p:ph type="body" idx="1"/>
          </p:nvPr>
        </p:nvSpPr>
        <p:spPr>
          <a:xfrm>
            <a:off x="0" y="1340768"/>
            <a:ext cx="4211960" cy="2304255"/>
          </a:xfrm>
        </p:spPr>
        <p:txBody>
          <a:bodyPr>
            <a:normAutofit/>
          </a:bodyPr>
          <a:lstStyle/>
          <a:p>
            <a:r>
              <a:rPr lang="en-GB" dirty="0"/>
              <a:t>Many learners and adults</a:t>
            </a:r>
          </a:p>
          <a:p>
            <a:pPr>
              <a:buFont typeface="Arial" charset="0"/>
              <a:buChar char="•"/>
            </a:pPr>
            <a:r>
              <a:rPr lang="en-GB" dirty="0"/>
              <a:t> Are labelled as maths failures</a:t>
            </a:r>
          </a:p>
          <a:p>
            <a:pPr>
              <a:buFont typeface="Arial" charset="0"/>
              <a:buChar char="•"/>
            </a:pPr>
            <a:r>
              <a:rPr lang="en-GB" dirty="0"/>
              <a:t> Lack confidence</a:t>
            </a:r>
          </a:p>
          <a:p>
            <a:pPr>
              <a:buFont typeface="Arial" charset="0"/>
              <a:buChar char="•"/>
            </a:pPr>
            <a:r>
              <a:rPr lang="en-GB" dirty="0"/>
              <a:t> Fear mathematics</a:t>
            </a:r>
          </a:p>
          <a:p>
            <a:pPr>
              <a:buFont typeface="Arial" charset="0"/>
              <a:buChar char="•"/>
            </a:pPr>
            <a:r>
              <a:rPr lang="en-GB" dirty="0"/>
              <a:t> Have reduced opportunities</a:t>
            </a:r>
          </a:p>
        </p:txBody>
      </p:sp>
      <p:pic>
        <p:nvPicPr>
          <p:cNvPr id="9" name="Content Placeholder 8" descr="Jimmy Edwards 001.jpg"/>
          <p:cNvPicPr>
            <a:picLocks noGrp="1" noChangeAspect="1"/>
          </p:cNvPicPr>
          <p:nvPr>
            <p:ph sz="half" idx="2"/>
          </p:nvPr>
        </p:nvPicPr>
        <p:blipFill>
          <a:blip r:embed="rId2" cstate="print"/>
          <a:stretch>
            <a:fillRect/>
          </a:stretch>
        </p:blipFill>
        <p:spPr>
          <a:xfrm>
            <a:off x="4067944" y="1196752"/>
            <a:ext cx="5076056" cy="5661248"/>
          </a:xfrm>
        </p:spPr>
      </p:pic>
      <p:sp>
        <p:nvSpPr>
          <p:cNvPr id="5" name="Text Placeholder 4"/>
          <p:cNvSpPr>
            <a:spLocks noGrp="1"/>
          </p:cNvSpPr>
          <p:nvPr>
            <p:ph type="body" sz="quarter" idx="3"/>
          </p:nvPr>
        </p:nvSpPr>
        <p:spPr/>
        <p:txBody>
          <a:bodyPr/>
          <a:lstStyle/>
          <a:p>
            <a:r>
              <a:rPr lang="en-GB" dirty="0"/>
              <a:t> </a:t>
            </a:r>
          </a:p>
        </p:txBody>
      </p:sp>
      <p:pic>
        <p:nvPicPr>
          <p:cNvPr id="8" name="Content Placeholder 7" descr="maths-fear-pic-390x285.jpg"/>
          <p:cNvPicPr>
            <a:picLocks noGrp="1" noChangeAspect="1"/>
          </p:cNvPicPr>
          <p:nvPr>
            <p:ph sz="quarter" idx="4"/>
          </p:nvPr>
        </p:nvPicPr>
        <p:blipFill>
          <a:blip r:embed="rId3" cstate="print"/>
          <a:stretch>
            <a:fillRect/>
          </a:stretch>
        </p:blipFill>
        <p:spPr>
          <a:xfrm>
            <a:off x="827584" y="4077072"/>
            <a:ext cx="2704599" cy="1976438"/>
          </a:xfrm>
        </p:spPr>
      </p:pic>
      <p:pic>
        <p:nvPicPr>
          <p:cNvPr id="7" name="Content Placeholder 4" descr="Math horror Scream.gif"/>
          <p:cNvPicPr>
            <a:picLocks noGrp="1" noChangeAspect="1"/>
          </p:cNvPicPr>
          <p:nvPr>
            <p:ph sz="half" idx="2"/>
          </p:nvPr>
        </p:nvPicPr>
        <p:blipFill>
          <a:blip r:embed="rId4" cstate="print"/>
          <a:stretch>
            <a:fillRect/>
          </a:stretch>
        </p:blipFill>
        <p:spPr>
          <a:xfrm>
            <a:off x="3131840" y="4337720"/>
            <a:ext cx="4038600" cy="252028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85" y="235391"/>
            <a:ext cx="8501204" cy="950613"/>
          </a:xfrm>
        </p:spPr>
        <p:txBody>
          <a:bodyPr>
            <a:normAutofit fontScale="90000"/>
          </a:bodyPr>
          <a:lstStyle/>
          <a:p>
            <a:r>
              <a:rPr lang="en-GB" sz="4000" b="1" dirty="0">
                <a:latin typeface="Arial" pitchFamily="34" charset="0"/>
                <a:cs typeface="Arial" pitchFamily="34" charset="0"/>
              </a:rPr>
              <a:t>We are Complicit in this Over-Valuing</a:t>
            </a:r>
          </a:p>
        </p:txBody>
      </p:sp>
      <p:sp>
        <p:nvSpPr>
          <p:cNvPr id="3" name="Content Placeholder 2"/>
          <p:cNvSpPr>
            <a:spLocks noGrp="1"/>
          </p:cNvSpPr>
          <p:nvPr>
            <p:ph idx="1"/>
          </p:nvPr>
        </p:nvSpPr>
        <p:spPr>
          <a:xfrm>
            <a:off x="628651" y="1004935"/>
            <a:ext cx="7886700" cy="5853065"/>
          </a:xfrm>
        </p:spPr>
        <p:txBody>
          <a:bodyPr>
            <a:normAutofit lnSpcReduction="10000"/>
          </a:bodyPr>
          <a:lstStyle/>
          <a:p>
            <a:pPr>
              <a:buNone/>
            </a:pPr>
            <a:r>
              <a:rPr lang="en-GB" dirty="0"/>
              <a:t>We gain by not questioning the over-valuing of maths in society</a:t>
            </a:r>
          </a:p>
          <a:p>
            <a:pPr lvl="1"/>
            <a:r>
              <a:rPr lang="en-GB" i="1" dirty="0">
                <a:solidFill>
                  <a:srgbClr val="FF0000"/>
                </a:solidFill>
              </a:rPr>
              <a:t>Gain more resources, prestige, dominance in schooling</a:t>
            </a:r>
          </a:p>
          <a:p>
            <a:pPr>
              <a:buNone/>
            </a:pPr>
            <a:r>
              <a:rPr lang="en-GB" dirty="0"/>
              <a:t>We accept uncritically argument that ubiquity in society maths means all must study abstract maths to 16 or 18</a:t>
            </a:r>
          </a:p>
          <a:p>
            <a:pPr>
              <a:buNone/>
            </a:pPr>
            <a:r>
              <a:rPr lang="en-GB" dirty="0"/>
              <a:t>But we accept not everyone must study to 16 or 18 years</a:t>
            </a:r>
          </a:p>
          <a:p>
            <a:pPr lvl="1"/>
            <a:r>
              <a:rPr lang="en-GB" i="1" dirty="0">
                <a:solidFill>
                  <a:srgbClr val="FF0000"/>
                </a:solidFill>
              </a:rPr>
              <a:t>Arts, Literature, Drama, Psychology, Classics, Languages, Philosophy, Politics, Geography, History, Computing</a:t>
            </a:r>
          </a:p>
          <a:p>
            <a:pPr>
              <a:buNone/>
            </a:pPr>
            <a:r>
              <a:rPr lang="en-GB" dirty="0"/>
              <a:t>Are these not equally important for personal development and work? But we leave them optional</a:t>
            </a:r>
          </a:p>
          <a:p>
            <a:pPr>
              <a:buNone/>
            </a:pPr>
            <a:r>
              <a:rPr lang="en-GB" b="1" i="1" dirty="0"/>
              <a:t>Is maths failure </a:t>
            </a:r>
            <a:r>
              <a:rPr lang="en-GB" b="1" i="1" dirty="0">
                <a:solidFill>
                  <a:srgbClr val="FF0000"/>
                </a:solidFill>
              </a:rPr>
              <a:t>learner fault </a:t>
            </a:r>
            <a:r>
              <a:rPr lang="en-GB" b="1" i="1" dirty="0"/>
              <a:t>or </a:t>
            </a:r>
            <a:r>
              <a:rPr lang="en-GB" b="1" i="1" dirty="0">
                <a:solidFill>
                  <a:srgbClr val="FF0000"/>
                </a:solidFill>
              </a:rPr>
              <a:t>society’s fault </a:t>
            </a:r>
            <a:r>
              <a:rPr lang="en-GB" b="1" i="1" dirty="0"/>
              <a:t>for forcing it on everybody to 16 or 18 years?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Seeing the world mathematically</a:t>
            </a:r>
            <a:r>
              <a:rPr lang="en-GB" dirty="0"/>
              <a:t/>
            </a:r>
            <a:br>
              <a:rPr lang="en-GB" dirty="0"/>
            </a:br>
            <a:r>
              <a:rPr lang="en-GB" sz="3600" dirty="0"/>
              <a:t>Replaces beautiful complexity of nature and the human worlds with simplified models</a:t>
            </a:r>
          </a:p>
        </p:txBody>
      </p:sp>
      <p:pic>
        <p:nvPicPr>
          <p:cNvPr id="5" name="Content Placeholder 4" descr="Math sees-Scenery.jpg"/>
          <p:cNvPicPr>
            <a:picLocks noGrp="1" noChangeAspect="1"/>
          </p:cNvPicPr>
          <p:nvPr>
            <p:ph idx="1"/>
          </p:nvPr>
        </p:nvPicPr>
        <p:blipFill>
          <a:blip r:embed="rId2" cstate="print"/>
          <a:stretch>
            <a:fillRect/>
          </a:stretch>
        </p:blipFill>
        <p:spPr>
          <a:xfrm>
            <a:off x="502467" y="1862487"/>
            <a:ext cx="8229600" cy="449027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7" y="365127"/>
            <a:ext cx="8053624" cy="757503"/>
          </a:xfrm>
        </p:spPr>
        <p:txBody>
          <a:bodyPr>
            <a:normAutofit/>
          </a:bodyPr>
          <a:lstStyle/>
          <a:p>
            <a:r>
              <a:rPr lang="en-GB" sz="3600" b="1" dirty="0">
                <a:latin typeface="Arial" pitchFamily="34" charset="0"/>
                <a:cs typeface="Arial" pitchFamily="34" charset="0"/>
              </a:rPr>
              <a:t>The Mathematical Way of Thinking</a:t>
            </a:r>
          </a:p>
        </p:txBody>
      </p:sp>
      <p:sp>
        <p:nvSpPr>
          <p:cNvPr id="3" name="Content Placeholder 2"/>
          <p:cNvSpPr>
            <a:spLocks noGrp="1"/>
          </p:cNvSpPr>
          <p:nvPr>
            <p:ph idx="1"/>
          </p:nvPr>
        </p:nvSpPr>
        <p:spPr>
          <a:xfrm>
            <a:off x="461728" y="995881"/>
            <a:ext cx="6174462" cy="5862119"/>
          </a:xfrm>
        </p:spPr>
        <p:txBody>
          <a:bodyPr>
            <a:normAutofit fontScale="70000" lnSpcReduction="20000"/>
          </a:bodyPr>
          <a:lstStyle/>
          <a:p>
            <a:pPr>
              <a:buNone/>
            </a:pPr>
            <a:r>
              <a:rPr lang="en-GB" sz="4000" b="1" dirty="0"/>
              <a:t>Promotes</a:t>
            </a:r>
          </a:p>
          <a:p>
            <a:r>
              <a:rPr lang="en-GB" dirty="0"/>
              <a:t>Detachment of meaning, precise rule following</a:t>
            </a:r>
          </a:p>
          <a:p>
            <a:r>
              <a:rPr lang="en-GB" dirty="0"/>
              <a:t>Reduction of complex situations to simple calculations/numerical models</a:t>
            </a:r>
          </a:p>
          <a:p>
            <a:r>
              <a:rPr lang="en-GB" dirty="0"/>
              <a:t>Ethics-free technical reasoning</a:t>
            </a:r>
          </a:p>
          <a:p>
            <a:r>
              <a:rPr lang="en-GB" i="1" dirty="0"/>
              <a:t>Separated values</a:t>
            </a:r>
            <a:r>
              <a:rPr lang="en-GB" dirty="0"/>
              <a:t>: Rules, Abstraction, Objectification, Reason, Dispassionate analysis, Impersonality (Gilligan 1982) </a:t>
            </a:r>
          </a:p>
          <a:p>
            <a:pPr>
              <a:buNone/>
            </a:pPr>
            <a:r>
              <a:rPr lang="en-GB" sz="3000" b="1" dirty="0"/>
              <a:t>These valuable and intrinsic to maths. Applied across society can lead to ethical problems and abuses </a:t>
            </a:r>
          </a:p>
          <a:p>
            <a:r>
              <a:rPr lang="en-GB" dirty="0"/>
              <a:t>Simplistic epistemology in which things are absolutely </a:t>
            </a:r>
            <a:r>
              <a:rPr lang="en-GB" b="1" dirty="0">
                <a:solidFill>
                  <a:srgbClr val="FF0000"/>
                </a:solidFill>
              </a:rPr>
              <a:t>True</a:t>
            </a:r>
            <a:r>
              <a:rPr lang="en-GB" dirty="0"/>
              <a:t> or </a:t>
            </a:r>
            <a:r>
              <a:rPr lang="en-GB" b="1" dirty="0">
                <a:solidFill>
                  <a:srgbClr val="FF0000"/>
                </a:solidFill>
              </a:rPr>
              <a:t>False</a:t>
            </a:r>
          </a:p>
          <a:p>
            <a:r>
              <a:rPr lang="en-GB" dirty="0"/>
              <a:t>Training in ethics-free and value-free thinking - leads to </a:t>
            </a:r>
            <a:r>
              <a:rPr lang="en-GB" b="1" dirty="0">
                <a:solidFill>
                  <a:srgbClr val="FF0000"/>
                </a:solidFill>
              </a:rPr>
              <a:t>ethical desensitisation</a:t>
            </a:r>
            <a:r>
              <a:rPr lang="en-GB" b="1" dirty="0"/>
              <a:t> </a:t>
            </a:r>
            <a:r>
              <a:rPr lang="en-GB" dirty="0"/>
              <a:t>&amp;</a:t>
            </a:r>
            <a:r>
              <a:rPr lang="en-GB" dirty="0">
                <a:solidFill>
                  <a:srgbClr val="FF0000"/>
                </a:solidFill>
              </a:rPr>
              <a:t> </a:t>
            </a:r>
            <a:r>
              <a:rPr lang="en-GB" b="1" dirty="0">
                <a:solidFill>
                  <a:srgbClr val="FF0000"/>
                </a:solidFill>
              </a:rPr>
              <a:t>responsibility diminishment</a:t>
            </a:r>
            <a:endParaRPr lang="en-GB" dirty="0"/>
          </a:p>
          <a:p>
            <a:r>
              <a:rPr lang="en-GB" dirty="0"/>
              <a:t>Trains instrumental reasoning in management and business with focus only on </a:t>
            </a:r>
            <a:r>
              <a:rPr lang="en-GB" b="1" i="1" dirty="0"/>
              <a:t>means</a:t>
            </a:r>
            <a:r>
              <a:rPr lang="en-GB" dirty="0"/>
              <a:t> and away from </a:t>
            </a:r>
            <a:r>
              <a:rPr lang="en-GB" b="1" i="1" dirty="0"/>
              <a:t>ends</a:t>
            </a:r>
            <a:r>
              <a:rPr lang="en-GB" dirty="0"/>
              <a:t> or </a:t>
            </a:r>
            <a:r>
              <a:rPr lang="en-GB" b="1" i="1" dirty="0">
                <a:solidFill>
                  <a:srgbClr val="FF0000"/>
                </a:solidFill>
              </a:rPr>
              <a:t>values</a:t>
            </a:r>
          </a:p>
          <a:p>
            <a:r>
              <a:rPr lang="en-GB" dirty="0"/>
              <a:t>Separated values extended beyond maths imply it has no ethical or social responsibility</a:t>
            </a:r>
          </a:p>
          <a:p>
            <a:endParaRPr lang="en-GB" dirty="0">
              <a:solidFill>
                <a:srgbClr val="FF0000"/>
              </a:solidFill>
            </a:endParaRPr>
          </a:p>
        </p:txBody>
      </p:sp>
      <p:pic>
        <p:nvPicPr>
          <p:cNvPr id="4" name="Content Placeholder 6" descr="right-and-wrong-buttons.jpg"/>
          <p:cNvPicPr>
            <a:picLocks noChangeAspect="1"/>
          </p:cNvPicPr>
          <p:nvPr/>
        </p:nvPicPr>
        <p:blipFill>
          <a:blip r:embed="rId2" cstate="print"/>
          <a:stretch>
            <a:fillRect/>
          </a:stretch>
        </p:blipFill>
        <p:spPr>
          <a:xfrm>
            <a:off x="6618083" y="1883122"/>
            <a:ext cx="2399168" cy="30329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txBody>
          <a:bodyPr>
            <a:noAutofit/>
          </a:bodyPr>
          <a:lstStyle/>
          <a:p>
            <a:r>
              <a:rPr lang="en-GB" sz="3600" b="1" dirty="0">
                <a:latin typeface="Arial" panose="020B0604020202020204" pitchFamily="34" charset="0"/>
                <a:cs typeface="Arial" panose="020B0604020202020204" pitchFamily="34" charset="0"/>
              </a:rPr>
              <a:t>Dangers of instrumental reasoning</a:t>
            </a:r>
          </a:p>
        </p:txBody>
      </p:sp>
      <p:sp>
        <p:nvSpPr>
          <p:cNvPr id="3" name="Content Placeholder 2"/>
          <p:cNvSpPr>
            <a:spLocks noGrp="1"/>
          </p:cNvSpPr>
          <p:nvPr>
            <p:ph sz="half" idx="1"/>
          </p:nvPr>
        </p:nvSpPr>
        <p:spPr>
          <a:xfrm>
            <a:off x="251520" y="980728"/>
            <a:ext cx="4536504" cy="5877272"/>
          </a:xfrm>
        </p:spPr>
        <p:txBody>
          <a:bodyPr>
            <a:normAutofit fontScale="92500" lnSpcReduction="10000"/>
          </a:bodyPr>
          <a:lstStyle/>
          <a:p>
            <a:r>
              <a:rPr lang="en-AU" dirty="0"/>
              <a:t>Mathematics is </a:t>
            </a:r>
            <a:r>
              <a:rPr lang="en-AU" i="1" dirty="0"/>
              <a:t>essence of instrumental reason </a:t>
            </a:r>
            <a:r>
              <a:rPr lang="en-AU" dirty="0"/>
              <a:t>- focus on </a:t>
            </a:r>
            <a:r>
              <a:rPr lang="en-AU" b="1" dirty="0"/>
              <a:t>means to ends </a:t>
            </a:r>
            <a:r>
              <a:rPr lang="en-AU" dirty="0"/>
              <a:t>and not on </a:t>
            </a:r>
            <a:r>
              <a:rPr lang="en-AU" b="1" dirty="0">
                <a:solidFill>
                  <a:srgbClr val="FF0000"/>
                </a:solidFill>
              </a:rPr>
              <a:t>underlying values </a:t>
            </a:r>
            <a:r>
              <a:rPr lang="en-AU" dirty="0"/>
              <a:t>(Frankfurt School critique)</a:t>
            </a:r>
            <a:endParaRPr lang="en-GB" dirty="0"/>
          </a:p>
          <a:p>
            <a:r>
              <a:rPr lang="en-GB" dirty="0"/>
              <a:t>Instrumental reasoning underpins  management, corporate and governmental thinking</a:t>
            </a:r>
          </a:p>
          <a:p>
            <a:r>
              <a:rPr lang="en-GB" dirty="0"/>
              <a:t>Persons, animals, environment all viewed and treated as </a:t>
            </a:r>
            <a:r>
              <a:rPr lang="en-GB" b="1" dirty="0"/>
              <a:t>objects</a:t>
            </a:r>
            <a:r>
              <a:rPr lang="en-GB" dirty="0"/>
              <a:t> and mere resources – not as </a:t>
            </a:r>
            <a:r>
              <a:rPr lang="en-GB" b="1" dirty="0"/>
              <a:t>intrinsically valuable</a:t>
            </a:r>
          </a:p>
          <a:p>
            <a:r>
              <a:rPr lang="en-GB" dirty="0"/>
              <a:t>Standardization, routinization, and dehumanization lead to </a:t>
            </a:r>
            <a:r>
              <a:rPr lang="en-GB" b="1" dirty="0">
                <a:solidFill>
                  <a:srgbClr val="FF0000"/>
                </a:solidFill>
              </a:rPr>
              <a:t>unethical</a:t>
            </a:r>
            <a:r>
              <a:rPr lang="en-GB" dirty="0"/>
              <a:t> treatment of persons (Kelman 1973) </a:t>
            </a:r>
          </a:p>
          <a:p>
            <a:endParaRPr lang="en-GB" dirty="0"/>
          </a:p>
        </p:txBody>
      </p:sp>
      <p:pic>
        <p:nvPicPr>
          <p:cNvPr id="5" name="Content Placeholder 4" descr="Robot1.jpg"/>
          <p:cNvPicPr>
            <a:picLocks noGrp="1" noChangeAspect="1"/>
          </p:cNvPicPr>
          <p:nvPr>
            <p:ph sz="half" idx="2"/>
          </p:nvPr>
        </p:nvPicPr>
        <p:blipFill>
          <a:blip r:embed="rId2" cstate="print"/>
          <a:stretch>
            <a:fillRect/>
          </a:stretch>
        </p:blipFill>
        <p:spPr>
          <a:xfrm>
            <a:off x="4644009" y="2996952"/>
            <a:ext cx="4392488" cy="2010217"/>
          </a:xfrm>
        </p:spPr>
      </p:pic>
      <p:sp>
        <p:nvSpPr>
          <p:cNvPr id="6" name="TextBox 5"/>
          <p:cNvSpPr txBox="1"/>
          <p:nvPr/>
        </p:nvSpPr>
        <p:spPr>
          <a:xfrm>
            <a:off x="4644009" y="5157192"/>
            <a:ext cx="4499992" cy="523220"/>
          </a:xfrm>
          <a:prstGeom prst="rect">
            <a:avLst/>
          </a:prstGeom>
          <a:noFill/>
        </p:spPr>
        <p:txBody>
          <a:bodyPr wrap="square" rtlCol="0">
            <a:spAutoFit/>
          </a:bodyPr>
          <a:lstStyle/>
          <a:p>
            <a:r>
              <a:rPr lang="en-GB" sz="2800" b="1" dirty="0"/>
              <a:t>People are viewed as objects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32" y="240633"/>
            <a:ext cx="8537418" cy="845783"/>
          </a:xfrm>
        </p:spPr>
        <p:txBody>
          <a:bodyPr>
            <a:normAutofit/>
          </a:bodyPr>
          <a:lstStyle/>
          <a:p>
            <a:r>
              <a:rPr lang="en-GB" sz="3600" b="1" dirty="0">
                <a:latin typeface="Arial" pitchFamily="34" charset="0"/>
                <a:cs typeface="Arial" pitchFamily="34" charset="0"/>
              </a:rPr>
              <a:t>Hidden Harm caused by Mathematics</a:t>
            </a:r>
          </a:p>
        </p:txBody>
      </p:sp>
      <p:sp>
        <p:nvSpPr>
          <p:cNvPr id="3" name="Content Placeholder 2"/>
          <p:cNvSpPr>
            <a:spLocks noGrp="1"/>
          </p:cNvSpPr>
          <p:nvPr>
            <p:ph idx="1"/>
          </p:nvPr>
        </p:nvSpPr>
        <p:spPr>
          <a:xfrm>
            <a:off x="628651" y="1176950"/>
            <a:ext cx="7886700" cy="5681050"/>
          </a:xfrm>
        </p:spPr>
        <p:txBody>
          <a:bodyPr>
            <a:normAutofit/>
          </a:bodyPr>
          <a:lstStyle/>
          <a:p>
            <a:pPr marL="514350" indent="-514350">
              <a:buFont typeface="+mj-lt"/>
              <a:buAutoNum type="arabicPeriod"/>
            </a:pPr>
            <a:r>
              <a:rPr lang="en-US" dirty="0"/>
              <a:t>Overvaluing mathematical </a:t>
            </a:r>
            <a:r>
              <a:rPr lang="en-US" b="1" dirty="0"/>
              <a:t>qualifications</a:t>
            </a:r>
            <a:r>
              <a:rPr lang="en-US" dirty="0"/>
              <a:t> blights lives of millions labeled as mathematical failures</a:t>
            </a:r>
          </a:p>
          <a:p>
            <a:pPr marL="514350" indent="-514350">
              <a:buFont typeface="+mj-lt"/>
              <a:buAutoNum type="arabicPeriod"/>
            </a:pPr>
            <a:r>
              <a:rPr lang="en-US" dirty="0"/>
              <a:t>Overvaluing </a:t>
            </a:r>
            <a:r>
              <a:rPr lang="en-US" b="1" dirty="0"/>
              <a:t>Quantitative outlook </a:t>
            </a:r>
            <a:r>
              <a:rPr lang="en-US" dirty="0"/>
              <a:t>supports managerialism &amp;  </a:t>
            </a:r>
            <a:r>
              <a:rPr lang="en-GB" dirty="0"/>
              <a:t>neoliberal performative agenda through privileging of measurement, accountability, and targets</a:t>
            </a:r>
          </a:p>
          <a:p>
            <a:pPr marL="514350" indent="-514350">
              <a:buFont typeface="+mj-lt"/>
              <a:buAutoNum type="arabicPeriod"/>
            </a:pPr>
            <a:r>
              <a:rPr lang="en-GB" dirty="0"/>
              <a:t>Mathematical training can develops an ethics-free  </a:t>
            </a:r>
            <a:r>
              <a:rPr lang="en-US" dirty="0"/>
              <a:t>instrumentalist</a:t>
            </a:r>
            <a:r>
              <a:rPr lang="en-GB" dirty="0"/>
              <a:t> outlook that prioritises profit above any social costs -- powering </a:t>
            </a:r>
            <a:r>
              <a:rPr lang="en-US" dirty="0"/>
              <a:t>exploitative  corporativism and neoliberalism.</a:t>
            </a:r>
          </a:p>
          <a:p>
            <a:pPr marL="514350" indent="-514350">
              <a:buNone/>
            </a:pPr>
            <a:r>
              <a:rPr lang="en-US" b="1" i="1" dirty="0"/>
              <a:t>This is collateral damage </a:t>
            </a:r>
            <a:r>
              <a:rPr lang="en-US" dirty="0"/>
              <a:t>– but we should acknowledge it and limit harm via teaching</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365128"/>
            <a:ext cx="8537418" cy="757502"/>
          </a:xfrm>
        </p:spPr>
        <p:txBody>
          <a:bodyPr>
            <a:normAutofit/>
          </a:bodyPr>
          <a:lstStyle/>
          <a:p>
            <a:r>
              <a:rPr lang="en-GB" sz="3800" b="1" dirty="0">
                <a:latin typeface="Arial" pitchFamily="34" charset="0"/>
                <a:cs typeface="Arial" pitchFamily="34" charset="0"/>
              </a:rPr>
              <a:t>How does Ethics enter into Maths?</a:t>
            </a:r>
            <a:endParaRPr lang="en-GB" sz="3800" dirty="0"/>
          </a:p>
        </p:txBody>
      </p:sp>
      <p:sp>
        <p:nvSpPr>
          <p:cNvPr id="3" name="Content Placeholder 2"/>
          <p:cNvSpPr>
            <a:spLocks noGrp="1"/>
          </p:cNvSpPr>
          <p:nvPr>
            <p:ph idx="1"/>
          </p:nvPr>
        </p:nvSpPr>
        <p:spPr>
          <a:xfrm>
            <a:off x="628651" y="1122630"/>
            <a:ext cx="8126050" cy="5495453"/>
          </a:xfrm>
        </p:spPr>
        <p:txBody>
          <a:bodyPr>
            <a:normAutofit fontScale="70000" lnSpcReduction="20000"/>
          </a:bodyPr>
          <a:lstStyle/>
          <a:p>
            <a:pPr>
              <a:buNone/>
            </a:pPr>
            <a:r>
              <a:rPr lang="en-GB" sz="3100" dirty="0"/>
              <a:t>Ethics concerned with </a:t>
            </a:r>
            <a:r>
              <a:rPr lang="en-GB" sz="3000" dirty="0"/>
              <a:t>good and human flourishing affects </a:t>
            </a:r>
            <a:r>
              <a:rPr lang="en-GB" sz="3100" dirty="0"/>
              <a:t>the following aspects of mathematics and mathematical practice </a:t>
            </a:r>
            <a:r>
              <a:rPr lang="en-GB" sz="3200" dirty="0"/>
              <a:t>at lea</a:t>
            </a:r>
            <a:r>
              <a:rPr lang="en-GB" sz="3100" dirty="0"/>
              <a:t>st:</a:t>
            </a:r>
          </a:p>
          <a:p>
            <a:pPr marL="514350" indent="-514350">
              <a:buFont typeface="+mj-lt"/>
              <a:buAutoNum type="arabicPeriod"/>
            </a:pPr>
            <a:r>
              <a:rPr lang="en-GB" sz="3100" i="1" dirty="0">
                <a:solidFill>
                  <a:srgbClr val="FF0000"/>
                </a:solidFill>
              </a:rPr>
              <a:t>Professional ethics of mathematicians -- </a:t>
            </a:r>
            <a:r>
              <a:rPr lang="en-GB" sz="3100" dirty="0"/>
              <a:t>Do mathematicians behave well (and honestly) to each other in research and towards other persons in society?</a:t>
            </a:r>
          </a:p>
          <a:p>
            <a:pPr marL="514350" indent="-514350">
              <a:buFont typeface="+mj-lt"/>
              <a:buAutoNum type="arabicPeriod"/>
            </a:pPr>
            <a:r>
              <a:rPr lang="en-GB" sz="3100" i="1" dirty="0">
                <a:solidFill>
                  <a:srgbClr val="FF0000"/>
                </a:solidFill>
              </a:rPr>
              <a:t>Professional ethics of mathematics teachers - </a:t>
            </a:r>
            <a:r>
              <a:rPr lang="en-GB" sz="3100" dirty="0"/>
              <a:t>Do mathematics teachers treat their students well? Do they do what is best for them? </a:t>
            </a:r>
            <a:r>
              <a:rPr lang="en-GB" sz="3100" i="1" dirty="0"/>
              <a:t>Is the teaching of mathematics beneficial or harmful or both?</a:t>
            </a:r>
            <a:endParaRPr lang="en-GB" sz="3100" dirty="0"/>
          </a:p>
          <a:p>
            <a:pPr marL="514350" indent="-514350">
              <a:buFont typeface="+mj-lt"/>
              <a:buAutoNum type="arabicPeriod"/>
            </a:pPr>
            <a:r>
              <a:rPr lang="en-GB" sz="3100" i="1" dirty="0">
                <a:solidFill>
                  <a:srgbClr val="FF0000"/>
                </a:solidFill>
              </a:rPr>
              <a:t>Ethics of mathematical applications – </a:t>
            </a:r>
            <a:r>
              <a:rPr lang="en-GB" sz="3100" i="1" dirty="0"/>
              <a:t>What are or should be the ethical limits of mathematical applications to ensure the good for society? </a:t>
            </a:r>
            <a:endParaRPr lang="en-GB" sz="3100" dirty="0"/>
          </a:p>
          <a:p>
            <a:pPr marL="514350" indent="-514350">
              <a:buFont typeface="+mj-lt"/>
              <a:buAutoNum type="arabicPeriod"/>
            </a:pPr>
            <a:r>
              <a:rPr lang="en-GB" sz="3100" i="1" dirty="0">
                <a:solidFill>
                  <a:srgbClr val="FF0000"/>
                </a:solidFill>
              </a:rPr>
              <a:t>Ethical impact of mathematics on society – </a:t>
            </a:r>
            <a:r>
              <a:rPr lang="en-GB" sz="3100" i="1" dirty="0"/>
              <a:t>What further ethical impacts does the role and valuation of mathematics in society have, especially unplanned or hidden consequences? </a:t>
            </a:r>
            <a:endParaRPr lang="en-GB" sz="3100" dirty="0"/>
          </a:p>
          <a:p>
            <a:pPr marL="514350" indent="-514350">
              <a:buFont typeface="+mj-lt"/>
              <a:buAutoNum type="arabicPeriod"/>
            </a:pPr>
            <a:r>
              <a:rPr lang="en-GB" sz="3100" i="1" dirty="0">
                <a:solidFill>
                  <a:srgbClr val="FF0000"/>
                </a:solidFill>
              </a:rPr>
              <a:t>Ethics of pure mathematics – </a:t>
            </a:r>
            <a:r>
              <a:rPr lang="en-GB" sz="3100" dirty="0"/>
              <a:t>What ethical values does pure mathematics incorporate or embody, if any?</a:t>
            </a:r>
          </a:p>
          <a:p>
            <a:pPr>
              <a:buNone/>
            </a:pPr>
            <a:r>
              <a:rPr lang="en-GB" sz="3100" dirty="0"/>
              <a:t>For some mathematicians and philosophers the claim that pure mathematics is ethics- or value-laden is problematic</a:t>
            </a:r>
            <a:r>
              <a:rPr lang="en-GB" sz="3100" i="1" dirty="0"/>
              <a:t> ab initio</a:t>
            </a:r>
            <a:r>
              <a:rPr lang="en-GB" sz="3100" dirty="0"/>
              <a:t>. </a:t>
            </a:r>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25F50-11AF-4875-AEEE-46579E7D2FB4}"/>
              </a:ext>
            </a:extLst>
          </p:cNvPr>
          <p:cNvSpPr>
            <a:spLocks noGrp="1"/>
          </p:cNvSpPr>
          <p:nvPr>
            <p:ph type="title"/>
          </p:nvPr>
        </p:nvSpPr>
        <p:spPr>
          <a:xfrm>
            <a:off x="590204" y="149629"/>
            <a:ext cx="7631083" cy="1080655"/>
          </a:xfrm>
        </p:spPr>
        <p:txBody>
          <a:bodyPr>
            <a:normAutofit fontScale="90000"/>
          </a:bodyPr>
          <a:lstStyle/>
          <a:p>
            <a:r>
              <a:rPr lang="en-GB" sz="3200" b="1" dirty="0" err="1"/>
              <a:t>MacKenzie’s</a:t>
            </a:r>
            <a:r>
              <a:rPr lang="en-GB" sz="3200" b="1" dirty="0"/>
              <a:t> book (How financial models shape markets) identifies the </a:t>
            </a:r>
            <a:r>
              <a:rPr lang="en-GB" sz="3600" b="1" i="1" dirty="0">
                <a:solidFill>
                  <a:srgbClr val="FF0000"/>
                </a:solidFill>
              </a:rPr>
              <a:t>performative work </a:t>
            </a:r>
            <a:r>
              <a:rPr lang="en-GB" sz="3200" b="1" dirty="0"/>
              <a:t>of maths</a:t>
            </a:r>
            <a:endParaRPr lang="en-US" sz="3200" b="1" dirty="0"/>
          </a:p>
        </p:txBody>
      </p:sp>
      <p:pic>
        <p:nvPicPr>
          <p:cNvPr id="5" name="Content Placeholder 4" descr="Graphical user interface, website&#10;&#10;Description automatically generated">
            <a:extLst>
              <a:ext uri="{FF2B5EF4-FFF2-40B4-BE49-F238E27FC236}">
                <a16:creationId xmlns:a16="http://schemas.microsoft.com/office/drawing/2014/main" xmlns="" id="{14CA3975-F277-4EFF-A5CB-3828A199F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636" y="1230284"/>
            <a:ext cx="4131426" cy="5353396"/>
          </a:xfrm>
        </p:spPr>
      </p:pic>
    </p:spTree>
    <p:extLst>
      <p:ext uri="{BB962C8B-B14F-4D97-AF65-F5344CB8AC3E}">
        <p14:creationId xmlns:p14="http://schemas.microsoft.com/office/powerpoint/2010/main" val="329355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EE075-DF39-4982-AF48-8BA42C1CA471}"/>
              </a:ext>
            </a:extLst>
          </p:cNvPr>
          <p:cNvSpPr>
            <a:spLocks noGrp="1"/>
          </p:cNvSpPr>
          <p:nvPr>
            <p:ph type="title"/>
          </p:nvPr>
        </p:nvSpPr>
        <p:spPr>
          <a:xfrm>
            <a:off x="628651" y="174567"/>
            <a:ext cx="7886700" cy="689957"/>
          </a:xfrm>
        </p:spPr>
        <p:txBody>
          <a:bodyPr>
            <a:normAutofit fontScale="90000"/>
          </a:bodyPr>
          <a:lstStyle/>
          <a:p>
            <a:r>
              <a:rPr lang="en-GB" b="1" dirty="0"/>
              <a:t>Mathematics is Performative</a:t>
            </a:r>
            <a:endParaRPr lang="en-US" b="1" dirty="0"/>
          </a:p>
        </p:txBody>
      </p:sp>
      <p:sp>
        <p:nvSpPr>
          <p:cNvPr id="3" name="Content Placeholder 2">
            <a:extLst>
              <a:ext uri="{FF2B5EF4-FFF2-40B4-BE49-F238E27FC236}">
                <a16:creationId xmlns:a16="http://schemas.microsoft.com/office/drawing/2014/main" xmlns="" id="{0A1633B9-E70D-4A51-BC39-33693317637C}"/>
              </a:ext>
            </a:extLst>
          </p:cNvPr>
          <p:cNvSpPr>
            <a:spLocks noGrp="1"/>
          </p:cNvSpPr>
          <p:nvPr>
            <p:ph idx="1"/>
          </p:nvPr>
        </p:nvSpPr>
        <p:spPr>
          <a:xfrm>
            <a:off x="628651" y="947652"/>
            <a:ext cx="7886700" cy="5229312"/>
          </a:xfrm>
        </p:spPr>
        <p:txBody>
          <a:bodyPr>
            <a:normAutofit fontScale="92500"/>
          </a:bodyPr>
          <a:lstStyle/>
          <a:p>
            <a:r>
              <a:rPr lang="en-GB" b="1" i="1" dirty="0">
                <a:solidFill>
                  <a:srgbClr val="FF0000"/>
                </a:solidFill>
              </a:rPr>
              <a:t>Mathematics is an engine not a mirror – rather than merely reflect society it changes it</a:t>
            </a:r>
          </a:p>
          <a:p>
            <a:r>
              <a:rPr lang="en-GB" dirty="0"/>
              <a:t>When you apply measures of performance – you change the activities to meeting the targets – not to meeting the original goals</a:t>
            </a:r>
          </a:p>
          <a:p>
            <a:pPr lvl="1"/>
            <a:r>
              <a:rPr lang="en-GB" dirty="0"/>
              <a:t>Schooling becomes about passing exams not learning flexible and adaptable skills</a:t>
            </a:r>
            <a:endParaRPr lang="en-US" dirty="0"/>
          </a:p>
          <a:p>
            <a:pPr marL="228600" lvl="1">
              <a:spcBef>
                <a:spcPts val="1000"/>
              </a:spcBef>
            </a:pPr>
            <a:r>
              <a:rPr lang="en-GB" sz="2800" dirty="0"/>
              <a:t>When business is all about the bottom line (profit)</a:t>
            </a:r>
          </a:p>
          <a:p>
            <a:pPr marL="685800" lvl="2">
              <a:spcBef>
                <a:spcPts val="1000"/>
              </a:spcBef>
            </a:pPr>
            <a:r>
              <a:rPr lang="en-GB" sz="2400" dirty="0"/>
              <a:t>The valuable service provided becomes secondary to profit</a:t>
            </a:r>
          </a:p>
          <a:p>
            <a:pPr marL="228600" lvl="1">
              <a:spcBef>
                <a:spcPts val="1000"/>
              </a:spcBef>
            </a:pPr>
            <a:r>
              <a:rPr lang="en-GB" sz="2800" dirty="0"/>
              <a:t>When welfare or health is all about meeting targets </a:t>
            </a:r>
          </a:p>
          <a:p>
            <a:pPr marL="685800" lvl="2">
              <a:spcBef>
                <a:spcPts val="1000"/>
              </a:spcBef>
            </a:pPr>
            <a:r>
              <a:rPr lang="en-GB" dirty="0"/>
              <a:t>Professionals forced to compromise their standards to meet targets</a:t>
            </a:r>
          </a:p>
          <a:p>
            <a:pPr marL="228600" lvl="1">
              <a:lnSpc>
                <a:spcPct val="100000"/>
              </a:lnSpc>
              <a:spcBef>
                <a:spcPts val="1000"/>
              </a:spcBef>
            </a:pPr>
            <a:r>
              <a:rPr lang="en-GB" sz="2800" i="1" dirty="0">
                <a:solidFill>
                  <a:srgbClr val="FF0000"/>
                </a:solidFill>
              </a:rPr>
              <a:t>Maybe not yet in Norway – but certainly in USA and UK</a:t>
            </a:r>
          </a:p>
        </p:txBody>
      </p:sp>
    </p:spTree>
    <p:extLst>
      <p:ext uri="{BB962C8B-B14F-4D97-AF65-F5344CB8AC3E}">
        <p14:creationId xmlns:p14="http://schemas.microsoft.com/office/powerpoint/2010/main" val="220079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FC715-07E5-4A82-A33C-F32900CDB3B5}"/>
              </a:ext>
            </a:extLst>
          </p:cNvPr>
          <p:cNvSpPr>
            <a:spLocks noGrp="1"/>
          </p:cNvSpPr>
          <p:nvPr>
            <p:ph type="title"/>
          </p:nvPr>
        </p:nvSpPr>
        <p:spPr>
          <a:xfrm>
            <a:off x="179462" y="432262"/>
            <a:ext cx="8511611" cy="507076"/>
          </a:xfrm>
        </p:spPr>
        <p:txBody>
          <a:bodyPr>
            <a:normAutofit fontScale="90000"/>
          </a:bodyPr>
          <a:lstStyle/>
          <a:p>
            <a:r>
              <a:rPr lang="en-GB" sz="2500" b="1" dirty="0">
                <a:solidFill>
                  <a:srgbClr val="00B050"/>
                </a:solidFill>
                <a:latin typeface="Arial" pitchFamily="34" charset="0"/>
                <a:cs typeface="Arial" pitchFamily="34" charset="0"/>
              </a:rPr>
              <a:t>Example: Victorian </a:t>
            </a:r>
            <a:r>
              <a:rPr lang="en-GB" sz="2500" b="1" i="1" dirty="0">
                <a:solidFill>
                  <a:srgbClr val="00B050"/>
                </a:solidFill>
                <a:latin typeface="Arial" pitchFamily="34" charset="0"/>
                <a:cs typeface="Arial" pitchFamily="34" charset="0"/>
              </a:rPr>
              <a:t>Payment by Results </a:t>
            </a:r>
            <a:r>
              <a:rPr lang="en-GB" sz="2500" b="1" dirty="0">
                <a:solidFill>
                  <a:srgbClr val="00B050"/>
                </a:solidFill>
                <a:latin typeface="Arial" pitchFamily="34" charset="0"/>
                <a:cs typeface="Arial" pitchFamily="34" charset="0"/>
              </a:rPr>
              <a:t>in British schools</a:t>
            </a:r>
            <a:endParaRPr lang="en-US" sz="2500" b="1" dirty="0">
              <a:solidFill>
                <a:srgbClr val="00B05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DD7E9FEC-D674-4AB0-822B-CB9130BE519C}"/>
              </a:ext>
            </a:extLst>
          </p:cNvPr>
          <p:cNvSpPr>
            <a:spLocks noGrp="1"/>
          </p:cNvSpPr>
          <p:nvPr>
            <p:ph idx="1"/>
          </p:nvPr>
        </p:nvSpPr>
        <p:spPr>
          <a:xfrm>
            <a:off x="628651" y="997527"/>
            <a:ext cx="7886700" cy="5569528"/>
          </a:xfrm>
        </p:spPr>
        <p:txBody>
          <a:bodyPr>
            <a:normAutofit fontScale="70000" lnSpcReduction="20000"/>
          </a:bodyPr>
          <a:lstStyle/>
          <a:p>
            <a:pPr marL="0" indent="0">
              <a:buNone/>
            </a:pPr>
            <a:r>
              <a:rPr lang="en-GB" sz="3300" b="1" dirty="0"/>
              <a:t>MEASURES: No. Students &amp; Results  </a:t>
            </a:r>
            <a:r>
              <a:rPr lang="en-GB" sz="3300" b="1" dirty="0">
                <a:sym typeface="Wingdings" panose="05000000000000000000" pitchFamily="2" charset="2"/>
              </a:rPr>
              <a:t> Determine PAY</a:t>
            </a:r>
          </a:p>
          <a:p>
            <a:pPr marL="0" indent="0">
              <a:buNone/>
            </a:pPr>
            <a:r>
              <a:rPr lang="en-GB" sz="3600" b="1" dirty="0"/>
              <a:t>Payment by Results SYSTEM </a:t>
            </a:r>
            <a:r>
              <a:rPr lang="en-GB" sz="3300" b="1" dirty="0">
                <a:sym typeface="Wingdings" panose="05000000000000000000" pitchFamily="2" charset="2"/>
              </a:rPr>
              <a:t> CHANGES EDUCATION</a:t>
            </a:r>
            <a:endParaRPr lang="en-GB" sz="3300" b="1" dirty="0"/>
          </a:p>
          <a:p>
            <a:r>
              <a:rPr lang="en-GB" dirty="0"/>
              <a:t>Other perverse effects included inducing teachers, whose </a:t>
            </a:r>
            <a:r>
              <a:rPr lang="en-GB" dirty="0">
                <a:solidFill>
                  <a:srgbClr val="FF0000"/>
                </a:solidFill>
              </a:rPr>
              <a:t>annual salaries were now tied to the numbers of pupils in their classes and to their performance at particular exams</a:t>
            </a:r>
            <a:r>
              <a:rPr lang="en-GB" dirty="0"/>
              <a:t>, to cheat. Teachers drilled their pupils mercilessly on test items (Hyndman, 1978: 34) once the inspector’s visit was imminent. Some secretly trained their pupils in classroom tricks that would create a more favourable impression. Yet others falsified enrolment registers, to keep numbers artificially high. Sick children were dragged along to school to satisfy attendance requirements, upon which teachers’ salaries were dependent (Hyndman, 1978: 37), while teachers now had to negotiate their salaries directly with school managers (Welch, 2007a).</a:t>
            </a:r>
          </a:p>
          <a:p>
            <a:r>
              <a:rPr lang="en-GB" dirty="0">
                <a:solidFill>
                  <a:srgbClr val="FF0000"/>
                </a:solidFill>
              </a:rPr>
              <a:t>Cramming, rather than teaching, became the means to ensure a teacher’s livelihood – weakening pupils, teachers, and pedagogy</a:t>
            </a:r>
            <a:r>
              <a:rPr lang="en-GB" dirty="0"/>
              <a:t>. Hence, a further product of the Revised Code was a </a:t>
            </a:r>
            <a:r>
              <a:rPr lang="en-GB" dirty="0">
                <a:solidFill>
                  <a:srgbClr val="FF0000"/>
                </a:solidFill>
              </a:rPr>
              <a:t>narrowing of the curriculum and a narrow instrumentalism with respect to educational aims</a:t>
            </a:r>
            <a:r>
              <a:rPr lang="en-GB" dirty="0"/>
              <a:t>. Overall, while the scheme was justified by appeals to the principle of ‘efficiency’, it was in fact introduced largely as a means of curbing justifiable growth in state expenditure on education.</a:t>
            </a:r>
          </a:p>
          <a:p>
            <a:pPr lvl="1"/>
            <a:r>
              <a:rPr lang="en-US" i="1" dirty="0"/>
              <a:t>Anthony Welch, </a:t>
            </a:r>
            <a:r>
              <a:rPr lang="en-GB" dirty="0"/>
              <a:t>Mammon, Markets, and Managerialism, in </a:t>
            </a:r>
            <a:r>
              <a:rPr lang="en-GB" i="1" dirty="0"/>
              <a:t>R. Cowen and A. M. </a:t>
            </a:r>
            <a:r>
              <a:rPr lang="en-GB" i="1" dirty="0" err="1"/>
              <a:t>Kazamias</a:t>
            </a:r>
            <a:r>
              <a:rPr lang="en-GB" i="1" dirty="0"/>
              <a:t> (eds.), International Handbook of Comparative Education, Springer 2009, p </a:t>
            </a:r>
            <a:r>
              <a:rPr lang="en-GB" dirty="0"/>
              <a:t>591.</a:t>
            </a:r>
          </a:p>
        </p:txBody>
      </p:sp>
    </p:spTree>
    <p:extLst>
      <p:ext uri="{BB962C8B-B14F-4D97-AF65-F5344CB8AC3E}">
        <p14:creationId xmlns:p14="http://schemas.microsoft.com/office/powerpoint/2010/main" val="83687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45" y="383235"/>
            <a:ext cx="8582684" cy="866144"/>
          </a:xfrm>
        </p:spPr>
        <p:txBody>
          <a:bodyPr>
            <a:normAutofit/>
          </a:bodyPr>
          <a:lstStyle/>
          <a:p>
            <a:r>
              <a:rPr lang="en-GB" sz="3600" b="1" dirty="0">
                <a:latin typeface="Arial" pitchFamily="34" charset="0"/>
                <a:cs typeface="Arial" pitchFamily="34" charset="0"/>
              </a:rPr>
              <a:t>How to correct or prevent such harm? </a:t>
            </a:r>
            <a:endParaRPr lang="en-GB" sz="3600" b="1" i="1"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628651" y="1276539"/>
            <a:ext cx="7886700" cy="5169528"/>
          </a:xfrm>
        </p:spPr>
        <p:txBody>
          <a:bodyPr>
            <a:normAutofit fontScale="77500" lnSpcReduction="20000"/>
          </a:bodyPr>
          <a:lstStyle/>
          <a:p>
            <a:pPr>
              <a:buNone/>
            </a:pPr>
            <a:r>
              <a:rPr lang="en-GB" b="1" i="1" dirty="0"/>
              <a:t>Overall harms comes </a:t>
            </a:r>
            <a:r>
              <a:rPr lang="en-GB" b="1" dirty="0"/>
              <a:t>from </a:t>
            </a:r>
            <a:r>
              <a:rPr lang="en-GB" b="1" i="1" dirty="0"/>
              <a:t>overvaluation and </a:t>
            </a:r>
            <a:r>
              <a:rPr lang="en-GB" b="1" dirty="0"/>
              <a:t>misapplication of </a:t>
            </a:r>
            <a:r>
              <a:rPr lang="en-GB" b="1" i="1" dirty="0"/>
              <a:t>Mathematical</a:t>
            </a:r>
          </a:p>
          <a:p>
            <a:pPr>
              <a:buNone/>
            </a:pPr>
            <a:r>
              <a:rPr lang="en-GB" b="1" i="1" u="sng" dirty="0"/>
              <a:t>How can we rectify this? (Through education)</a:t>
            </a:r>
          </a:p>
          <a:p>
            <a:pPr>
              <a:buNone/>
            </a:pPr>
            <a:r>
              <a:rPr lang="en-GB" dirty="0"/>
              <a:t>Include </a:t>
            </a:r>
            <a:r>
              <a:rPr lang="en-GB" b="1" dirty="0">
                <a:solidFill>
                  <a:srgbClr val="FF0000"/>
                </a:solidFill>
              </a:rPr>
              <a:t>philosophy of maths </a:t>
            </a:r>
            <a:r>
              <a:rPr lang="en-GB" dirty="0"/>
              <a:t>with mathematics</a:t>
            </a:r>
          </a:p>
          <a:p>
            <a:pPr lvl="1"/>
            <a:r>
              <a:rPr lang="en-GB" dirty="0"/>
              <a:t>Teach the limits of mathematical knowledge - its certainties do not apply to the world – there is always a margin of error</a:t>
            </a:r>
          </a:p>
          <a:p>
            <a:pPr lvl="1"/>
            <a:r>
              <a:rPr lang="en-GB" dirty="0"/>
              <a:t>Teach limits of mathematical thinking – true/false dichotomies do not apply to the world</a:t>
            </a:r>
          </a:p>
          <a:p>
            <a:pPr>
              <a:buNone/>
            </a:pPr>
            <a:r>
              <a:rPr lang="en-GB" dirty="0"/>
              <a:t>Add the </a:t>
            </a:r>
            <a:r>
              <a:rPr lang="en-GB" b="1" dirty="0">
                <a:solidFill>
                  <a:srgbClr val="FF0000"/>
                </a:solidFill>
              </a:rPr>
              <a:t>ethics of mathematics </a:t>
            </a:r>
            <a:r>
              <a:rPr lang="en-GB" dirty="0"/>
              <a:t>to maths courses</a:t>
            </a:r>
          </a:p>
          <a:p>
            <a:pPr lvl="1"/>
            <a:r>
              <a:rPr lang="en-GB" dirty="0"/>
              <a:t>Teach the limits and dangers of instrumental thinking – it dehumanization of people and institutions</a:t>
            </a:r>
          </a:p>
          <a:p>
            <a:pPr lvl="1"/>
            <a:r>
              <a:rPr lang="en-GB" dirty="0"/>
              <a:t>Mathematics must be applied responsibly or with awareness – it is wrong to ignore ‘incidental’ outcomes or ‘collateral damage’ in social impacts</a:t>
            </a:r>
          </a:p>
          <a:p>
            <a:pPr>
              <a:buNone/>
            </a:pPr>
            <a:r>
              <a:rPr lang="en-GB" dirty="0"/>
              <a:t>Use </a:t>
            </a:r>
            <a:r>
              <a:rPr lang="en-GB" b="1" dirty="0">
                <a:solidFill>
                  <a:srgbClr val="FF0000"/>
                </a:solidFill>
              </a:rPr>
              <a:t>ethical examples in teaching of mathematics</a:t>
            </a:r>
            <a:endParaRPr lang="en-GB" dirty="0"/>
          </a:p>
          <a:p>
            <a:pPr lvl="1"/>
            <a:r>
              <a:rPr lang="en-GB" dirty="0"/>
              <a:t>Use real world examples – Covid, Global warming, Pollution of the environment, Health and mortality figures from around the world, statistics on gender and race inequalities to show the impact of models, measures and mathematization</a:t>
            </a:r>
          </a:p>
          <a:p>
            <a:pPr lvl="1"/>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7"/>
            <a:ext cx="7886700" cy="929519"/>
          </a:xfrm>
        </p:spPr>
        <p:txBody>
          <a:bodyPr/>
          <a:lstStyle/>
          <a:p>
            <a:r>
              <a:rPr lang="en-GB" dirty="0">
                <a:latin typeface="Arial" pitchFamily="34" charset="0"/>
                <a:cs typeface="Arial" pitchFamily="34" charset="0"/>
              </a:rPr>
              <a:t>Reform Mathematics Teaching</a:t>
            </a:r>
          </a:p>
        </p:txBody>
      </p:sp>
      <p:sp>
        <p:nvSpPr>
          <p:cNvPr id="3" name="Content Placeholder 2"/>
          <p:cNvSpPr>
            <a:spLocks noGrp="1"/>
          </p:cNvSpPr>
          <p:nvPr>
            <p:ph idx="1"/>
          </p:nvPr>
        </p:nvSpPr>
        <p:spPr>
          <a:xfrm>
            <a:off x="628651" y="1321806"/>
            <a:ext cx="7886700" cy="4855157"/>
          </a:xfrm>
        </p:spPr>
        <p:txBody>
          <a:bodyPr>
            <a:normAutofit/>
          </a:bodyPr>
          <a:lstStyle/>
          <a:p>
            <a:pPr marL="228600" lvl="1">
              <a:spcBef>
                <a:spcPts val="1000"/>
              </a:spcBef>
            </a:pPr>
            <a:r>
              <a:rPr lang="en-GB" sz="2800" dirty="0"/>
              <a:t>Put less stress on examinations and testing</a:t>
            </a:r>
          </a:p>
          <a:p>
            <a:pPr marL="228600" lvl="1">
              <a:spcBef>
                <a:spcPts val="1000"/>
              </a:spcBef>
            </a:pPr>
            <a:r>
              <a:rPr lang="en-GB" sz="2800" dirty="0"/>
              <a:t>Give students maths course choices  11-16/18 years</a:t>
            </a:r>
            <a:endParaRPr lang="en-GB" dirty="0"/>
          </a:p>
          <a:p>
            <a:r>
              <a:rPr lang="en-GB" dirty="0"/>
              <a:t>Humanize mathematics teaching  - </a:t>
            </a:r>
            <a:r>
              <a:rPr lang="en-GB" b="1" dirty="0"/>
              <a:t>duty of  care </a:t>
            </a:r>
            <a:r>
              <a:rPr lang="en-GB" dirty="0"/>
              <a:t>for learners:  </a:t>
            </a:r>
            <a:r>
              <a:rPr lang="en-GB" b="1" i="1" dirty="0">
                <a:solidFill>
                  <a:srgbClr val="0070C0"/>
                </a:solidFill>
              </a:rPr>
              <a:t>their maths attitudes and images matter</a:t>
            </a:r>
          </a:p>
          <a:p>
            <a:r>
              <a:rPr lang="en-GB" b="1" dirty="0"/>
              <a:t>Don’t demonize errors </a:t>
            </a:r>
            <a:r>
              <a:rPr lang="en-GB" dirty="0"/>
              <a:t>– they are inevitable steps in learning – not sins or failures</a:t>
            </a:r>
          </a:p>
          <a:p>
            <a:r>
              <a:rPr lang="en-GB" b="1" dirty="0"/>
              <a:t>Teach critical thinking </a:t>
            </a:r>
            <a:r>
              <a:rPr lang="en-GB" dirty="0"/>
              <a:t>– look critically at social applications and mathematics-based claims</a:t>
            </a:r>
          </a:p>
          <a:p>
            <a:r>
              <a:rPr lang="en-GB" dirty="0"/>
              <a:t>Add </a:t>
            </a:r>
            <a:r>
              <a:rPr lang="en-GB" dirty="0">
                <a:solidFill>
                  <a:srgbClr val="FF0000"/>
                </a:solidFill>
              </a:rPr>
              <a:t>mathematical  appreciation </a:t>
            </a:r>
            <a:r>
              <a:rPr lang="en-GB" dirty="0"/>
              <a:t>(&lt;5%) to </a:t>
            </a:r>
            <a:r>
              <a:rPr lang="en-GB" dirty="0">
                <a:solidFill>
                  <a:srgbClr val="FF0000"/>
                </a:solidFill>
              </a:rPr>
              <a:t>mathematical capability</a:t>
            </a:r>
            <a:r>
              <a:rPr lang="en-GB" dirty="0"/>
              <a:t> i.e. ‘doing maths’ (&gt;95%)</a:t>
            </a:r>
            <a:endParaRPr lang="en-GB"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GB" sz="4000" b="1" dirty="0">
                <a:solidFill>
                  <a:srgbClr val="FF0000"/>
                </a:solidFill>
                <a:latin typeface="Arial" panose="020B0604020202020204" pitchFamily="34" charset="0"/>
                <a:cs typeface="Arial" panose="020B0604020202020204" pitchFamily="34" charset="0"/>
              </a:rPr>
              <a:t>Teach Appreciation of Maths</a:t>
            </a: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4744"/>
            <a:ext cx="8229600" cy="5328592"/>
          </a:xfrm>
        </p:spPr>
        <p:txBody>
          <a:bodyPr>
            <a:normAutofit fontScale="85000" lnSpcReduction="20000"/>
          </a:bodyPr>
          <a:lstStyle/>
          <a:p>
            <a:pPr>
              <a:buNone/>
            </a:pPr>
            <a:r>
              <a:rPr lang="en-GB" b="1" dirty="0"/>
              <a:t>Maths more than calculating, solving and proving</a:t>
            </a:r>
          </a:p>
          <a:p>
            <a:pPr>
              <a:buNone/>
            </a:pPr>
            <a:r>
              <a:rPr lang="en-GB" b="1" dirty="0"/>
              <a:t>At all levels taught maths must give a broader appreciation of</a:t>
            </a:r>
            <a:endParaRPr lang="en-US" b="1" dirty="0"/>
          </a:p>
          <a:p>
            <a:pPr lvl="0"/>
            <a:r>
              <a:rPr lang="en-GB" i="1" dirty="0"/>
              <a:t>Maths in culture, art and social life</a:t>
            </a:r>
          </a:p>
          <a:p>
            <a:pPr lvl="0"/>
            <a:r>
              <a:rPr lang="en-GB" i="1" dirty="0"/>
              <a:t>Impact of applications of maths on society and context</a:t>
            </a:r>
            <a:endParaRPr lang="en-US" i="1" dirty="0"/>
          </a:p>
          <a:p>
            <a:pPr lvl="0"/>
            <a:r>
              <a:rPr lang="en-GB" i="1" dirty="0"/>
              <a:t>History of mathematics and maths in history</a:t>
            </a:r>
            <a:endParaRPr lang="en-US" i="1" dirty="0"/>
          </a:p>
          <a:p>
            <a:pPr lvl="0"/>
            <a:r>
              <a:rPr lang="en-GB" i="1" dirty="0"/>
              <a:t>Proof and how maths knowledge validated – limits of mathematical certainty and applications</a:t>
            </a:r>
            <a:endParaRPr lang="en-US" i="1" dirty="0"/>
          </a:p>
          <a:p>
            <a:pPr lvl="0"/>
            <a:r>
              <a:rPr lang="en-GB" i="1" dirty="0"/>
              <a:t>Controversies in philosophy of maths</a:t>
            </a:r>
            <a:endParaRPr lang="en-US" i="1" dirty="0"/>
          </a:p>
          <a:p>
            <a:pPr lvl="0"/>
            <a:r>
              <a:rPr lang="en-GB" i="1" dirty="0"/>
              <a:t>Introduction of big ideas of mathematics </a:t>
            </a:r>
          </a:p>
          <a:p>
            <a:pPr marL="720000">
              <a:spcBef>
                <a:spcPts val="0"/>
              </a:spcBef>
              <a:buNone/>
            </a:pPr>
            <a:r>
              <a:rPr lang="en-GB" i="1" dirty="0"/>
              <a:t>	</a:t>
            </a:r>
            <a:r>
              <a:rPr lang="en-GB" sz="2800" dirty="0"/>
              <a:t>pattern, modelling, symmetry, structure, equivalence, invariance, proof, paradox, recursion, randomness, chaos, infinity, etc.</a:t>
            </a:r>
          </a:p>
          <a:p>
            <a:r>
              <a:rPr lang="en-GB" i="1" dirty="0"/>
              <a:t>Critical citizenship through mathematics </a:t>
            </a:r>
          </a:p>
          <a:p>
            <a:r>
              <a:rPr lang="en-GB" i="1" dirty="0"/>
              <a:t>Ethics of mathematical applications in society</a:t>
            </a:r>
            <a:endParaRPr lang="en-US" i="1" dirty="0"/>
          </a:p>
          <a:p>
            <a:pPr marL="720000" lvl="0">
              <a:spcBef>
                <a:spcPts val="0"/>
              </a:spcBef>
              <a:buNone/>
            </a:pPr>
            <a:endParaRPr lang="en-US" sz="2800"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normAutofit/>
          </a:bodyPr>
          <a:lstStyle/>
          <a:p>
            <a:r>
              <a:rPr lang="en-GB" sz="3600" b="1" dirty="0">
                <a:solidFill>
                  <a:srgbClr val="FF0000"/>
                </a:solidFill>
                <a:latin typeface="Arial" panose="020B0604020202020204" pitchFamily="34" charset="0"/>
                <a:cs typeface="Arial" panose="020B0604020202020204" pitchFamily="34" charset="0"/>
              </a:rPr>
              <a:t>Teach critical citizenship via maths </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4744"/>
            <a:ext cx="8229600" cy="5733256"/>
          </a:xfrm>
        </p:spPr>
        <p:txBody>
          <a:bodyPr>
            <a:normAutofit fontScale="25000" lnSpcReduction="20000"/>
          </a:bodyPr>
          <a:lstStyle/>
          <a:p>
            <a:pPr>
              <a:spcAft>
                <a:spcPts val="1200"/>
              </a:spcAft>
            </a:pPr>
            <a:r>
              <a:rPr lang="en-GB" sz="9600" b="1" dirty="0"/>
              <a:t>Mathematics should socially and politically empower students as numerate critical citizens in society to: </a:t>
            </a:r>
          </a:p>
          <a:p>
            <a:pPr marL="720000" indent="-457200">
              <a:lnSpc>
                <a:spcPct val="110000"/>
              </a:lnSpc>
              <a:spcBef>
                <a:spcPts val="0"/>
              </a:spcBef>
              <a:buFont typeface="Wingdings" pitchFamily="2" charset="2"/>
              <a:buChar char="ü"/>
            </a:pPr>
            <a:r>
              <a:rPr lang="en-GB" sz="9200" i="1" dirty="0"/>
              <a:t>Critically understand uses of mathematics in society</a:t>
            </a:r>
          </a:p>
          <a:p>
            <a:pPr marL="720000" indent="-457200">
              <a:lnSpc>
                <a:spcPct val="110000"/>
              </a:lnSpc>
              <a:spcBef>
                <a:spcPts val="0"/>
              </a:spcBef>
              <a:buFont typeface="Wingdings" pitchFamily="2" charset="2"/>
              <a:buChar char="ü"/>
            </a:pPr>
            <a:r>
              <a:rPr lang="en-GB" sz="9200" i="1" dirty="0"/>
              <a:t>Use maths in social and political activity, for betterment of 	students and democratic society as a whole</a:t>
            </a:r>
          </a:p>
          <a:p>
            <a:pPr marL="720000" indent="-457200">
              <a:lnSpc>
                <a:spcPct val="110000"/>
              </a:lnSpc>
              <a:spcBef>
                <a:spcPts val="0"/>
              </a:spcBef>
              <a:buFont typeface="Wingdings" pitchFamily="2" charset="2"/>
              <a:buChar char="ü"/>
            </a:pPr>
            <a:r>
              <a:rPr lang="en-GB" sz="9200" i="1" dirty="0"/>
              <a:t>Interpret and critique uses of maths in social, commercial and 	political claims in adverts, headlines, blogs, reports, etc</a:t>
            </a:r>
          </a:p>
          <a:p>
            <a:pPr marL="720000" indent="-457200">
              <a:lnSpc>
                <a:spcPct val="110000"/>
              </a:lnSpc>
              <a:spcBef>
                <a:spcPts val="0"/>
              </a:spcBef>
              <a:buFont typeface="Wingdings" pitchFamily="2" charset="2"/>
              <a:buChar char="ü"/>
            </a:pPr>
            <a:r>
              <a:rPr lang="en-GB" sz="9200" i="1" dirty="0"/>
              <a:t>Understand limits of validity of uses of maths, what decisions are concealed, and reject spurious or misleading claims</a:t>
            </a:r>
          </a:p>
          <a:p>
            <a:pPr marL="720000" indent="-457200">
              <a:lnSpc>
                <a:spcPct val="110000"/>
              </a:lnSpc>
              <a:spcBef>
                <a:spcPts val="0"/>
              </a:spcBef>
              <a:buFont typeface="Wingdings" pitchFamily="2" charset="2"/>
              <a:buChar char="ü"/>
            </a:pPr>
            <a:r>
              <a:rPr lang="en-GB" sz="9200" i="1" dirty="0"/>
              <a:t>Scrutinize financial sector and government systems and procedures for objectivity, correctness and hidden assumptions</a:t>
            </a:r>
          </a:p>
          <a:p>
            <a:pPr marL="720000" indent="-457200">
              <a:lnSpc>
                <a:spcPct val="110000"/>
              </a:lnSpc>
              <a:spcBef>
                <a:spcPts val="0"/>
              </a:spcBef>
              <a:buFont typeface="Wingdings" pitchFamily="2" charset="2"/>
              <a:buChar char="ü"/>
            </a:pPr>
            <a:r>
              <a:rPr lang="en-GB" sz="9200" i="1" dirty="0"/>
              <a:t>Address ethical implications of maths applications to balance instrumentalism, dehumanization and separated values</a:t>
            </a:r>
          </a:p>
          <a:p>
            <a:r>
              <a:rPr lang="en-GB" sz="9600" b="1" dirty="0">
                <a:solidFill>
                  <a:srgbClr val="FF0000"/>
                </a:solidFill>
              </a:rPr>
              <a:t>Every citizen needs these capabilities to defend democracy and values of humanistic and civilised society </a:t>
            </a:r>
            <a:endParaRPr lang="en-US" sz="9600" b="1" dirty="0">
              <a:solidFill>
                <a:srgbClr val="FF0000"/>
              </a:solidFill>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C336F-48A6-4F27-BC90-AEC53CF58EEC}"/>
              </a:ext>
            </a:extLst>
          </p:cNvPr>
          <p:cNvSpPr>
            <a:spLocks noGrp="1"/>
          </p:cNvSpPr>
          <p:nvPr>
            <p:ph type="title"/>
          </p:nvPr>
        </p:nvSpPr>
        <p:spPr>
          <a:xfrm>
            <a:off x="440575" y="681036"/>
            <a:ext cx="8354290" cy="1671465"/>
          </a:xfrm>
        </p:spPr>
        <p:txBody>
          <a:bodyPr>
            <a:normAutofit fontScale="90000"/>
          </a:bodyPr>
          <a:lstStyle/>
          <a:p>
            <a:r>
              <a:rPr lang="en-GB" sz="3600" b="1" dirty="0">
                <a:latin typeface="Arial" panose="020B0604020202020204" pitchFamily="34" charset="0"/>
                <a:cs typeface="Arial" panose="020B0604020202020204" pitchFamily="34" charset="0"/>
              </a:rPr>
              <a:t>Mathematics Specialists only one part of </a:t>
            </a:r>
            <a:r>
              <a:rPr lang="en-GB" sz="3600" b="1" i="1" dirty="0">
                <a:solidFill>
                  <a:srgbClr val="FF0000"/>
                </a:solidFill>
                <a:latin typeface="Arial" panose="020B0604020202020204" pitchFamily="34" charset="0"/>
                <a:cs typeface="Arial" panose="020B0604020202020204" pitchFamily="34" charset="0"/>
              </a:rPr>
              <a:t>Surveillance State </a:t>
            </a:r>
            <a:r>
              <a:rPr lang="en-GB" sz="3600" b="1" dirty="0">
                <a:latin typeface="Arial" panose="020B0604020202020204" pitchFamily="34" charset="0"/>
                <a:cs typeface="Arial" panose="020B0604020202020204" pitchFamily="34" charset="0"/>
              </a:rPr>
              <a:t>and </a:t>
            </a:r>
            <a:r>
              <a:rPr lang="en-GB" sz="3600" b="1" dirty="0">
                <a:solidFill>
                  <a:srgbClr val="FF0000"/>
                </a:solidFill>
                <a:latin typeface="Arial" panose="020B0604020202020204" pitchFamily="34" charset="0"/>
                <a:cs typeface="Arial" panose="020B0604020202020204" pitchFamily="34" charset="0"/>
              </a:rPr>
              <a:t>Surveillance Capitalism</a:t>
            </a:r>
            <a:r>
              <a:rPr lang="en-GB" sz="3600" b="1" dirty="0">
                <a:latin typeface="Arial" panose="020B0604020202020204" pitchFamily="34" charset="0"/>
                <a:cs typeface="Arial" panose="020B0604020202020204" pitchFamily="34" charset="0"/>
              </a:rPr>
              <a:t> – </a:t>
            </a:r>
            <a:r>
              <a:rPr lang="en-GB" sz="3600" b="1" i="1" dirty="0">
                <a:latin typeface="Arial" panose="020B0604020202020204" pitchFamily="34" charset="0"/>
                <a:cs typeface="Arial" panose="020B0604020202020204" pitchFamily="34" charset="0"/>
              </a:rPr>
              <a:t>but an essential part</a:t>
            </a:r>
            <a:r>
              <a:rPr lang="en-US" sz="3100" i="1" dirty="0"/>
              <a:t/>
            </a:r>
            <a:br>
              <a:rPr lang="en-US" sz="3100" i="1" dirty="0"/>
            </a:br>
            <a:r>
              <a:rPr lang="en-US" dirty="0"/>
              <a:t/>
            </a:r>
            <a:br>
              <a:rPr lang="en-US" dirty="0"/>
            </a:br>
            <a:endParaRPr lang="en-US" dirty="0"/>
          </a:p>
        </p:txBody>
      </p:sp>
      <p:graphicFrame>
        <p:nvGraphicFramePr>
          <p:cNvPr id="4" name="Content Placeholder 3">
            <a:extLst>
              <a:ext uri="{FF2B5EF4-FFF2-40B4-BE49-F238E27FC236}">
                <a16:creationId xmlns:a16="http://schemas.microsoft.com/office/drawing/2014/main" xmlns="" id="{709EAD58-46F2-4D2B-BDC1-C075704AFF4F}"/>
              </a:ext>
            </a:extLst>
          </p:cNvPr>
          <p:cNvGraphicFramePr>
            <a:graphicFrameLocks noGrp="1"/>
          </p:cNvGraphicFramePr>
          <p:nvPr>
            <p:ph idx="1"/>
            <p:extLst>
              <p:ext uri="{D42A27DB-BD31-4B8C-83A1-F6EECF244321}">
                <p14:modId xmlns:p14="http://schemas.microsoft.com/office/powerpoint/2010/main" val="6161567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33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589EE-95C7-4EA2-B44C-3265E3CA0EBD}"/>
              </a:ext>
            </a:extLst>
          </p:cNvPr>
          <p:cNvSpPr>
            <a:spLocks noGrp="1"/>
          </p:cNvSpPr>
          <p:nvPr>
            <p:ph type="title"/>
          </p:nvPr>
        </p:nvSpPr>
        <p:spPr>
          <a:xfrm>
            <a:off x="628651" y="365127"/>
            <a:ext cx="7886700" cy="915033"/>
          </a:xfrm>
        </p:spPr>
        <p:txBody>
          <a:bodyPr>
            <a:normAutofit/>
          </a:bodyPr>
          <a:lstStyle/>
          <a:p>
            <a:r>
              <a:rPr lang="en-GB" sz="4000" b="1" dirty="0">
                <a:solidFill>
                  <a:srgbClr val="00B050"/>
                </a:solidFill>
              </a:rPr>
              <a:t>Reaching the Other Parts of Society</a:t>
            </a:r>
            <a:endParaRPr lang="en-US" sz="4000" b="1" dirty="0">
              <a:solidFill>
                <a:srgbClr val="00B050"/>
              </a:solidFill>
            </a:endParaRPr>
          </a:p>
        </p:txBody>
      </p:sp>
      <p:sp>
        <p:nvSpPr>
          <p:cNvPr id="3" name="Content Placeholder 2">
            <a:extLst>
              <a:ext uri="{FF2B5EF4-FFF2-40B4-BE49-F238E27FC236}">
                <a16:creationId xmlns:a16="http://schemas.microsoft.com/office/drawing/2014/main" xmlns="" id="{E1E2071D-B0B7-4334-AE3E-C67B25EB28F9}"/>
              </a:ext>
            </a:extLst>
          </p:cNvPr>
          <p:cNvSpPr>
            <a:spLocks noGrp="1"/>
          </p:cNvSpPr>
          <p:nvPr>
            <p:ph idx="1"/>
          </p:nvPr>
        </p:nvSpPr>
        <p:spPr>
          <a:xfrm>
            <a:off x="628651" y="1396538"/>
            <a:ext cx="7886700" cy="5096335"/>
          </a:xfrm>
        </p:spPr>
        <p:txBody>
          <a:bodyPr>
            <a:normAutofit lnSpcReduction="10000"/>
          </a:bodyPr>
          <a:lstStyle/>
          <a:p>
            <a:r>
              <a:rPr lang="en-GB" b="1" dirty="0"/>
              <a:t>If we can teach mathematicians to see mathematics as ethical, perhaps we can also teach future </a:t>
            </a:r>
          </a:p>
          <a:p>
            <a:pPr lvl="1"/>
            <a:r>
              <a:rPr lang="en-GB" b="1" i="1" dirty="0"/>
              <a:t>Politicians and Government workers</a:t>
            </a:r>
          </a:p>
          <a:p>
            <a:pPr lvl="1"/>
            <a:r>
              <a:rPr lang="en-GB" b="1" i="1" dirty="0"/>
              <a:t>Business leaders </a:t>
            </a:r>
          </a:p>
          <a:p>
            <a:r>
              <a:rPr lang="en-GB" b="1" dirty="0"/>
              <a:t>to </a:t>
            </a:r>
            <a:r>
              <a:rPr lang="en-GB" sz="3200" b="1" i="1" dirty="0">
                <a:solidFill>
                  <a:srgbClr val="00B0F0"/>
                </a:solidFill>
              </a:rPr>
              <a:t>see mathematics as ethical </a:t>
            </a:r>
            <a:r>
              <a:rPr lang="en-GB" b="1" dirty="0"/>
              <a:t>in the long term, because they study in school too</a:t>
            </a:r>
          </a:p>
          <a:p>
            <a:r>
              <a:rPr lang="en-GB" b="1" dirty="0"/>
              <a:t>If we teach </a:t>
            </a:r>
            <a:r>
              <a:rPr lang="en-GB" sz="3200" b="1" i="1" dirty="0">
                <a:solidFill>
                  <a:srgbClr val="00B0F0"/>
                </a:solidFill>
              </a:rPr>
              <a:t>all citizens </a:t>
            </a:r>
            <a:r>
              <a:rPr lang="en-GB" b="1" dirty="0"/>
              <a:t>to see mathematics as an ethical issue</a:t>
            </a:r>
          </a:p>
          <a:p>
            <a:r>
              <a:rPr lang="en-GB" b="1" dirty="0">
                <a:solidFill>
                  <a:srgbClr val="FF0000"/>
                </a:solidFill>
              </a:rPr>
              <a:t>Then we may be able to </a:t>
            </a:r>
            <a:r>
              <a:rPr lang="en-GB" b="1" i="1" dirty="0">
                <a:solidFill>
                  <a:srgbClr val="C00000"/>
                </a:solidFill>
              </a:rPr>
              <a:t>CURB THE EXCESSES </a:t>
            </a:r>
            <a:r>
              <a:rPr lang="en-GB" b="1" dirty="0">
                <a:solidFill>
                  <a:srgbClr val="FF0000"/>
                </a:solidFill>
              </a:rPr>
              <a:t>of the Orwellian Surveillance State, Surveillance Capitalism and Politics manipulated via Data/Apps </a:t>
            </a:r>
            <a:endParaRPr lang="en-US" dirty="0">
              <a:solidFill>
                <a:srgbClr val="FF0000"/>
              </a:solidFill>
            </a:endParaRPr>
          </a:p>
        </p:txBody>
      </p:sp>
    </p:spTree>
    <p:extLst>
      <p:ext uri="{BB962C8B-B14F-4D97-AF65-F5344CB8AC3E}">
        <p14:creationId xmlns:p14="http://schemas.microsoft.com/office/powerpoint/2010/main" val="223383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81069"/>
            <a:ext cx="7886700" cy="624689"/>
          </a:xfrm>
        </p:spPr>
        <p:txBody>
          <a:bodyPr>
            <a:normAutofit/>
          </a:bodyPr>
          <a:lstStyle/>
          <a:p>
            <a:r>
              <a:rPr lang="en-GB" sz="2800" b="1" dirty="0">
                <a:latin typeface="Arial" pitchFamily="34" charset="0"/>
                <a:cs typeface="Arial" pitchFamily="34" charset="0"/>
              </a:rPr>
              <a:t>Paul Ernest References on Maths and Ethics</a:t>
            </a:r>
          </a:p>
        </p:txBody>
      </p:sp>
      <p:sp>
        <p:nvSpPr>
          <p:cNvPr id="3" name="Content Placeholder 2"/>
          <p:cNvSpPr>
            <a:spLocks noGrp="1"/>
          </p:cNvSpPr>
          <p:nvPr>
            <p:ph idx="1"/>
          </p:nvPr>
        </p:nvSpPr>
        <p:spPr>
          <a:xfrm>
            <a:off x="628651" y="923453"/>
            <a:ext cx="7886700" cy="5785165"/>
          </a:xfrm>
        </p:spPr>
        <p:txBody>
          <a:bodyPr>
            <a:normAutofit fontScale="32500" lnSpcReduction="20000"/>
          </a:bodyPr>
          <a:lstStyle/>
          <a:p>
            <a:endParaRPr lang="en-GB" b="1" dirty="0"/>
          </a:p>
          <a:p>
            <a:pPr lvl="0"/>
            <a:r>
              <a:rPr lang="en-GB" b="1" dirty="0"/>
              <a:t>Ernest, P. </a:t>
            </a:r>
            <a:r>
              <a:rPr lang="en-GB" dirty="0"/>
              <a:t>(2020)</a:t>
            </a:r>
            <a:r>
              <a:rPr lang="en-GB" b="1" dirty="0"/>
              <a:t> </a:t>
            </a:r>
            <a:r>
              <a:rPr lang="en-GB" dirty="0"/>
              <a:t>Mathematics, ethics and purism: an application of MacIntyre’s virtue theory. </a:t>
            </a:r>
            <a:r>
              <a:rPr lang="en-GB" i="1" dirty="0"/>
              <a:t>Synthese</a:t>
            </a:r>
            <a:r>
              <a:rPr lang="en-GB" dirty="0"/>
              <a:t> (2020). </a:t>
            </a:r>
            <a:r>
              <a:rPr lang="en-GB" u="sng" dirty="0">
                <a:hlinkClick r:id="rId2"/>
              </a:rPr>
              <a:t>https://doi.org/10.1007/s11229-020-02928-1</a:t>
            </a:r>
            <a:endParaRPr lang="en-GB" dirty="0"/>
          </a:p>
          <a:p>
            <a:pPr lvl="0"/>
            <a:r>
              <a:rPr lang="en-GB" b="1" dirty="0"/>
              <a:t>Ernest, P. </a:t>
            </a:r>
            <a:r>
              <a:rPr lang="en-GB" dirty="0"/>
              <a:t>(2020)</a:t>
            </a:r>
            <a:r>
              <a:rPr lang="en-GB" b="1" dirty="0"/>
              <a:t> </a:t>
            </a:r>
            <a:r>
              <a:rPr lang="en-GB" dirty="0"/>
              <a:t>The ideologies of Purity and Neutrality and the Ethics of Mathematics. </a:t>
            </a:r>
            <a:r>
              <a:rPr lang="en-GB" i="1" dirty="0"/>
              <a:t>Philosophy of Mathematics Education Journal</a:t>
            </a:r>
            <a:r>
              <a:rPr lang="en-GB" dirty="0"/>
              <a:t>, No. 36 (December 2020).</a:t>
            </a:r>
          </a:p>
          <a:p>
            <a:pPr lvl="0"/>
            <a:r>
              <a:rPr lang="en-GB" dirty="0"/>
              <a:t> </a:t>
            </a:r>
            <a:r>
              <a:rPr lang="en-GB" b="1" dirty="0"/>
              <a:t>Ernest, P. </a:t>
            </a:r>
            <a:r>
              <a:rPr lang="en-GB" dirty="0"/>
              <a:t>(2020)</a:t>
            </a:r>
            <a:r>
              <a:rPr lang="en-GB" b="1" dirty="0"/>
              <a:t> </a:t>
            </a:r>
            <a:r>
              <a:rPr lang="en-GB" dirty="0"/>
              <a:t>Unpicking the Meaning of the Deceptive Mathematics Behind the Covid Alert Levels.</a:t>
            </a:r>
            <a:r>
              <a:rPr lang="en-GB" i="1" dirty="0"/>
              <a:t> Philosophy of Mathematics Education Journal, </a:t>
            </a:r>
            <a:r>
              <a:rPr lang="en-GB" dirty="0"/>
              <a:t>No. 36 (December 2020).</a:t>
            </a:r>
            <a:endParaRPr lang="en-GB" b="1" dirty="0"/>
          </a:p>
          <a:p>
            <a:r>
              <a:rPr lang="en-GB" b="1" dirty="0"/>
              <a:t>Ernest, P. </a:t>
            </a:r>
            <a:r>
              <a:rPr lang="en-GB" dirty="0"/>
              <a:t>(2019) Privilege, Power and Performativity: The Ethics of Mathematics in Society and Education , </a:t>
            </a:r>
            <a:r>
              <a:rPr lang="en-GB" i="1" dirty="0"/>
              <a:t>Philosophy of Mathematics Education Journal,  </a:t>
            </a:r>
            <a:r>
              <a:rPr lang="en-GB" dirty="0"/>
              <a:t>No. 35 (December 2019</a:t>
            </a:r>
            <a:r>
              <a:rPr lang="en-GB" i="1" dirty="0"/>
              <a:t>)</a:t>
            </a:r>
            <a:endParaRPr lang="en-GB" dirty="0"/>
          </a:p>
          <a:p>
            <a:pPr lvl="0"/>
            <a:r>
              <a:rPr lang="en-GB" b="1" dirty="0"/>
              <a:t>Ernest, P.</a:t>
            </a:r>
            <a:r>
              <a:rPr lang="en-GB" dirty="0"/>
              <a:t> (2019). The ethical obligations of the mathematics teacher. </a:t>
            </a:r>
            <a:r>
              <a:rPr lang="en-GB" i="1" dirty="0"/>
              <a:t>Journal of Pedagogical Research</a:t>
            </a:r>
            <a:r>
              <a:rPr lang="en-GB" dirty="0"/>
              <a:t>, 3(1), 80-91. doi: 10.33902/</a:t>
            </a:r>
            <a:r>
              <a:rPr lang="en-GB" dirty="0" err="1"/>
              <a:t>JPR.2019.6</a:t>
            </a:r>
            <a:endParaRPr lang="en-GB" dirty="0"/>
          </a:p>
          <a:p>
            <a:pPr lvl="0"/>
            <a:r>
              <a:rPr lang="en-GB" b="1" dirty="0"/>
              <a:t> Ernest, P.</a:t>
            </a:r>
            <a:r>
              <a:rPr lang="en-GB" dirty="0"/>
              <a:t> (2019). Ethics and the Mathematics Teacher, Part 1. </a:t>
            </a:r>
            <a:r>
              <a:rPr lang="en-GB" i="1" dirty="0"/>
              <a:t>Mathematics Teaching, </a:t>
            </a:r>
            <a:r>
              <a:rPr lang="en-GB" dirty="0"/>
              <a:t>April 2019, pp. 28-33.</a:t>
            </a:r>
          </a:p>
          <a:p>
            <a:r>
              <a:rPr lang="en-GB" b="1" dirty="0"/>
              <a:t>Ernest, P. </a:t>
            </a:r>
            <a:r>
              <a:rPr lang="en-GB" dirty="0"/>
              <a:t>(2019) Ethics and the Mathematics Teacher 2, </a:t>
            </a:r>
            <a:r>
              <a:rPr lang="en-GB" i="1" dirty="0"/>
              <a:t>Mathematics Teaching</a:t>
            </a:r>
          </a:p>
          <a:p>
            <a:r>
              <a:rPr lang="en-GB" b="1" u="sng" dirty="0"/>
              <a:t>Ernest, P. </a:t>
            </a:r>
            <a:r>
              <a:rPr lang="en-GB" dirty="0"/>
              <a:t>(2019) A Theoretical Inquiry into the Ethics of Mathematics Teaching. </a:t>
            </a:r>
            <a:r>
              <a:rPr lang="en-GB" i="1" dirty="0" err="1"/>
              <a:t>Malikussaleh</a:t>
            </a:r>
            <a:r>
              <a:rPr lang="en-GB" i="1" dirty="0"/>
              <a:t> Journal of Mathematics Learning</a:t>
            </a:r>
            <a:r>
              <a:rPr lang="en-GB" dirty="0"/>
              <a:t>, Vol. 2, No. 2, October 2019, pp. 68-75.</a:t>
            </a:r>
          </a:p>
          <a:p>
            <a:r>
              <a:rPr lang="en-GB" b="1" dirty="0"/>
              <a:t>Ernest, P. </a:t>
            </a:r>
            <a:r>
              <a:rPr lang="en-GB" dirty="0"/>
              <a:t>(2018)</a:t>
            </a:r>
            <a:r>
              <a:rPr lang="en-GB" b="1" dirty="0"/>
              <a:t> </a:t>
            </a:r>
            <a:r>
              <a:rPr lang="en-GB" dirty="0"/>
              <a:t>The Ethics of Mathematics, in</a:t>
            </a:r>
            <a:r>
              <a:rPr lang="en-GB" b="1" dirty="0"/>
              <a:t> P. Ernest, </a:t>
            </a:r>
            <a:r>
              <a:rPr lang="en-GB" dirty="0"/>
              <a:t>Ed.</a:t>
            </a:r>
            <a:r>
              <a:rPr lang="en-GB" b="1" dirty="0"/>
              <a:t> </a:t>
            </a:r>
            <a:r>
              <a:rPr lang="en-GB" i="1" dirty="0"/>
              <a:t>The Philosophy of Mathematics Education Today</a:t>
            </a:r>
            <a:r>
              <a:rPr lang="en-GB" dirty="0"/>
              <a:t>, Switzerland: Springer international. 2018.</a:t>
            </a:r>
          </a:p>
          <a:p>
            <a:r>
              <a:rPr lang="en-GB" b="1" dirty="0"/>
              <a:t>Ernest, P. </a:t>
            </a:r>
            <a:r>
              <a:rPr lang="en-GB" dirty="0"/>
              <a:t>(2016) A Dialogue on the Ethics of Mathematics, </a:t>
            </a:r>
            <a:r>
              <a:rPr lang="en-GB" i="1" dirty="0"/>
              <a:t>The Mathematical Intelligencer</a:t>
            </a:r>
            <a:r>
              <a:rPr lang="en-GB" dirty="0"/>
              <a:t> Vol. 38, No. 3, pp. 69-77.; DOI:10.1007/s00283-016-9656-z</a:t>
            </a:r>
          </a:p>
          <a:p>
            <a:pPr lvl="0"/>
            <a:r>
              <a:rPr lang="en-GB" b="1" dirty="0"/>
              <a:t>Ernest, P. </a:t>
            </a:r>
            <a:r>
              <a:rPr lang="en-GB" dirty="0"/>
              <a:t>(2016) Mathematics and Values. B. Larvor, Ed. </a:t>
            </a:r>
            <a:r>
              <a:rPr lang="en-GB" i="1" dirty="0"/>
              <a:t>Mathematical Cultures</a:t>
            </a:r>
            <a:r>
              <a:rPr lang="en-GB" dirty="0"/>
              <a:t>. Switzerland: Springer, 2016, pp. 189-214.  </a:t>
            </a:r>
          </a:p>
          <a:p>
            <a:pPr lvl="0"/>
            <a:r>
              <a:rPr lang="en-GB" b="1" dirty="0"/>
              <a:t>Ernest, P. </a:t>
            </a:r>
            <a:r>
              <a:rPr lang="en-GB" dirty="0"/>
              <a:t>(2016) Challenging Three Myths about Mathematics: Recognising the social responsibility of mathematics. P. Blaszczyk, Ed. </a:t>
            </a:r>
            <a:r>
              <a:rPr lang="en-GB" i="1" dirty="0"/>
              <a:t>Mathematical Transgressions.</a:t>
            </a:r>
          </a:p>
          <a:p>
            <a:pPr lvl="0"/>
            <a:r>
              <a:rPr lang="en-GB" b="1" dirty="0"/>
              <a:t>Ernest, P</a:t>
            </a:r>
            <a:r>
              <a:rPr lang="en-GB" dirty="0"/>
              <a:t>. (2016) Values and Mathematics: Overt and Covert, </a:t>
            </a:r>
            <a:r>
              <a:rPr lang="en-GB" i="1" dirty="0"/>
              <a:t>Culture and Dialogue,</a:t>
            </a:r>
            <a:r>
              <a:rPr lang="en-GB" dirty="0"/>
              <a:t> Volume 4, No. 1 (special issue Culture, Science and Dialogue, Guest Editor: M. Ovens).</a:t>
            </a:r>
          </a:p>
          <a:p>
            <a:r>
              <a:rPr lang="en-GB" b="1" dirty="0"/>
              <a:t>Ernest, P. </a:t>
            </a:r>
            <a:r>
              <a:rPr lang="en-GB" dirty="0"/>
              <a:t>(2016</a:t>
            </a:r>
            <a:r>
              <a:rPr lang="en-GB" sz="2900" dirty="0"/>
              <a:t>) </a:t>
            </a:r>
            <a:r>
              <a:rPr lang="en-GB" sz="2900" dirty="0">
                <a:hlinkClick r:id="rId3" invalidUrl="http://socialsciences.exeter.ac.uk/education/research/centres/stem/publications/pmej/pome31/Ernest  The Collateral Damage of Learning Mathematics.docx"/>
              </a:rPr>
              <a:t>The Collateral Damage of Learning Mathematics</a:t>
            </a:r>
            <a:r>
              <a:rPr lang="en-GB" sz="2900" dirty="0"/>
              <a:t>, </a:t>
            </a:r>
            <a:r>
              <a:rPr lang="en-GB" i="1" dirty="0"/>
              <a:t>Philosophy of Mathematics Education Journal</a:t>
            </a:r>
            <a:r>
              <a:rPr lang="en-GB" dirty="0"/>
              <a:t>, No. 31.</a:t>
            </a:r>
            <a:r>
              <a:rPr lang="en-GB" b="1" dirty="0"/>
              <a:t> </a:t>
            </a:r>
            <a:r>
              <a:rPr lang="en-GB" dirty="0"/>
              <a:t>Freely available online.</a:t>
            </a:r>
          </a:p>
          <a:p>
            <a:pPr lvl="0"/>
            <a:r>
              <a:rPr lang="en-GB" b="1" dirty="0"/>
              <a:t>Ernest, P. </a:t>
            </a:r>
            <a:r>
              <a:rPr lang="en-GB" dirty="0"/>
              <a:t>(2012) ‘What is our First Philosophy in Mathematics Education?’, </a:t>
            </a:r>
            <a:r>
              <a:rPr lang="en-GB" i="1" dirty="0"/>
              <a:t>For the Learning of Mathematics, </a:t>
            </a:r>
            <a:r>
              <a:rPr lang="en-GB" dirty="0"/>
              <a:t>Vol. 32 no. 3: 8-14.</a:t>
            </a:r>
            <a:r>
              <a:rPr lang="en-GB" b="1" dirty="0"/>
              <a:t> </a:t>
            </a:r>
          </a:p>
          <a:p>
            <a:r>
              <a:rPr lang="en-GB" b="1" dirty="0"/>
              <a:t>Ernest, P.</a:t>
            </a:r>
            <a:r>
              <a:rPr lang="en-GB" dirty="0"/>
              <a:t> (2009) '</a:t>
            </a:r>
            <a:r>
              <a:rPr lang="en-US" dirty="0"/>
              <a:t>Globalization, Ideology and Research in Mathematics Education’, </a:t>
            </a:r>
            <a:r>
              <a:rPr lang="en-GB" dirty="0"/>
              <a:t>Ernest, P. Greer, B, &amp; Sriraman, B. Eds. (2009) </a:t>
            </a:r>
            <a:r>
              <a:rPr lang="en-GB" i="1" dirty="0"/>
              <a:t>Critical Issues in Mathematics Education</a:t>
            </a:r>
            <a:r>
              <a:rPr lang="en-GB" dirty="0"/>
              <a:t>, Charlotte, NC, USA: Information Age Publishing, 67-110.</a:t>
            </a:r>
          </a:p>
          <a:p>
            <a:pPr lvl="0"/>
            <a:r>
              <a:rPr lang="en-GB" b="1" dirty="0"/>
              <a:t>Ernest, P.</a:t>
            </a:r>
            <a:r>
              <a:rPr lang="en-GB" dirty="0"/>
              <a:t> (2009) 'Values and the Social Responsibility of Mathematics</a:t>
            </a:r>
            <a:r>
              <a:rPr lang="en-US" dirty="0"/>
              <a:t>’, </a:t>
            </a:r>
            <a:r>
              <a:rPr lang="en-GB" dirty="0"/>
              <a:t>Ernest, P. Greer, B, &amp; Sriraman, B. Eds. (2009) </a:t>
            </a:r>
            <a:r>
              <a:rPr lang="en-GB" i="1" dirty="0"/>
              <a:t>Critical Issues in Mathematics Education</a:t>
            </a:r>
            <a:r>
              <a:rPr lang="en-GB" dirty="0"/>
              <a:t>, Charlotte, NC, USA: Information Age Publishing, 207-216.</a:t>
            </a:r>
          </a:p>
          <a:p>
            <a:pPr lvl="0"/>
            <a:r>
              <a:rPr lang="en-GB" b="1" dirty="0"/>
              <a:t>Ernest, P.</a:t>
            </a:r>
            <a:r>
              <a:rPr lang="en-GB" dirty="0"/>
              <a:t> (1998) </a:t>
            </a:r>
            <a:r>
              <a:rPr lang="en-GB" i="1" dirty="0"/>
              <a:t>Social Constructivism as a Philosophy of Mathematics</a:t>
            </a:r>
            <a:r>
              <a:rPr lang="en-GB" dirty="0"/>
              <a:t>, Albany, New York: SUNY Press. </a:t>
            </a:r>
          </a:p>
          <a:p>
            <a:pPr lvl="0">
              <a:buNone/>
            </a:pPr>
            <a:r>
              <a:rPr lang="en-GB" dirty="0"/>
              <a:t>(Plus refs on social justice, race, gender, special needs, critical citizenship, empowerment and critique of objectivist and absolutist philosophies of mathematics) </a:t>
            </a:r>
          </a:p>
          <a:p>
            <a:endParaRPr lang="en-GB" dirty="0"/>
          </a:p>
          <a:p>
            <a:pPr lvl="0"/>
            <a:endParaRPr lang="en-GB" dirty="0"/>
          </a:p>
          <a:p>
            <a:pPr lvl="0"/>
            <a:endParaRPr lang="en-GB"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2" y="365128"/>
            <a:ext cx="8609845" cy="567379"/>
          </a:xfrm>
        </p:spPr>
        <p:txBody>
          <a:bodyPr>
            <a:noAutofit/>
          </a:bodyPr>
          <a:lstStyle/>
          <a:p>
            <a:r>
              <a:rPr lang="en-GB" sz="3600" b="1" dirty="0">
                <a:latin typeface="Arial" pitchFamily="34" charset="0"/>
                <a:cs typeface="Arial" pitchFamily="34" charset="0"/>
              </a:rPr>
              <a:t>Is Mathematics Ethics and Value Free?</a:t>
            </a:r>
            <a:endParaRPr lang="en-GB" sz="3600" dirty="0"/>
          </a:p>
        </p:txBody>
      </p:sp>
      <p:sp>
        <p:nvSpPr>
          <p:cNvPr id="3" name="Content Placeholder 2"/>
          <p:cNvSpPr>
            <a:spLocks noGrp="1"/>
          </p:cNvSpPr>
          <p:nvPr>
            <p:ph idx="1"/>
          </p:nvPr>
        </p:nvSpPr>
        <p:spPr>
          <a:xfrm>
            <a:off x="628651" y="1118938"/>
            <a:ext cx="7886700" cy="5739062"/>
          </a:xfrm>
        </p:spPr>
        <p:txBody>
          <a:bodyPr>
            <a:normAutofit fontScale="92500" lnSpcReduction="10000"/>
          </a:bodyPr>
          <a:lstStyle/>
          <a:p>
            <a:pPr>
              <a:buNone/>
            </a:pPr>
            <a:r>
              <a:rPr lang="en-GB" sz="3200" b="1" dirty="0">
                <a:solidFill>
                  <a:srgbClr val="FF0000"/>
                </a:solidFill>
                <a:latin typeface="Arial" pitchFamily="34" charset="0"/>
                <a:cs typeface="Arial" pitchFamily="34" charset="0"/>
              </a:rPr>
              <a:t>Answer depends on philosophy chosen</a:t>
            </a:r>
          </a:p>
          <a:p>
            <a:r>
              <a:rPr lang="en-GB" b="1" u="sng" dirty="0">
                <a:solidFill>
                  <a:srgbClr val="002060"/>
                </a:solidFill>
                <a:latin typeface="Arial" pitchFamily="34" charset="0"/>
                <a:cs typeface="Arial" pitchFamily="34" charset="0"/>
              </a:rPr>
              <a:t>1. Objectivist position</a:t>
            </a:r>
            <a:r>
              <a:rPr lang="en-GB" b="1" dirty="0">
                <a:solidFill>
                  <a:srgbClr val="002060"/>
                </a:solidFill>
                <a:latin typeface="Arial" pitchFamily="34" charset="0"/>
                <a:cs typeface="Arial" pitchFamily="34" charset="0"/>
              </a:rPr>
              <a:t>: </a:t>
            </a:r>
            <a:r>
              <a:rPr lang="en-GB" dirty="0">
                <a:latin typeface="Arial" pitchFamily="34" charset="0"/>
                <a:cs typeface="Arial" pitchFamily="34" charset="0"/>
              </a:rPr>
              <a:t> mathematical knowledge objective, universal, superhuman - untouched by human values or ethics.</a:t>
            </a:r>
          </a:p>
          <a:p>
            <a:r>
              <a:rPr lang="en-GB" dirty="0">
                <a:latin typeface="Arial" pitchFamily="34" charset="0"/>
                <a:cs typeface="Arial" pitchFamily="34" charset="0"/>
              </a:rPr>
              <a:t>Although legitimate, this position has problems. Most concede:</a:t>
            </a:r>
          </a:p>
          <a:p>
            <a:pPr lvl="1">
              <a:buFont typeface="Wingdings" pitchFamily="2" charset="2"/>
              <a:buChar char="Ø"/>
            </a:pPr>
            <a:r>
              <a:rPr lang="en-GB" b="1" i="1" dirty="0">
                <a:solidFill>
                  <a:srgbClr val="C00000"/>
                </a:solidFill>
                <a:latin typeface="Arial" pitchFamily="34" charset="0"/>
                <a:cs typeface="Arial" pitchFamily="34" charset="0"/>
              </a:rPr>
              <a:t>Mathematical concepts (including Natural </a:t>
            </a:r>
            <a:r>
              <a:rPr lang="en-US" b="1" i="1" dirty="0">
                <a:solidFill>
                  <a:srgbClr val="C00000"/>
                </a:solidFill>
                <a:latin typeface="Arial" pitchFamily="34" charset="0"/>
                <a:cs typeface="Arial" pitchFamily="34" charset="0"/>
              </a:rPr>
              <a:t>number</a:t>
            </a:r>
            <a:r>
              <a:rPr lang="en-GB" b="1" i="1" dirty="0">
                <a:solidFill>
                  <a:srgbClr val="C00000"/>
                </a:solidFill>
                <a:latin typeface="Arial" pitchFamily="34" charset="0"/>
                <a:cs typeface="Arial" pitchFamily="34" charset="0"/>
              </a:rPr>
              <a:t>s) are human inventions</a:t>
            </a:r>
          </a:p>
          <a:p>
            <a:pPr lvl="1">
              <a:buFont typeface="Wingdings" pitchFamily="2" charset="2"/>
              <a:buChar char="Ø"/>
            </a:pPr>
            <a:r>
              <a:rPr lang="en-GB" b="1" i="1" dirty="0">
                <a:solidFill>
                  <a:srgbClr val="C00000"/>
                </a:solidFill>
                <a:latin typeface="Arial" pitchFamily="34" charset="0"/>
                <a:cs typeface="Arial" pitchFamily="34" charset="0"/>
              </a:rPr>
              <a:t>Proof standards change so cannot depend on timeless fixed logical principles </a:t>
            </a:r>
          </a:p>
          <a:p>
            <a:r>
              <a:rPr lang="en-GB" b="1" u="sng" dirty="0">
                <a:solidFill>
                  <a:srgbClr val="002060"/>
                </a:solidFill>
                <a:latin typeface="Arial" pitchFamily="34" charset="0"/>
                <a:cs typeface="Arial" pitchFamily="34" charset="0"/>
              </a:rPr>
              <a:t>2. Social constructivist or humanistic position</a:t>
            </a:r>
            <a:r>
              <a:rPr lang="en-GB" u="sng" dirty="0">
                <a:solidFill>
                  <a:srgbClr val="002060"/>
                </a:solidFill>
                <a:latin typeface="Arial" pitchFamily="34" charset="0"/>
                <a:cs typeface="Arial" pitchFamily="34" charset="0"/>
              </a:rPr>
              <a:t> </a:t>
            </a:r>
            <a:r>
              <a:rPr lang="en-GB" dirty="0">
                <a:latin typeface="Arial" pitchFamily="34" charset="0"/>
                <a:cs typeface="Arial" pitchFamily="34" charset="0"/>
              </a:rPr>
              <a:t>- self evident that mathematics is value laden including ethics – because it is human product</a:t>
            </a:r>
          </a:p>
          <a:p>
            <a:pPr>
              <a:buNone/>
            </a:pPr>
            <a:r>
              <a:rPr lang="en-GB" b="1" dirty="0">
                <a:latin typeface="Arial" pitchFamily="34" charset="0"/>
                <a:cs typeface="Arial" pitchFamily="34" charset="0"/>
              </a:rPr>
              <a:t>However, can discern ethical elements in pure mathematics without resort to position 2.</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28601"/>
            <a:ext cx="7886700" cy="1071562"/>
          </a:xfrm>
        </p:spPr>
        <p:txBody>
          <a:bodyPr>
            <a:normAutofit/>
          </a:bodyPr>
          <a:lstStyle/>
          <a:p>
            <a:r>
              <a:rPr lang="en-GB" sz="3600" b="1" dirty="0">
                <a:solidFill>
                  <a:srgbClr val="FF0000"/>
                </a:solidFill>
                <a:latin typeface="Arial" pitchFamily="34" charset="0"/>
                <a:cs typeface="Arial" pitchFamily="34" charset="0"/>
              </a:rPr>
              <a:t>Pure Mathematics and the Good</a:t>
            </a:r>
          </a:p>
        </p:txBody>
      </p:sp>
      <p:sp>
        <p:nvSpPr>
          <p:cNvPr id="3" name="Content Placeholder 2"/>
          <p:cNvSpPr>
            <a:spLocks noGrp="1"/>
          </p:cNvSpPr>
          <p:nvPr>
            <p:ph idx="1"/>
          </p:nvPr>
        </p:nvSpPr>
        <p:spPr>
          <a:xfrm>
            <a:off x="628651" y="1300163"/>
            <a:ext cx="7886700" cy="5229225"/>
          </a:xfrm>
        </p:spPr>
        <p:txBody>
          <a:bodyPr>
            <a:normAutofit fontScale="92500" lnSpcReduction="10000"/>
          </a:bodyPr>
          <a:lstStyle/>
          <a:p>
            <a:pPr>
              <a:buNone/>
            </a:pPr>
            <a:r>
              <a:rPr lang="en-GB" sz="3200" b="1" dirty="0"/>
              <a:t>My claim - pure mathematics embodies aspects of the good.</a:t>
            </a:r>
          </a:p>
          <a:p>
            <a:pPr marL="514350" indent="-514350">
              <a:buFont typeface="+mj-lt"/>
              <a:buAutoNum type="arabicPeriod"/>
            </a:pPr>
            <a:r>
              <a:rPr lang="en-GB" sz="3200" dirty="0"/>
              <a:t>Validity in maths requires display of means of verification (proof, calculation) publicly and openly. Thus mathematics embodies the ethical values of </a:t>
            </a:r>
            <a:r>
              <a:rPr lang="en-GB" sz="3200" b="1" dirty="0"/>
              <a:t>openness</a:t>
            </a:r>
            <a:r>
              <a:rPr lang="en-GB" sz="3200" dirty="0"/>
              <a:t> and </a:t>
            </a:r>
            <a:r>
              <a:rPr lang="en-GB" sz="3200" b="1" dirty="0"/>
              <a:t>democracy</a:t>
            </a:r>
          </a:p>
          <a:p>
            <a:pPr marL="514350" indent="-514350">
              <a:buFont typeface="+mj-lt"/>
              <a:buAutoNum type="arabicPeriod"/>
            </a:pPr>
            <a:r>
              <a:rPr lang="en-GB" sz="3200" dirty="0"/>
              <a:t>Mathematics grows through pure research -- for its own sake -- based on working mathematicians’ virtuosity. </a:t>
            </a:r>
            <a:r>
              <a:rPr lang="en-GB" sz="3200" i="1" dirty="0"/>
              <a:t>Growth of knowledge and culture improves human flourishing </a:t>
            </a:r>
            <a:r>
              <a:rPr lang="en-GB" sz="3200" dirty="0"/>
              <a:t>and is thus </a:t>
            </a:r>
            <a:r>
              <a:rPr lang="en-GB" sz="3200" b="1" dirty="0"/>
              <a:t>intrinsically good</a:t>
            </a:r>
            <a:r>
              <a:rPr lang="en-GB" sz="3200" dirty="0"/>
              <a:t>.  Thus mathematicians’ virtuosity is indeed a virtue.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26338"/>
            <a:ext cx="7886700" cy="869132"/>
          </a:xfrm>
        </p:spPr>
        <p:txBody>
          <a:bodyPr>
            <a:normAutofit/>
          </a:bodyPr>
          <a:lstStyle/>
          <a:p>
            <a:r>
              <a:rPr lang="en-GB" sz="4000" b="1" dirty="0">
                <a:solidFill>
                  <a:srgbClr val="FF0000"/>
                </a:solidFill>
              </a:rPr>
              <a:t>The Ethics of Mathematics in Society</a:t>
            </a:r>
          </a:p>
        </p:txBody>
      </p:sp>
      <p:sp>
        <p:nvSpPr>
          <p:cNvPr id="3" name="Content Placeholder 2"/>
          <p:cNvSpPr>
            <a:spLocks noGrp="1"/>
          </p:cNvSpPr>
          <p:nvPr>
            <p:ph idx="1"/>
          </p:nvPr>
        </p:nvSpPr>
        <p:spPr>
          <a:xfrm>
            <a:off x="628651" y="1046748"/>
            <a:ext cx="7886700" cy="5462336"/>
          </a:xfrm>
        </p:spPr>
        <p:txBody>
          <a:bodyPr>
            <a:normAutofit fontScale="92500" lnSpcReduction="10000"/>
          </a:bodyPr>
          <a:lstStyle/>
          <a:p>
            <a:pPr>
              <a:buNone/>
            </a:pPr>
            <a:r>
              <a:rPr lang="en-GB" dirty="0"/>
              <a:t>The </a:t>
            </a:r>
            <a:r>
              <a:rPr lang="en-GB" b="1" i="1" dirty="0">
                <a:solidFill>
                  <a:srgbClr val="0070C0"/>
                </a:solidFill>
              </a:rPr>
              <a:t>ethics of mathematics in society</a:t>
            </a:r>
            <a:r>
              <a:rPr lang="en-GB" b="1" dirty="0"/>
              <a:t> </a:t>
            </a:r>
            <a:r>
              <a:rPr lang="en-GB" dirty="0"/>
              <a:t>is problematic because of the ubiquity of mathematics in governance, </a:t>
            </a:r>
            <a:r>
              <a:rPr lang="en-US" dirty="0"/>
              <a:t>science, information and communication technologies, finance and </a:t>
            </a:r>
            <a:r>
              <a:rPr lang="en-GB" dirty="0"/>
              <a:t>education</a:t>
            </a:r>
            <a:r>
              <a:rPr lang="en-US" dirty="0"/>
              <a:t>. </a:t>
            </a:r>
          </a:p>
          <a:p>
            <a:pPr>
              <a:buNone/>
            </a:pPr>
            <a:r>
              <a:rPr lang="en-US" b="1" dirty="0"/>
              <a:t>GOOD IMPACTS</a:t>
            </a:r>
            <a:endParaRPr lang="en-GB" b="1" dirty="0"/>
          </a:p>
          <a:p>
            <a:pPr>
              <a:spcBef>
                <a:spcPts val="600"/>
              </a:spcBef>
            </a:pPr>
            <a:r>
              <a:rPr lang="en-US" dirty="0"/>
              <a:t>mathematics is a great tool that enables the rich material basis for modern life. Almost all live healthier more comfortable lives because of maths and the science and technology it supports</a:t>
            </a:r>
          </a:p>
          <a:p>
            <a:pPr>
              <a:buNone/>
            </a:pPr>
            <a:r>
              <a:rPr lang="en-US" b="1" dirty="0"/>
              <a:t>NEGATIVE IMPACTS</a:t>
            </a:r>
          </a:p>
          <a:p>
            <a:pPr>
              <a:spcBef>
                <a:spcPts val="600"/>
              </a:spcBef>
            </a:pPr>
            <a:r>
              <a:rPr lang="en-US" dirty="0"/>
              <a:t>Unethical applications. Many can be cited, e.g., in the news: Cambridge Analytica privacy intrusion and data mining to influence politics and subvert democracy.</a:t>
            </a:r>
          </a:p>
          <a:p>
            <a:pPr>
              <a:spcBef>
                <a:spcPts val="600"/>
              </a:spcBef>
            </a:pPr>
            <a:r>
              <a:rPr lang="en-US" dirty="0"/>
              <a:t>Gross overvaluation of mathematics in modern society harmful</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365126"/>
            <a:ext cx="8572500" cy="1035050"/>
          </a:xfrm>
        </p:spPr>
        <p:txBody>
          <a:bodyPr>
            <a:normAutofit fontScale="90000"/>
          </a:bodyPr>
          <a:lstStyle/>
          <a:p>
            <a:r>
              <a:rPr lang="en-US" sz="4800" b="1" dirty="0">
                <a:latin typeface="Arial" pitchFamily="34" charset="0"/>
                <a:cs typeface="Arial" pitchFamily="34" charset="0"/>
              </a:rPr>
              <a:t>Mathematics is Overvalued in Society!</a:t>
            </a:r>
            <a:endParaRPr lang="en-GB" sz="4800" b="1" dirty="0">
              <a:latin typeface="Arial" pitchFamily="34" charset="0"/>
              <a:cs typeface="Arial" pitchFamily="34" charset="0"/>
            </a:endParaRPr>
          </a:p>
        </p:txBody>
      </p:sp>
      <p:sp>
        <p:nvSpPr>
          <p:cNvPr id="3" name="Content Placeholder 2"/>
          <p:cNvSpPr>
            <a:spLocks noGrp="1"/>
          </p:cNvSpPr>
          <p:nvPr>
            <p:ph idx="1"/>
          </p:nvPr>
        </p:nvSpPr>
        <p:spPr>
          <a:xfrm>
            <a:off x="628650" y="1783533"/>
            <a:ext cx="5570622" cy="4644426"/>
          </a:xfrm>
        </p:spPr>
        <p:txBody>
          <a:bodyPr>
            <a:normAutofit fontScale="92500" lnSpcReduction="20000"/>
          </a:bodyPr>
          <a:lstStyle/>
          <a:p>
            <a:r>
              <a:rPr lang="en-US" sz="3200" b="1" i="1" dirty="0"/>
              <a:t>The claim that mathematics is grossly overvalued in modern society may be </a:t>
            </a:r>
            <a:r>
              <a:rPr lang="en-US" sz="3900" b="1" i="1" dirty="0">
                <a:solidFill>
                  <a:srgbClr val="FF0000"/>
                </a:solidFill>
              </a:rPr>
              <a:t>shocking</a:t>
            </a:r>
            <a:r>
              <a:rPr lang="en-US" sz="3200" b="1" i="1" dirty="0"/>
              <a:t> for mathematicians and teachers!</a:t>
            </a:r>
          </a:p>
          <a:p>
            <a:r>
              <a:rPr lang="en-US" dirty="0"/>
              <a:t>We are </a:t>
            </a:r>
            <a:r>
              <a:rPr lang="en-US" b="1" dirty="0"/>
              <a:t>insiders</a:t>
            </a:r>
            <a:r>
              <a:rPr lang="en-US" dirty="0"/>
              <a:t> who love mathematics for its precision, power, universality, beauty, simplicity and complexity!  Mathematics rightly claims to be the crowning glory of human knowledge – the </a:t>
            </a:r>
            <a:r>
              <a:rPr lang="en-US" b="1" dirty="0">
                <a:solidFill>
                  <a:srgbClr val="FF0000"/>
                </a:solidFill>
              </a:rPr>
              <a:t>crest of the peacock</a:t>
            </a:r>
            <a:r>
              <a:rPr lang="en-US" dirty="0">
                <a:solidFill>
                  <a:srgbClr val="FF0000"/>
                </a:solidFill>
              </a:rPr>
              <a:t>  </a:t>
            </a:r>
            <a:r>
              <a:rPr lang="en-US" dirty="0">
                <a:solidFill>
                  <a:srgbClr val="FF0000"/>
                </a:solidFill>
                <a:sym typeface="Wingdings" pitchFamily="2" charset="2"/>
              </a:rPr>
              <a:t></a:t>
            </a:r>
            <a:endParaRPr lang="en-US" dirty="0">
              <a:solidFill>
                <a:srgbClr val="FF0000"/>
              </a:solidFill>
            </a:endParaRPr>
          </a:p>
          <a:p>
            <a:r>
              <a:rPr lang="en-US" dirty="0"/>
              <a:t>But not everybody shares our love or happy experiences. Indeed we are a very small percent of the population!</a:t>
            </a:r>
          </a:p>
          <a:p>
            <a:endParaRPr lang="en-GB" dirty="0"/>
          </a:p>
        </p:txBody>
      </p:sp>
      <p:pic>
        <p:nvPicPr>
          <p:cNvPr id="4" name="Picture 3" descr="crest of the peacock  9781850432852.jpg"/>
          <p:cNvPicPr>
            <a:picLocks noChangeAspect="1"/>
          </p:cNvPicPr>
          <p:nvPr/>
        </p:nvPicPr>
        <p:blipFill>
          <a:blip r:embed="rId2" cstate="print"/>
          <a:stretch>
            <a:fillRect/>
          </a:stretch>
        </p:blipFill>
        <p:spPr>
          <a:xfrm>
            <a:off x="6215063" y="1500189"/>
            <a:ext cx="2711054" cy="50006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18" y="365128"/>
            <a:ext cx="8207533" cy="748448"/>
          </a:xfrm>
        </p:spPr>
        <p:txBody>
          <a:bodyPr>
            <a:normAutofit/>
          </a:bodyPr>
          <a:lstStyle/>
          <a:p>
            <a:r>
              <a:rPr lang="en-GB" sz="3600" b="1" dirty="0">
                <a:latin typeface="Arial" pitchFamily="34" charset="0"/>
                <a:cs typeface="Arial" pitchFamily="34" charset="0"/>
              </a:rPr>
              <a:t>How and Why is Maths Overvalued?</a:t>
            </a:r>
          </a:p>
        </p:txBody>
      </p:sp>
      <p:sp>
        <p:nvSpPr>
          <p:cNvPr id="3" name="Content Placeholder 2"/>
          <p:cNvSpPr>
            <a:spLocks noGrp="1"/>
          </p:cNvSpPr>
          <p:nvPr>
            <p:ph idx="1"/>
          </p:nvPr>
        </p:nvSpPr>
        <p:spPr>
          <a:xfrm>
            <a:off x="628651" y="1176950"/>
            <a:ext cx="7886700" cy="5278171"/>
          </a:xfrm>
        </p:spPr>
        <p:txBody>
          <a:bodyPr/>
          <a:lstStyle/>
          <a:p>
            <a:pPr>
              <a:buNone/>
            </a:pPr>
            <a:r>
              <a:rPr lang="en-GB" dirty="0"/>
              <a:t>Ubiquity of maths in modern computerized society seen as reason everybody needs maths:</a:t>
            </a:r>
          </a:p>
          <a:p>
            <a:pPr lvl="1"/>
            <a:r>
              <a:rPr lang="en-GB" dirty="0">
                <a:solidFill>
                  <a:srgbClr val="FF0000"/>
                </a:solidFill>
              </a:rPr>
              <a:t>Society depends on maths </a:t>
            </a:r>
            <a:r>
              <a:rPr lang="en-GB" dirty="0">
                <a:solidFill>
                  <a:srgbClr val="FF0000"/>
                </a:solidFill>
                <a:sym typeface="Wingdings" pitchFamily="2" charset="2"/>
              </a:rPr>
              <a:t> everybody needs maths</a:t>
            </a:r>
            <a:endParaRPr lang="en-GB" dirty="0">
              <a:solidFill>
                <a:srgbClr val="FF0000"/>
              </a:solidFill>
            </a:endParaRPr>
          </a:p>
          <a:p>
            <a:pPr>
              <a:buNone/>
            </a:pPr>
            <a:r>
              <a:rPr lang="en-GB" dirty="0"/>
              <a:t>Maths is a central feature of rationality</a:t>
            </a:r>
          </a:p>
          <a:p>
            <a:pPr lvl="1"/>
            <a:r>
              <a:rPr lang="en-GB" dirty="0">
                <a:solidFill>
                  <a:srgbClr val="FF0000"/>
                </a:solidFill>
              </a:rPr>
              <a:t>Reason matters </a:t>
            </a:r>
            <a:r>
              <a:rPr lang="en-GB" dirty="0">
                <a:solidFill>
                  <a:srgbClr val="FF0000"/>
                </a:solidFill>
                <a:sym typeface="Wingdings" pitchFamily="2" charset="2"/>
              </a:rPr>
              <a:t> Maths counts</a:t>
            </a:r>
          </a:p>
          <a:p>
            <a:pPr>
              <a:buNone/>
            </a:pPr>
            <a:r>
              <a:rPr lang="en-GB" dirty="0"/>
              <a:t>The lifeblood of the modern world is money: </a:t>
            </a:r>
          </a:p>
          <a:p>
            <a:pPr lvl="1"/>
            <a:r>
              <a:rPr lang="en-GB" dirty="0">
                <a:solidFill>
                  <a:srgbClr val="FF0000"/>
                </a:solidFill>
              </a:rPr>
              <a:t>Money matters </a:t>
            </a:r>
            <a:r>
              <a:rPr lang="en-GB" dirty="0">
                <a:solidFill>
                  <a:srgbClr val="FF0000"/>
                </a:solidFill>
                <a:sym typeface="Wingdings" pitchFamily="2" charset="2"/>
              </a:rPr>
              <a:t> Money</a:t>
            </a:r>
            <a:r>
              <a:rPr lang="en-GB" dirty="0">
                <a:solidFill>
                  <a:srgbClr val="FF0000"/>
                </a:solidFill>
              </a:rPr>
              <a:t> is an application of maths  </a:t>
            </a:r>
            <a:r>
              <a:rPr lang="en-GB" dirty="0">
                <a:solidFill>
                  <a:srgbClr val="FF0000"/>
                </a:solidFill>
                <a:sym typeface="Wingdings" pitchFamily="2" charset="2"/>
              </a:rPr>
              <a:t> Mathematics matters</a:t>
            </a:r>
            <a:r>
              <a:rPr lang="en-GB" dirty="0">
                <a:solidFill>
                  <a:srgbClr val="FF0000"/>
                </a:solidFill>
              </a:rPr>
              <a:t> </a:t>
            </a:r>
          </a:p>
          <a:p>
            <a:pPr marL="228600" lvl="1">
              <a:spcBef>
                <a:spcPts val="1000"/>
              </a:spcBef>
              <a:buNone/>
            </a:pPr>
            <a:r>
              <a:rPr lang="en-GB" sz="2800" dirty="0">
                <a:sym typeface="Wingdings" pitchFamily="2" charset="2"/>
              </a:rPr>
              <a:t>Modern business and government depend on utility </a:t>
            </a:r>
          </a:p>
          <a:p>
            <a:pPr marL="685800" lvl="2">
              <a:spcBef>
                <a:spcPts val="1000"/>
              </a:spcBef>
            </a:pPr>
            <a:r>
              <a:rPr lang="en-GB" sz="2400" dirty="0">
                <a:solidFill>
                  <a:srgbClr val="FF0000"/>
                </a:solidFill>
                <a:sym typeface="Wingdings" pitchFamily="2" charset="2"/>
              </a:rPr>
              <a:t>Utilitarianism depends on benefit (cost/profit) calculations (i.e. mathematical applications)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92" y="0"/>
            <a:ext cx="8292974" cy="1690691"/>
          </a:xfrm>
        </p:spPr>
        <p:txBody>
          <a:bodyPr>
            <a:normAutofit fontScale="90000"/>
          </a:bodyPr>
          <a:lstStyle/>
          <a:p>
            <a:r>
              <a:rPr lang="en-GB" b="1" dirty="0">
                <a:latin typeface="Arial" pitchFamily="34" charset="0"/>
                <a:cs typeface="Arial" pitchFamily="34" charset="0"/>
              </a:rPr>
              <a:t>MATHEMATICS INSIDERS ARE A TINY MINORITY OF THE PUBLIC</a:t>
            </a:r>
            <a:endParaRPr lang="en-GB" dirty="0">
              <a:latin typeface="Arial" pitchFamily="34" charset="0"/>
              <a:cs typeface="Arial" pitchFamily="34" charset="0"/>
            </a:endParaRPr>
          </a:p>
        </p:txBody>
      </p:sp>
      <p:pic>
        <p:nvPicPr>
          <p:cNvPr id="4" name="Content Placeholder 3" descr="Insider vs outsider maths.jpg"/>
          <p:cNvPicPr>
            <a:picLocks noGrp="1" noChangeAspect="1"/>
          </p:cNvPicPr>
          <p:nvPr>
            <p:ph idx="1"/>
          </p:nvPr>
        </p:nvPicPr>
        <p:blipFill>
          <a:blip r:embed="rId2" cstate="print"/>
          <a:stretch>
            <a:fillRect/>
          </a:stretch>
        </p:blipFill>
        <p:spPr>
          <a:xfrm>
            <a:off x="1515980" y="1528011"/>
            <a:ext cx="5721016" cy="5486400"/>
          </a:xfrm>
        </p:spPr>
      </p:pic>
      <p:sp>
        <p:nvSpPr>
          <p:cNvPr id="6" name="TextBox 5"/>
          <p:cNvSpPr txBox="1"/>
          <p:nvPr/>
        </p:nvSpPr>
        <p:spPr>
          <a:xfrm>
            <a:off x="5134476" y="3669633"/>
            <a:ext cx="2823276" cy="954107"/>
          </a:xfrm>
          <a:prstGeom prst="rect">
            <a:avLst/>
          </a:prstGeom>
          <a:noFill/>
        </p:spPr>
        <p:txBody>
          <a:bodyPr wrap="square" rtlCol="0">
            <a:spAutoFit/>
          </a:bodyPr>
          <a:lstStyle/>
          <a:p>
            <a:r>
              <a:rPr lang="en-GB" sz="2800" b="1" dirty="0">
                <a:latin typeface="Arial Black" pitchFamily="34" charset="0"/>
              </a:rPr>
              <a:t>MATHS INSIDERS</a:t>
            </a:r>
          </a:p>
        </p:txBody>
      </p:sp>
      <p:sp>
        <p:nvSpPr>
          <p:cNvPr id="7" name="TextBox 6"/>
          <p:cNvSpPr txBox="1"/>
          <p:nvPr/>
        </p:nvSpPr>
        <p:spPr>
          <a:xfrm>
            <a:off x="1470861" y="2514601"/>
            <a:ext cx="4052007" cy="1231106"/>
          </a:xfrm>
          <a:prstGeom prst="rect">
            <a:avLst/>
          </a:prstGeom>
          <a:noFill/>
        </p:spPr>
        <p:txBody>
          <a:bodyPr wrap="none" rtlCol="0">
            <a:spAutoFit/>
          </a:bodyPr>
          <a:lstStyle/>
          <a:p>
            <a:r>
              <a:rPr lang="en-GB" sz="2800" b="1" dirty="0">
                <a:latin typeface="Arial Black" pitchFamily="34" charset="0"/>
              </a:rPr>
              <a:t>MATHS OUTSIDERS</a:t>
            </a:r>
          </a:p>
          <a:p>
            <a:r>
              <a:rPr lang="en-GB" sz="2800" b="1" dirty="0">
                <a:latin typeface="Arial Black" pitchFamily="34" charset="0"/>
              </a:rPr>
              <a:t>THE PUBLIC</a:t>
            </a:r>
          </a:p>
          <a:p>
            <a:endParaRPr lang="en-GB" dirty="0"/>
          </a:p>
        </p:txBody>
      </p:sp>
      <p:sp>
        <p:nvSpPr>
          <p:cNvPr id="8" name="TextBox 7"/>
          <p:cNvSpPr txBox="1"/>
          <p:nvPr/>
        </p:nvSpPr>
        <p:spPr>
          <a:xfrm>
            <a:off x="153909" y="2616451"/>
            <a:ext cx="1541867" cy="523220"/>
          </a:xfrm>
          <a:prstGeom prst="rect">
            <a:avLst/>
          </a:prstGeom>
          <a:noFill/>
        </p:spPr>
        <p:txBody>
          <a:bodyPr wrap="square" rtlCol="0">
            <a:spAutoFit/>
          </a:bodyPr>
          <a:lstStyle/>
          <a:p>
            <a:r>
              <a:rPr lang="en-GB" sz="2800" dirty="0">
                <a:latin typeface="Arial Black" pitchFamily="34" charset="0"/>
                <a:cs typeface="Arial" pitchFamily="34" charset="0"/>
              </a:rPr>
              <a:t>&gt; 99%</a:t>
            </a:r>
          </a:p>
        </p:txBody>
      </p:sp>
      <p:sp>
        <p:nvSpPr>
          <p:cNvPr id="9" name="TextBox 8"/>
          <p:cNvSpPr txBox="1"/>
          <p:nvPr/>
        </p:nvSpPr>
        <p:spPr>
          <a:xfrm>
            <a:off x="7297093" y="3739082"/>
            <a:ext cx="1411660" cy="800219"/>
          </a:xfrm>
          <a:prstGeom prst="rect">
            <a:avLst/>
          </a:prstGeom>
          <a:noFill/>
        </p:spPr>
        <p:txBody>
          <a:bodyPr wrap="square" rtlCol="0">
            <a:spAutoFit/>
          </a:bodyPr>
          <a:lstStyle/>
          <a:p>
            <a:r>
              <a:rPr lang="en-GB" sz="2800" dirty="0">
                <a:latin typeface="Arial Black" pitchFamily="34" charset="0"/>
                <a:cs typeface="Arial" pitchFamily="34" charset="0"/>
              </a:rPr>
              <a:t>&lt; 1%</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217283"/>
            <a:ext cx="7886700" cy="905347"/>
          </a:xfrm>
        </p:spPr>
        <p:txBody>
          <a:bodyPr>
            <a:normAutofit/>
          </a:bodyPr>
          <a:lstStyle/>
          <a:p>
            <a:r>
              <a:rPr lang="en-GB" sz="3600" b="1" dirty="0">
                <a:latin typeface="Arial" pitchFamily="34" charset="0"/>
                <a:cs typeface="Arial" pitchFamily="34" charset="0"/>
              </a:rPr>
              <a:t>INSIDER  VS.  OUTSIDER VIEWS</a:t>
            </a:r>
            <a:endParaRPr lang="en-GB" dirty="0"/>
          </a:p>
        </p:txBody>
      </p:sp>
      <p:sp>
        <p:nvSpPr>
          <p:cNvPr id="3" name="Text Placeholder 2"/>
          <p:cNvSpPr>
            <a:spLocks noGrp="1"/>
          </p:cNvSpPr>
          <p:nvPr>
            <p:ph type="body" idx="1"/>
          </p:nvPr>
        </p:nvSpPr>
        <p:spPr>
          <a:xfrm>
            <a:off x="217284" y="1041149"/>
            <a:ext cx="4280898" cy="579421"/>
          </a:xfrm>
        </p:spPr>
        <p:txBody>
          <a:bodyPr>
            <a:normAutofit/>
          </a:bodyPr>
          <a:lstStyle/>
          <a:p>
            <a:r>
              <a:rPr lang="en-GB" sz="2800" i="1" dirty="0">
                <a:solidFill>
                  <a:srgbClr val="FF0000"/>
                </a:solidFill>
              </a:rPr>
              <a:t>MATHEMATICS INSIDERS</a:t>
            </a:r>
          </a:p>
        </p:txBody>
      </p:sp>
      <p:sp>
        <p:nvSpPr>
          <p:cNvPr id="4" name="Content Placeholder 3"/>
          <p:cNvSpPr>
            <a:spLocks noGrp="1"/>
          </p:cNvSpPr>
          <p:nvPr>
            <p:ph sz="half" idx="2"/>
          </p:nvPr>
        </p:nvSpPr>
        <p:spPr>
          <a:xfrm>
            <a:off x="479834" y="1738265"/>
            <a:ext cx="4018347" cy="4451399"/>
          </a:xfrm>
        </p:spPr>
        <p:txBody>
          <a:bodyPr>
            <a:normAutofit/>
          </a:bodyPr>
          <a:lstStyle/>
          <a:p>
            <a:pPr>
              <a:buNone/>
            </a:pPr>
            <a:r>
              <a:rPr lang="en-GB" b="1" dirty="0"/>
              <a:t>Mathematics is</a:t>
            </a:r>
          </a:p>
          <a:p>
            <a:r>
              <a:rPr lang="en-GB" dirty="0"/>
              <a:t>Love object, Fascinating, Beautiful, Attractive</a:t>
            </a:r>
          </a:p>
          <a:p>
            <a:r>
              <a:rPr lang="en-GB" dirty="0"/>
              <a:t>Meaningful, Useful, Powerful</a:t>
            </a:r>
          </a:p>
          <a:p>
            <a:r>
              <a:rPr lang="en-GB" dirty="0"/>
              <a:t>Avenue to personal success</a:t>
            </a:r>
          </a:p>
          <a:p>
            <a:r>
              <a:rPr lang="en-GB" sz="3200" b="1" i="1" dirty="0">
                <a:solidFill>
                  <a:srgbClr val="FF0000"/>
                </a:solidFill>
              </a:rPr>
              <a:t>We</a:t>
            </a:r>
            <a:r>
              <a:rPr lang="en-GB" b="1" dirty="0"/>
              <a:t> are invested in it</a:t>
            </a:r>
          </a:p>
        </p:txBody>
      </p:sp>
      <p:sp>
        <p:nvSpPr>
          <p:cNvPr id="5" name="Text Placeholder 4"/>
          <p:cNvSpPr>
            <a:spLocks noGrp="1"/>
          </p:cNvSpPr>
          <p:nvPr>
            <p:ph type="body" sz="quarter" idx="3"/>
          </p:nvPr>
        </p:nvSpPr>
        <p:spPr>
          <a:xfrm>
            <a:off x="4508625" y="1041149"/>
            <a:ext cx="4508625" cy="588475"/>
          </a:xfrm>
        </p:spPr>
        <p:txBody>
          <a:bodyPr>
            <a:noAutofit/>
          </a:bodyPr>
          <a:lstStyle/>
          <a:p>
            <a:r>
              <a:rPr lang="en-GB" sz="2800" i="1" dirty="0">
                <a:solidFill>
                  <a:srgbClr val="FF0000"/>
                </a:solidFill>
              </a:rPr>
              <a:t>MATHS OUTSIDERS - PUBLIC</a:t>
            </a:r>
          </a:p>
        </p:txBody>
      </p:sp>
      <p:sp>
        <p:nvSpPr>
          <p:cNvPr id="6" name="Content Placeholder 5"/>
          <p:cNvSpPr>
            <a:spLocks noGrp="1"/>
          </p:cNvSpPr>
          <p:nvPr>
            <p:ph sz="quarter" idx="4"/>
          </p:nvPr>
        </p:nvSpPr>
        <p:spPr>
          <a:xfrm>
            <a:off x="4617266" y="1765426"/>
            <a:ext cx="4526733" cy="4943192"/>
          </a:xfrm>
        </p:spPr>
        <p:txBody>
          <a:bodyPr>
            <a:normAutofit lnSpcReduction="10000"/>
          </a:bodyPr>
          <a:lstStyle/>
          <a:p>
            <a:pPr>
              <a:buNone/>
            </a:pPr>
            <a:r>
              <a:rPr lang="en-GB" b="1" dirty="0"/>
              <a:t>For significant minority of public mathematics is</a:t>
            </a:r>
          </a:p>
          <a:p>
            <a:r>
              <a:rPr lang="en-GB" dirty="0"/>
              <a:t>Meaningless, Joyless, Cold, Hard, Unforgiving, Masculine, Rejecting, Frightening</a:t>
            </a:r>
          </a:p>
          <a:p>
            <a:r>
              <a:rPr lang="en-GB" dirty="0"/>
              <a:t>Inherited ability of </a:t>
            </a:r>
            <a:r>
              <a:rPr lang="en-GB" b="1" i="1" dirty="0"/>
              <a:t>others</a:t>
            </a:r>
            <a:r>
              <a:rPr lang="en-GB" dirty="0"/>
              <a:t> - not related to </a:t>
            </a:r>
            <a:r>
              <a:rPr lang="en-GB" b="1" i="1" dirty="0"/>
              <a:t>our</a:t>
            </a:r>
            <a:r>
              <a:rPr lang="en-GB" dirty="0"/>
              <a:t> efforts</a:t>
            </a:r>
          </a:p>
          <a:p>
            <a:r>
              <a:rPr lang="en-GB" dirty="0"/>
              <a:t>Obstacle to advancement</a:t>
            </a:r>
          </a:p>
          <a:p>
            <a:r>
              <a:rPr lang="en-GB" sz="3500" b="1" i="1" dirty="0">
                <a:solidFill>
                  <a:srgbClr val="FF0000"/>
                </a:solidFill>
              </a:rPr>
              <a:t>They</a:t>
            </a:r>
            <a:r>
              <a:rPr lang="en-GB" b="1" dirty="0"/>
              <a:t> fear and avoid it</a:t>
            </a:r>
          </a:p>
          <a:p>
            <a:pPr>
              <a:buNone/>
            </a:pPr>
            <a:r>
              <a:rPr lang="en-GB" b="1" dirty="0">
                <a:solidFill>
                  <a:srgbClr val="00B050"/>
                </a:solidFill>
              </a:rPr>
              <a:t>(Of course many of public also love or like maths)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14748</TotalTime>
  <Words>2815</Words>
  <Application>Microsoft Macintosh PowerPoint</Application>
  <PresentationFormat>On-screen Show (4:3)</PresentationFormat>
  <Paragraphs>244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Calibri Light</vt:lpstr>
      <vt:lpstr>Wingdings</vt:lpstr>
      <vt:lpstr>Office Theme</vt:lpstr>
      <vt:lpstr> The Ethics of Mathematics and Mathematics in Society</vt:lpstr>
      <vt:lpstr>How does Ethics enter into Maths?</vt:lpstr>
      <vt:lpstr>Is Mathematics Ethics and Value Free?</vt:lpstr>
      <vt:lpstr>Pure Mathematics and the Good</vt:lpstr>
      <vt:lpstr>The Ethics of Mathematics in Society</vt:lpstr>
      <vt:lpstr>Mathematics is Overvalued in Society!</vt:lpstr>
      <vt:lpstr>How and Why is Maths Overvalued?</vt:lpstr>
      <vt:lpstr>MATHEMATICS INSIDERS ARE A TINY MINORITY OF THE PUBLIC</vt:lpstr>
      <vt:lpstr>INSIDER  VS.  OUTSIDER VIEWS</vt:lpstr>
      <vt:lpstr>Actual Mathematical Needs of Society</vt:lpstr>
      <vt:lpstr>EXCHANGE Vs USE VALUE OF MATHS</vt:lpstr>
      <vt:lpstr>Maths Tests are a Critical Filter</vt:lpstr>
      <vt:lpstr>Maths provides Fractional Distillation</vt:lpstr>
      <vt:lpstr>Social Cost: Negative Attitudes to Maths</vt:lpstr>
      <vt:lpstr>We are Complicit in this Over-Valuing</vt:lpstr>
      <vt:lpstr>Seeing the world mathematically Replaces beautiful complexity of nature and the human worlds with simplified models</vt:lpstr>
      <vt:lpstr>The Mathematical Way of Thinking</vt:lpstr>
      <vt:lpstr>Dangers of instrumental reasoning</vt:lpstr>
      <vt:lpstr>Hidden Harm caused by Mathematics</vt:lpstr>
      <vt:lpstr>MacKenzie’s book (How financial models shape markets) identifies the performative work of maths</vt:lpstr>
      <vt:lpstr>Mathematics is Performative</vt:lpstr>
      <vt:lpstr>Example: Victorian Payment by Results in British schools</vt:lpstr>
      <vt:lpstr>How to correct or prevent such harm? </vt:lpstr>
      <vt:lpstr>Reform Mathematics Teaching</vt:lpstr>
      <vt:lpstr>Teach Appreciation of Maths</vt:lpstr>
      <vt:lpstr>Teach critical citizenship via maths </vt:lpstr>
      <vt:lpstr>Mathematics Specialists only one part of Surveillance State and Surveillance Capitalism – but an essential part  </vt:lpstr>
      <vt:lpstr>Reaching the Other Parts of Society</vt:lpstr>
      <vt:lpstr>Paul Ernest References on Maths and Ethics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Ashley Compton</cp:lastModifiedBy>
  <cp:revision>79</cp:revision>
  <dcterms:created xsi:type="dcterms:W3CDTF">2017-06-18T11:09:37Z</dcterms:created>
  <dcterms:modified xsi:type="dcterms:W3CDTF">2021-02-25T22:23:03Z</dcterms:modified>
</cp:coreProperties>
</file>